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24384000" cy="13716000"/>
  <p:notesSz cx="24384000" cy="13716000"/>
  <p:defaultTex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l" defTabSz="820419">
      <a:lnSpc>
        <a:spcPct val="100000"/>
      </a:lnSpc>
      <a:spcBef>
        <a:spcPts val="0"/>
      </a:spcBef>
      <a:spcAft>
        <a:spcPts val="0"/>
      </a:spcAft>
      <a:buClrTx/>
      <a:buSzTx/>
      <a:buFontTx/>
      <a:buNone/>
      <a:defRPr sz="5000" b="0" i="0" u="none" strike="noStrike" cap="none" spc="0">
        <a:ln>
          <a:noFill/>
        </a:ln>
        <a:solidFill>
          <a:srgbClr val="000000"/>
        </a:solidFill>
        <a:latin typeface="+mj-lt"/>
        <a:ea typeface="+mj-ea"/>
        <a:cs typeface="+mj-cs"/>
      </a:defRPr>
    </a:lvl1pPr>
    <a:lvl2pPr marL="0" marR="0" indent="0" algn="l" defTabSz="820419">
      <a:lnSpc>
        <a:spcPct val="100000"/>
      </a:lnSpc>
      <a:spcBef>
        <a:spcPts val="0"/>
      </a:spcBef>
      <a:spcAft>
        <a:spcPts val="0"/>
      </a:spcAft>
      <a:buClrTx/>
      <a:buSzTx/>
      <a:buFontTx/>
      <a:buNone/>
      <a:defRPr sz="5000" b="0" i="0" u="none" strike="noStrike" cap="none" spc="0">
        <a:ln>
          <a:noFill/>
        </a:ln>
        <a:solidFill>
          <a:srgbClr val="000000"/>
        </a:solidFill>
        <a:latin typeface="+mj-lt"/>
        <a:ea typeface="+mj-ea"/>
        <a:cs typeface="+mj-cs"/>
      </a:defRPr>
    </a:lvl2pPr>
    <a:lvl3pPr marL="0" marR="0" indent="0" algn="l" defTabSz="820419">
      <a:lnSpc>
        <a:spcPct val="100000"/>
      </a:lnSpc>
      <a:spcBef>
        <a:spcPts val="0"/>
      </a:spcBef>
      <a:spcAft>
        <a:spcPts val="0"/>
      </a:spcAft>
      <a:buClrTx/>
      <a:buSzTx/>
      <a:buFontTx/>
      <a:buNone/>
      <a:defRPr sz="5000" b="0" i="0" u="none" strike="noStrike" cap="none" spc="0">
        <a:ln>
          <a:noFill/>
        </a:ln>
        <a:solidFill>
          <a:srgbClr val="000000"/>
        </a:solidFill>
        <a:latin typeface="+mj-lt"/>
        <a:ea typeface="+mj-ea"/>
        <a:cs typeface="+mj-cs"/>
      </a:defRPr>
    </a:lvl3pPr>
    <a:lvl4pPr marL="0" marR="0" indent="0" algn="l" defTabSz="820419">
      <a:lnSpc>
        <a:spcPct val="100000"/>
      </a:lnSpc>
      <a:spcBef>
        <a:spcPts val="0"/>
      </a:spcBef>
      <a:spcAft>
        <a:spcPts val="0"/>
      </a:spcAft>
      <a:buClrTx/>
      <a:buSzTx/>
      <a:buFontTx/>
      <a:buNone/>
      <a:defRPr sz="5000" b="0" i="0" u="none" strike="noStrike" cap="none" spc="0">
        <a:ln>
          <a:noFill/>
        </a:ln>
        <a:solidFill>
          <a:srgbClr val="000000"/>
        </a:solidFill>
        <a:latin typeface="+mj-lt"/>
        <a:ea typeface="+mj-ea"/>
        <a:cs typeface="+mj-cs"/>
      </a:defRPr>
    </a:lvl4pPr>
    <a:lvl5pPr marL="0" marR="0" indent="0" algn="l" defTabSz="820419">
      <a:lnSpc>
        <a:spcPct val="100000"/>
      </a:lnSpc>
      <a:spcBef>
        <a:spcPts val="0"/>
      </a:spcBef>
      <a:spcAft>
        <a:spcPts val="0"/>
      </a:spcAft>
      <a:buClrTx/>
      <a:buSzTx/>
      <a:buFontTx/>
      <a:buNone/>
      <a:defRPr sz="5000" b="0" i="0" u="none" strike="noStrike" cap="none" spc="0">
        <a:ln>
          <a:noFill/>
        </a:ln>
        <a:solidFill>
          <a:srgbClr val="000000"/>
        </a:solidFill>
        <a:latin typeface="+mj-lt"/>
        <a:ea typeface="+mj-ea"/>
        <a:cs typeface="+mj-cs"/>
      </a:defRPr>
    </a:lvl5pPr>
    <a:lvl6pPr marL="0" marR="0" indent="0" algn="l" defTabSz="820419">
      <a:lnSpc>
        <a:spcPct val="100000"/>
      </a:lnSpc>
      <a:spcBef>
        <a:spcPts val="0"/>
      </a:spcBef>
      <a:spcAft>
        <a:spcPts val="0"/>
      </a:spcAft>
      <a:buClrTx/>
      <a:buSzTx/>
      <a:buFontTx/>
      <a:buNone/>
      <a:defRPr sz="5000" b="0" i="0" u="none" strike="noStrike" cap="none" spc="0">
        <a:ln>
          <a:noFill/>
        </a:ln>
        <a:solidFill>
          <a:srgbClr val="000000"/>
        </a:solidFill>
        <a:latin typeface="+mj-lt"/>
        <a:ea typeface="+mj-ea"/>
        <a:cs typeface="+mj-cs"/>
      </a:defRPr>
    </a:lvl6pPr>
    <a:lvl7pPr marL="0" marR="0" indent="0" algn="l" defTabSz="820419">
      <a:lnSpc>
        <a:spcPct val="100000"/>
      </a:lnSpc>
      <a:spcBef>
        <a:spcPts val="0"/>
      </a:spcBef>
      <a:spcAft>
        <a:spcPts val="0"/>
      </a:spcAft>
      <a:buClrTx/>
      <a:buSzTx/>
      <a:buFontTx/>
      <a:buNone/>
      <a:defRPr sz="5000" b="0" i="0" u="none" strike="noStrike" cap="none" spc="0">
        <a:ln>
          <a:noFill/>
        </a:ln>
        <a:solidFill>
          <a:srgbClr val="000000"/>
        </a:solidFill>
        <a:latin typeface="+mj-lt"/>
        <a:ea typeface="+mj-ea"/>
        <a:cs typeface="+mj-cs"/>
      </a:defRPr>
    </a:lvl7pPr>
    <a:lvl8pPr marL="0" marR="0" indent="0" algn="l" defTabSz="820419">
      <a:lnSpc>
        <a:spcPct val="100000"/>
      </a:lnSpc>
      <a:spcBef>
        <a:spcPts val="0"/>
      </a:spcBef>
      <a:spcAft>
        <a:spcPts val="0"/>
      </a:spcAft>
      <a:buClrTx/>
      <a:buSzTx/>
      <a:buFontTx/>
      <a:buNone/>
      <a:defRPr sz="5000" b="0" i="0" u="none" strike="noStrike" cap="none" spc="0">
        <a:ln>
          <a:noFill/>
        </a:ln>
        <a:solidFill>
          <a:srgbClr val="000000"/>
        </a:solidFill>
        <a:latin typeface="+mj-lt"/>
        <a:ea typeface="+mj-ea"/>
        <a:cs typeface="+mj-cs"/>
      </a:defRPr>
    </a:lvl8pPr>
    <a:lvl9pPr marL="0" marR="0" indent="0" algn="l" defTabSz="820419">
      <a:lnSpc>
        <a:spcPct val="100000"/>
      </a:lnSpc>
      <a:spcBef>
        <a:spcPts val="0"/>
      </a:spcBef>
      <a:spcAft>
        <a:spcPts val="0"/>
      </a:spcAft>
      <a:buClrTx/>
      <a:buSzTx/>
      <a:buFontTx/>
      <a:buNone/>
      <a:defRPr sz="5000" b="0" i="0" u="none" strike="noStrike" cap="none" spc="0">
        <a:ln>
          <a:noFill/>
        </a:ln>
        <a:solidFill>
          <a:srgbClr val="000000"/>
        </a:solidFill>
        <a:latin typeface="+mj-lt"/>
        <a:ea typeface="+mj-ea"/>
        <a:cs typeface="+mj-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7070"/>
    <a:srgbClr val="535353"/>
    <a:srgbClr val="363F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6E1D1B-B199-D364-79A7-83F9C6AC75CF}">
  <a:tblStyle styleId="{756E1D1B-B199-D364-79A7-83F9C6AC75CF}" styleName="">
    <a:wholeTbl>
      <a:tcTxStyle>
        <a:fontRef idx="major">
          <a:srgbClr val="000000"/>
        </a:fontRef>
        <a:srgbClr val="000000"/>
      </a:tcTxStyle>
      <a:tcStyle>
        <a:tcBdr>
          <a:left>
            <a:ln w="12700">
              <a:solidFill>
                <a:srgbClr val="FFFFFF"/>
              </a:solidFill>
            </a:ln>
          </a:left>
          <a:right>
            <a:ln w="12700">
              <a:solidFill>
                <a:srgbClr val="FFFFFF"/>
              </a:solidFill>
            </a:ln>
          </a:right>
          <a:top>
            <a:ln w="12700">
              <a:solidFill>
                <a:srgbClr val="FFFFFF"/>
              </a:solidFill>
            </a:ln>
          </a:top>
          <a:bottom>
            <a:ln w="12700">
              <a:solidFill>
                <a:srgbClr val="FFFFFF"/>
              </a:solidFill>
            </a:ln>
          </a:bottom>
          <a:insideH>
            <a:ln w="12700">
              <a:solidFill>
                <a:srgbClr val="FFFFFF"/>
              </a:solidFill>
            </a:ln>
          </a:insideH>
          <a:insideV>
            <a:ln w="12700">
              <a:solidFill>
                <a:srgbClr val="FFFFFF"/>
              </a:solidFill>
            </a:ln>
          </a:insideV>
        </a:tcBdr>
        <a:fill>
          <a:solidFill>
            <a:srgbClr val="CAD2E8"/>
          </a:solidFill>
        </a:fill>
      </a:tcStyle>
    </a:wholeTbl>
    <a:band1H>
      <a:tcStyle>
        <a:tcBdr/>
      </a:tcStyle>
    </a:band1H>
    <a:band2H>
      <a:tcStyle>
        <a:tcBdr/>
        <a:fill>
          <a:solidFill>
            <a:srgbClr val="E6EAF4"/>
          </a:solidFill>
        </a:fill>
      </a:tcStyle>
    </a:band2H>
    <a:band1V>
      <a:tcStyle>
        <a:tcBdr/>
      </a:tcStyle>
    </a:band1V>
    <a:band2V>
      <a:tcStyle>
        <a:tcBdr/>
      </a:tcStyle>
    </a:band2V>
    <a:lastCol>
      <a:tcStyle>
        <a:tcBdr/>
      </a:tcStyle>
    </a:lastCol>
    <a:firstCol>
      <a:tcTxStyle b="on" i="off">
        <a:fontRef idx="major">
          <a:srgbClr val="FFFFFF"/>
        </a:fontRef>
        <a:srgbClr val="FFFFFF"/>
      </a:tcTxStyle>
      <a:tcStyle>
        <a:tcBdr>
          <a:left>
            <a:ln w="12700">
              <a:solidFill>
                <a:srgbClr val="FFFFFF"/>
              </a:solidFill>
            </a:ln>
          </a:left>
          <a:right>
            <a:ln w="12700">
              <a:solidFill>
                <a:srgbClr val="FFFFFF"/>
              </a:solidFill>
            </a:ln>
          </a:right>
          <a:top>
            <a:ln w="12700">
              <a:solidFill>
                <a:srgbClr val="FFFFFF"/>
              </a:solidFill>
            </a:ln>
          </a:top>
          <a:bottom>
            <a:ln w="12700">
              <a:solidFill>
                <a:srgbClr val="FFFFFF"/>
              </a:solidFill>
            </a:ln>
          </a:bottom>
        </a:tcBdr>
        <a:fill>
          <a:solidFill>
            <a:schemeClr val="accent1"/>
          </a:solidFill>
        </a:fill>
      </a:tcStyle>
    </a:firstCol>
    <a:lastRow>
      <a:tcTxStyle b="on" i="off">
        <a:fontRef idx="major">
          <a:srgbClr val="FFFFFF"/>
        </a:fontRef>
        <a:srgbClr val="FFFFFF"/>
      </a:tcTxStyle>
      <a:tcStyle>
        <a:tcBdr>
          <a:left>
            <a:ln w="12700">
              <a:solidFill>
                <a:srgbClr val="FFFFFF"/>
              </a:solidFill>
            </a:ln>
          </a:left>
          <a:right>
            <a:ln w="12700">
              <a:solidFill>
                <a:srgbClr val="FFFFFF"/>
              </a:solidFill>
            </a:ln>
          </a:right>
          <a:top>
            <a:ln w="38100">
              <a:solidFill>
                <a:srgbClr val="FFFFFF"/>
              </a:solidFill>
            </a:ln>
          </a:top>
          <a:bottom>
            <a:ln w="12700">
              <a:solidFill>
                <a:srgbClr val="FFFFFF"/>
              </a:solidFill>
            </a:ln>
          </a:bottom>
        </a:tcBdr>
        <a:fill>
          <a:solidFill>
            <a:schemeClr val="accent1"/>
          </a:solidFill>
        </a:fill>
      </a:tcStyle>
    </a:lastRow>
    <a:seCell>
      <a:tcStyle>
        <a:tcBdr/>
      </a:tcStyle>
    </a:seCell>
    <a:swCell>
      <a:tcStyle>
        <a:tcBdr/>
      </a:tcStyle>
    </a:swCell>
    <a:firstRow>
      <a:tcTxStyle b="on" i="off">
        <a:fontRef idx="major">
          <a:srgbClr val="FFFFFF"/>
        </a:fontRef>
        <a:srgbClr val="FFFFFF"/>
      </a:tcTxStyle>
      <a:tcStyle>
        <a:tcBdr>
          <a:left>
            <a:ln w="12700">
              <a:solidFill>
                <a:srgbClr val="FFFFFF"/>
              </a:solidFill>
            </a:ln>
          </a:left>
          <a:right>
            <a:ln w="12700">
              <a:solidFill>
                <a:srgbClr val="FFFFFF"/>
              </a:solidFill>
            </a:ln>
          </a:right>
          <a:top>
            <a:ln w="12700">
              <a:solidFill>
                <a:srgbClr val="FFFFFF"/>
              </a:solidFill>
            </a:ln>
          </a:top>
          <a:bottom>
            <a:ln w="38100">
              <a:solidFill>
                <a:srgbClr val="FFFFFF"/>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5"/>
  </p:normalViewPr>
  <p:slideViewPr>
    <p:cSldViewPr>
      <p:cViewPr varScale="1">
        <p:scale>
          <a:sx n="51" d="100"/>
          <a:sy n="51" d="100"/>
        </p:scale>
        <p:origin x="904" y="22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17" name="Shape 17"/>
          <p:cNvSpPr>
            <a:spLocks noGrp="1" noRot="1" noChangeAspect="1"/>
          </p:cNvSpPr>
          <p:nvPr>
            <p:ph type="sldImg"/>
          </p:nvPr>
        </p:nvSpPr>
        <p:spPr bwMode="auto">
          <a:xfrm>
            <a:off x="1143000" y="685800"/>
            <a:ext cx="4572000" cy="3429000"/>
          </a:xfrm>
          <a:prstGeom prst="rect">
            <a:avLst/>
          </a:prstGeom>
        </p:spPr>
        <p:txBody>
          <a:bodyPr/>
          <a:lstStyle/>
          <a:p>
            <a:pPr>
              <a:defRPr/>
            </a:pPr>
            <a:endParaRPr/>
          </a:p>
        </p:txBody>
      </p:sp>
      <p:sp>
        <p:nvSpPr>
          <p:cNvPr id="18" name="Shape 18"/>
          <p:cNvSpPr>
            <a:spLocks noGrp="1"/>
          </p:cNvSpPr>
          <p:nvPr>
            <p:ph type="body" sz="quarter" idx="1"/>
          </p:nvPr>
        </p:nvSpPr>
        <p:spPr bwMode="auto">
          <a:xfrm>
            <a:off x="914400" y="4343400"/>
            <a:ext cx="5029200" cy="4114800"/>
          </a:xfrm>
          <a:prstGeom prst="rect">
            <a:avLst/>
          </a:prstGeom>
        </p:spPr>
        <p:txBody>
          <a:bodyPr/>
          <a:lstStyle/>
          <a:p>
            <a:pPr>
              <a:defRPr/>
            </a:pPr>
            <a:endParaRPr/>
          </a:p>
        </p:txBody>
      </p:sp>
    </p:spTree>
  </p:cSld>
  <p:clrMap bg1="lt1" tx1="dk1" bg2="lt2" tx2="dk2" accent1="accent1" accent2="accent2" accent3="accent3" accent4="accent4" accent5="accent5" accent6="accent6" hlink="hlink" folHlink="folHlink"/>
  <p:notesStyle>
    <a:lvl1pPr defTabSz="457200">
      <a:lnSpc>
        <a:spcPct val="115999"/>
      </a:lnSpc>
      <a:defRPr sz="2200">
        <a:latin typeface="+mn-lt"/>
        <a:ea typeface="+mn-ea"/>
        <a:cs typeface="+mn-cs"/>
      </a:defRPr>
    </a:lvl1pPr>
    <a:lvl2pPr indent="228600" defTabSz="457200">
      <a:lnSpc>
        <a:spcPct val="115999"/>
      </a:lnSpc>
      <a:defRPr sz="2200">
        <a:latin typeface="+mn-lt"/>
        <a:ea typeface="+mn-ea"/>
        <a:cs typeface="+mn-cs"/>
      </a:defRPr>
    </a:lvl2pPr>
    <a:lvl3pPr indent="457200" defTabSz="457200">
      <a:lnSpc>
        <a:spcPct val="115999"/>
      </a:lnSpc>
      <a:defRPr sz="2200">
        <a:latin typeface="+mn-lt"/>
        <a:ea typeface="+mn-ea"/>
        <a:cs typeface="+mn-cs"/>
      </a:defRPr>
    </a:lvl3pPr>
    <a:lvl4pPr indent="685800" defTabSz="457200">
      <a:lnSpc>
        <a:spcPct val="115999"/>
      </a:lnSpc>
      <a:defRPr sz="2200">
        <a:latin typeface="+mn-lt"/>
        <a:ea typeface="+mn-ea"/>
        <a:cs typeface="+mn-cs"/>
      </a:defRPr>
    </a:lvl4pPr>
    <a:lvl5pPr indent="914400" defTabSz="457200">
      <a:lnSpc>
        <a:spcPct val="115999"/>
      </a:lnSpc>
      <a:defRPr sz="2200">
        <a:latin typeface="+mn-lt"/>
        <a:ea typeface="+mn-ea"/>
        <a:cs typeface="+mn-cs"/>
      </a:defRPr>
    </a:lvl5pPr>
    <a:lvl6pPr indent="1143000" defTabSz="457200">
      <a:lnSpc>
        <a:spcPct val="115999"/>
      </a:lnSpc>
      <a:defRPr sz="2200">
        <a:latin typeface="+mn-lt"/>
        <a:ea typeface="+mn-ea"/>
        <a:cs typeface="+mn-cs"/>
      </a:defRPr>
    </a:lvl6pPr>
    <a:lvl7pPr indent="1371600" defTabSz="457200">
      <a:lnSpc>
        <a:spcPct val="115999"/>
      </a:lnSpc>
      <a:defRPr sz="2200">
        <a:latin typeface="+mn-lt"/>
        <a:ea typeface="+mn-ea"/>
        <a:cs typeface="+mn-cs"/>
      </a:defRPr>
    </a:lvl7pPr>
    <a:lvl8pPr indent="1600200" defTabSz="457200">
      <a:lnSpc>
        <a:spcPct val="115999"/>
      </a:lnSpc>
      <a:defRPr sz="2200">
        <a:latin typeface="+mn-lt"/>
        <a:ea typeface="+mn-ea"/>
        <a:cs typeface="+mn-cs"/>
      </a:defRPr>
    </a:lvl8pPr>
    <a:lvl9pPr indent="1828800" defTabSz="457200">
      <a:lnSpc>
        <a:spcPct val="115999"/>
      </a:lnSpc>
      <a:defRPr sz="2200">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3" name="Shape 53"/>
          <p:cNvSpPr>
            <a:spLocks noGrp="1" noRot="1" noChangeAspect="1"/>
          </p:cNvSpPr>
          <p:nvPr>
            <p:ph type="sldImg"/>
          </p:nvPr>
        </p:nvSpPr>
        <p:spPr bwMode="auto">
          <a:xfrm>
            <a:off x="381000" y="685800"/>
            <a:ext cx="6096000" cy="3429000"/>
          </a:xfrm>
          <a:prstGeom prst="rect">
            <a:avLst/>
          </a:prstGeom>
        </p:spPr>
        <p:txBody>
          <a:bodyPr/>
          <a:lstStyle/>
          <a:p>
            <a:pPr>
              <a:defRPr/>
            </a:pPr>
            <a:endParaRPr/>
          </a:p>
        </p:txBody>
      </p:sp>
      <p:sp>
        <p:nvSpPr>
          <p:cNvPr id="54" name="Shape 54"/>
          <p:cNvSpPr>
            <a:spLocks noGrp="1"/>
          </p:cNvSpPr>
          <p:nvPr>
            <p:ph type="body" sz="quarter" idx="1"/>
          </p:nvPr>
        </p:nvSpPr>
        <p:spPr bwMode="auto">
          <a:prstGeom prst="rect">
            <a:avLst/>
          </a:prstGeom>
        </p:spPr>
        <p:txBody>
          <a:bodyPr/>
          <a:lstStyle/>
          <a:p>
            <a:pPr>
              <a:defRPr/>
            </a:pPr>
            <a:r>
              <a:rPr lang="es-ES"/>
              <a:t>A.S. Avedisova Fármacos antiesténicos como tratamiento de primera elección para los trastornos asténicos // BC. 2004. No. 22, página 1290.</a:t>
            </a:r>
            <a:endParaRPr/>
          </a:p>
          <a:p>
            <a:pPr>
              <a:defRPr/>
            </a:pPr>
            <a:r>
              <a:rPr lang="es-ES"/>
              <a:t>A.S. Avedisova Terapia de enfermedades asténicas // Boletín Farmacéutico. 2003. No. 3 (282). Pp. 15-16.</a:t>
            </a:r>
            <a:endParaRPr/>
          </a:p>
          <a:p>
            <a:pPr>
              <a:defRPr/>
            </a:pPr>
            <a:r>
              <a:rPr lang="es-ES"/>
              <a:t>Vorobieva O.V. La versatilidad del fenómeno de la astenia // RMZh. 2012. No. 5. P. 248-252.</a:t>
            </a:r>
            <a:endParaRPr/>
          </a:p>
          <a:p>
            <a:pPr>
              <a:defRPr/>
            </a:pPr>
            <a:r>
              <a:rPr lang="es-ES"/>
              <a:t>Lebedev M.A., Palatov S.Yu., Kovrov G.V. Neurosis (clínica, dinámica, terapia) // BC. Revisión médica. 2013. No. 3. P. 165-168.</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07" name="Shape 407"/>
          <p:cNvSpPr>
            <a:spLocks noGrp="1" noRot="1" noChangeAspect="1"/>
          </p:cNvSpPr>
          <p:nvPr>
            <p:ph type="sldImg"/>
          </p:nvPr>
        </p:nvSpPr>
        <p:spPr bwMode="auto">
          <a:xfrm>
            <a:off x="381000" y="685800"/>
            <a:ext cx="6096000" cy="3429000"/>
          </a:xfrm>
          <a:prstGeom prst="rect">
            <a:avLst/>
          </a:prstGeom>
        </p:spPr>
        <p:txBody>
          <a:bodyPr/>
          <a:lstStyle/>
          <a:p>
            <a:pPr>
              <a:defRPr/>
            </a:pPr>
            <a:endParaRPr/>
          </a:p>
        </p:txBody>
      </p:sp>
      <p:sp>
        <p:nvSpPr>
          <p:cNvPr id="408" name="Shape 408"/>
          <p:cNvSpPr>
            <a:spLocks noGrp="1"/>
          </p:cNvSpPr>
          <p:nvPr>
            <p:ph type="body" sz="quarter" idx="1"/>
          </p:nvPr>
        </p:nvSpPr>
        <p:spPr bwMode="auto">
          <a:prstGeom prst="rect">
            <a:avLst/>
          </a:prstGeom>
        </p:spPr>
        <p:txBody>
          <a:bodyPr/>
          <a:lstStyle>
            <a:lvl1pPr>
              <a:defRPr sz="1600"/>
            </a:lvl1pPr>
          </a:lstStyle>
          <a:p>
            <a:pPr>
              <a:defRPr/>
            </a:pPr>
            <a:r>
              <a:rPr lang="es-ES"/>
              <a:t>El agua para la producción de OCEANMIN se extrae de una profundidad de 662 metros frente a la costa este de Taiwán.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79" name="Shape 479"/>
          <p:cNvSpPr>
            <a:spLocks noGrp="1" noRot="1" noChangeAspect="1"/>
          </p:cNvSpPr>
          <p:nvPr>
            <p:ph type="sldImg"/>
          </p:nvPr>
        </p:nvSpPr>
        <p:spPr bwMode="auto">
          <a:xfrm>
            <a:off x="381000" y="685800"/>
            <a:ext cx="6096000" cy="3429000"/>
          </a:xfrm>
          <a:prstGeom prst="rect">
            <a:avLst/>
          </a:prstGeom>
        </p:spPr>
        <p:txBody>
          <a:bodyPr/>
          <a:lstStyle/>
          <a:p>
            <a:pPr>
              <a:defRPr/>
            </a:pPr>
            <a:endParaRPr/>
          </a:p>
        </p:txBody>
      </p:sp>
      <p:sp>
        <p:nvSpPr>
          <p:cNvPr id="480" name="Shape 480"/>
          <p:cNvSpPr>
            <a:spLocks noGrp="1"/>
          </p:cNvSpPr>
          <p:nvPr>
            <p:ph type="body" sz="quarter" idx="1"/>
          </p:nvPr>
        </p:nvSpPr>
        <p:spPr bwMode="auto">
          <a:prstGeom prst="rect">
            <a:avLst/>
          </a:prstGeom>
        </p:spPr>
        <p:txBody>
          <a:bodyPr/>
          <a:lstStyle/>
          <a:p>
            <a:pPr>
              <a:defRPr sz="1600"/>
            </a:pPr>
            <a:r>
              <a:rPr lang="es-ES"/>
              <a:t>El proceso de circulación del agua en los océanos comienza con el derretimiento del hielo de verano en Groenlandia. Allí, el agua acumula macro y microelementos. Los minerales hacen que el agua sea más pesada y naturalmente se hunde hasta el fondo y comienza su viaje.</a:t>
            </a:r>
            <a:endParaRPr/>
          </a:p>
          <a:p>
            <a:pPr>
              <a:defRPr sz="1600"/>
            </a:pPr>
            <a:endParaRPr/>
          </a:p>
          <a:p>
            <a:pPr>
              <a:defRPr sz="1600"/>
            </a:pPr>
            <a:r>
              <a:rPr lang="es-ES"/>
              <a:t>El agua fluye hacia el sur a través del Océano Atlántico, se curva alrededor del promontorio africano, luego fluye hacia el norte a través del Océano Índico y hacia el Océano Pacífico occidental, acercándose a la tierra cerca de Taiwán, Okinawa y Hawai. Luego regresa al sur hacia la Antártida. Allí, el cambio de temperatura debido al sol de verano está obligando a las aguas profundas del océano a subir a la superficie para alimentar la micro y macro cadena alimentaria más grande del planeta.</a:t>
            </a:r>
            <a:endParaRPr/>
          </a:p>
          <a:p>
            <a:pPr>
              <a:defRPr sz="1600"/>
            </a:pPr>
            <a:endParaRPr/>
          </a:p>
          <a:p>
            <a:pPr>
              <a:defRPr sz="1600"/>
            </a:pPr>
            <a:r>
              <a:rPr lang="es-ES"/>
              <a:t>Según documentos históricos, Charles Darwin nunca estuvo completamente seguro de cómo comenzó la vida. Sugirió que la vida podría formarse espontáneamente en un "cuerpo de agua tibia" con la composición química adecuada. A falta de una mejor explicación, la humanidad ha utilizado esta teoría durante los últimos dos siglos.</a:t>
            </a:r>
            <a:endParaRPr/>
          </a:p>
          <a:p>
            <a:pPr>
              <a:defRPr sz="1600"/>
            </a:pPr>
            <a:endParaRPr/>
          </a:p>
          <a:p>
            <a:pPr>
              <a:defRPr sz="1600"/>
            </a:pPr>
            <a:r>
              <a:rPr lang="es-ES"/>
              <a:t>En la actualidad existen varias hipótesis alternativas sobre el origen de la vida, una de las cuales fue presentada recientemente por un equipo de científicos del University College London (UCL) y Birkbeck (University of London). En el curso del estudio, los científicos pudieron recrear las condiciones en las que podría surgir una "chispa" de vida. En su opinión, esto sucedió en respiraderos hidrotermales profundos.</a:t>
            </a:r>
            <a:endParaRPr/>
          </a:p>
          <a:p>
            <a:pPr>
              <a:defRPr sz="1600"/>
            </a:pPr>
            <a:endParaRPr/>
          </a:p>
          <a:p>
            <a:pPr>
              <a:defRPr sz="1600"/>
            </a:pPr>
            <a:r>
              <a:t>Charles Darwin and the Origin of Life. Juli Peretó, Jeffrey L. Bada, and Antonio Lazcano, Orig Life Evol Biosph. 2009 Oct; 39(5): 395–406</a:t>
            </a:r>
          </a:p>
          <a:p>
            <a:pPr>
              <a:defRPr sz="1600"/>
            </a:pPr>
            <a:r>
              <a:t>Promotion of protocell self-assembly from mixed amphiphiles at the origin of lifeSean F. Jordan anadi Rammu, Ivan N. Zheludev1, Andrew M. Hartley, Amandine Maréchal and Nick Lane/ Nature Ecology &amp; Evolution</a:t>
            </a:r>
          </a:p>
          <a:p>
            <a:pPr>
              <a:defRPr sz="1600"/>
            </a:pPr>
            <a:endParaRPr/>
          </a:p>
          <a:p>
            <a:pPr>
              <a:defRPr sz="1600"/>
            </a:pPr>
            <a:r>
              <a:rPr lang="es-ES"/>
              <a:t>En un estudio publicado (en la revista Nature Ecology &amp; Evolution), un equipo de científicos habló sobre la creación exitosa de protobiontes en agua alcalina, de composición similar al agua de mar. En otras palabras, demostraron la posibilidad de que la vida pudiera evolucionar espontáneamente en respiraderos hidrotermales en el fondo del océano, donde, como resultado de las altas temperaturas, los elementos químicos se mezclan y reaccionan entre sí.</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403729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31" name="Shape 531"/>
          <p:cNvSpPr>
            <a:spLocks noGrp="1" noRot="1" noChangeAspect="1"/>
          </p:cNvSpPr>
          <p:nvPr>
            <p:ph type="sldImg"/>
          </p:nvPr>
        </p:nvSpPr>
        <p:spPr bwMode="auto">
          <a:xfrm>
            <a:off x="381000" y="685800"/>
            <a:ext cx="6096000" cy="3429000"/>
          </a:xfrm>
          <a:prstGeom prst="rect">
            <a:avLst/>
          </a:prstGeom>
        </p:spPr>
        <p:txBody>
          <a:bodyPr/>
          <a:lstStyle/>
          <a:p>
            <a:pPr>
              <a:defRPr/>
            </a:pPr>
            <a:endParaRPr/>
          </a:p>
        </p:txBody>
      </p:sp>
      <p:sp>
        <p:nvSpPr>
          <p:cNvPr id="532" name="Shape 532"/>
          <p:cNvSpPr>
            <a:spLocks noGrp="1"/>
          </p:cNvSpPr>
          <p:nvPr>
            <p:ph type="body" sz="quarter" idx="1"/>
          </p:nvPr>
        </p:nvSpPr>
        <p:spPr bwMode="auto">
          <a:prstGeom prst="rect">
            <a:avLst/>
          </a:prstGeom>
        </p:spPr>
        <p:txBody>
          <a:bodyPr/>
          <a:lstStyle/>
          <a:p>
            <a:pPr>
              <a:defRPr sz="1200"/>
            </a:pPr>
            <a:r>
              <a:t>Wang S.-T., Hwang D.-F., Chen R.-H., et al. </a:t>
            </a:r>
            <a:r>
              <a:rPr lang="es-ES"/>
              <a:t>Efecto del agua de mar profundo sobre la fatiga de ratas inducida por el ejercicio. Revista de análisis de alimentos y medicamentos.</a:t>
            </a:r>
            <a:r>
              <a:t>2009;17(2):133–141</a:t>
            </a:r>
          </a:p>
          <a:p>
            <a:pPr>
              <a:defRPr sz="1200"/>
            </a:pPr>
            <a:r>
              <a:rPr lang="es-ES"/>
              <a:t>El agua mineral del océano profundo acelera la recuperación del cansancio físico</a:t>
            </a:r>
            <a:r>
              <a:t> Hou CW, Tsai YS, Jean WH, Chen CY, Ivy JL, Huang CY, Kuo CH J Int Soc Sports Nutr. 2013 Feb 12; 10(1):7.</a:t>
            </a:r>
          </a:p>
          <a:p>
            <a:pPr>
              <a:defRPr sz="1200"/>
            </a:pPr>
            <a:r>
              <a:rPr lang="es-ES"/>
              <a:t>Los minerales del océano profundo minimizan la respuesta inflamatoria excéntrica inducida por el ejercicio de </a:t>
            </a:r>
            <a:r>
              <a:t>Rat Skeletal Muscle Suchada Saovieng1, Jinfu Wu1, Chih-Yang Huang2, Chung-Lan Kao3, Matthew F. Higgins4, Rungchai Chuanchaiyakul5† and Chia-Hua Kuo1,2*† </a:t>
            </a:r>
            <a:r>
              <a:rPr lang="es-ES"/>
              <a:t>Frontiers in Physiology, septiembre</a:t>
            </a:r>
            <a:r>
              <a:t> 2018, vol.9, artic</a:t>
            </a:r>
            <a:r>
              <a:rPr lang="es-ES"/>
              <a:t>ulo</a:t>
            </a:r>
            <a:r>
              <a:t> 1351</a:t>
            </a:r>
          </a:p>
          <a:p>
            <a:pPr>
              <a:defRPr sz="1200"/>
            </a:pPr>
            <a:r>
              <a:rPr lang="es-ES"/>
              <a:t>Higgins MF, Rudkin B, Kuo CH. La ingestión oral de minerales del océano profundo aumenta la capacidad de carrera intermitente de alta intensidad en jugadores de fútbol después de una recuperación posterior al ejercicio a corto plazo: una prueba cruzada doble ciega controlada con placebo. Mar Drugs. 2019; 17 (5): 309. Publicado el 24 de mayo de 2019. doi: 10.3390 / md17050309</a:t>
            </a:r>
            <a:endParaRPr/>
          </a:p>
          <a:p>
            <a:pPr>
              <a:defRPr sz="1200"/>
            </a:pPr>
            <a:r>
              <a:rPr lang="es-ES"/>
              <a:t>Wang ML, Chen YJ, Cheng FC. Nigari (concentrado de agua de mar profunda) mejora el rendimiento de los jerbos en el ejercicio en la caminadora. Biol Sport. 2014 Mar; 31 (1): 69-72. doi: 10.5604 / 20831862.1086735. Epub 2014 22 de enero.</a:t>
            </a:r>
            <a:endParaRPr/>
          </a:p>
          <a:p>
            <a:pPr>
              <a:defRPr sz="1200"/>
            </a:pPr>
            <a:r>
              <a:rPr lang="es-ES"/>
              <a:t>Wei Ching-Yin, Chen Chung-Yu, Liao Yi-Hung, Tsai Yung-Shen, Huang Chih-Yang, Chaunchaiyakul Rungchai, Higgins Matthew F., Kuo Chia-Hua. La suplementación con minerales del océano profundo mejora la respuesta hemodinámica cerebral durante el ejercicio y disminuye la inflamación después del ejercicio en hombres de dos niveles de edad. Fronteras en fisiología. VOLUMEN 8. 2017 p. 1016</a:t>
            </a:r>
            <a:endParaRPr/>
          </a:p>
          <a:p>
            <a:pPr>
              <a:defRPr sz="1200"/>
            </a:pPr>
            <a:endParaRPr/>
          </a:p>
          <a:p>
            <a:pPr>
              <a:defRPr sz="1200"/>
            </a:pPr>
            <a:endParaRPr/>
          </a:p>
          <a:p>
            <a:pPr>
              <a:defRPr sz="1200"/>
            </a:pPr>
            <a:r>
              <a:rPr lang="es-ES"/>
              <a:t>Wang S.-T., Hwang D.-F., Chen R.-H. y col. Efecto del agua de mar profundo sobre la fatiga de ratas inducida por el ejercicio. Revista de análisis de alimentos y medicamentos. 2009; 17 (2): 133–141</a:t>
            </a:r>
            <a:endParaRPr/>
          </a:p>
          <a:p>
            <a:pPr>
              <a:defRPr sz="1200"/>
            </a:pPr>
            <a:r>
              <a:rPr lang="es-ES"/>
              <a:t>El agua mineral del océano profundo acelera la recuperación de la fatiga física. Hou CW, Tsai YS, Jean WH, Chen CY, Ivy JL, Huang CY, Kuo CH J Int Soc Sports Nutr. 12 de febrero de 2013; 10 (1): 7.</a:t>
            </a:r>
            <a:endParaRPr/>
          </a:p>
          <a:p>
            <a:pPr>
              <a:defRPr sz="1200"/>
            </a:pPr>
            <a:r>
              <a:rPr lang="es-ES"/>
              <a:t>Los minerales del océano profundo minimizan la respuesta inflamatoria excéntrica inducida por el ejercicio del músculo esquelético de la rata Suchada Saovieng1, Jinfu Wu1, Chih-Yang Huang2, Chung-Lan Kao3, Matthew F.Higgins4, Rungchai Chuanchaiyakul5 † y Chia-Hua Kuo1,2 * † Fronteras en fisiología , Septiembre 2018, vol.9, artículo 1351</a:t>
            </a:r>
            <a:endParaRPr/>
          </a:p>
          <a:p>
            <a:pPr>
              <a:defRPr sz="1200"/>
            </a:pPr>
            <a:endParaRPr/>
          </a:p>
          <a:p>
            <a:pPr>
              <a:defRPr sz="1200"/>
            </a:pPr>
            <a:r>
              <a:t>(2)</a:t>
            </a:r>
          </a:p>
          <a:p>
            <a:pPr>
              <a:defRPr sz="1200"/>
            </a:pPr>
            <a:r>
              <a:rPr lang="es-ES"/>
              <a:t>-Modulación del metabolismo de los lípidos por el agua de aguas profundas en células cultivadas de hígado humano (HepG2). He S, Hao J, Peng W, Qiu P, Li C, Guan H Mar Biotechnol (Nueva York). 2014 Abr; 16 (2): 219-29.</a:t>
            </a:r>
            <a:endParaRPr/>
          </a:p>
          <a:p>
            <a:pPr>
              <a:defRPr sz="1200"/>
            </a:pPr>
            <a:r>
              <a:rPr lang="es-ES"/>
              <a:t>El agua de mar profundo modula la presión arterial y exhibe efectos hipolipidémicos a través de la vía AMPK-ACC: un estudio in vivo. Sheu MJ, Chou PY, Lin WH, Pan CH, Chien YC, Chung YL, Liu FC, Wu CH Mar Drugs. 17 de junio de 2013; 11 (6): 2183-202.</a:t>
            </a:r>
            <a:endParaRPr/>
          </a:p>
          <a:p>
            <a:pPr>
              <a:defRPr sz="1200"/>
            </a:pPr>
            <a:r>
              <a:rPr lang="es-ES"/>
              <a:t> Chang M.-H., Tzang B.-S., Yang T.-Y., Hsiao Y.-C., Yang H.-C., Chen Y.-C. Efectos del agua de mar profunda sobre los lípidos sanguíneos y la presión en ratones con una dieta alta en colesterol. Revista de bioquímica alimentaria. 2011; 35 (1): 241–259</a:t>
            </a:r>
            <a:endParaRPr/>
          </a:p>
          <a:p>
            <a:pPr marL="0" indent="0">
              <a:buFontTx/>
              <a:buNone/>
              <a:defRPr sz="1200"/>
            </a:pPr>
            <a:r>
              <a:rPr lang="es-ES"/>
              <a:t>Protección cardiovascular del agua potable de aguas profundas en hámsteres alimentados con alto contenido de grasas / colesterol. Hsu CL, Chang YY, Chiu CH, Yang KT, Wang Y, Fu SG, Chen YC Food Chem. 1 de agosto de 2011; 127 (3): 1146-52.</a:t>
            </a:r>
            <a:endParaRPr/>
          </a:p>
          <a:p>
            <a:pPr marL="0" indent="0">
              <a:buFontTx/>
              <a:buNone/>
              <a:defRPr sz="1200"/>
            </a:pPr>
            <a:r>
              <a:rPr lang="es-ES"/>
              <a:t>Miyamura M., Yoshioka S., Hamada A. y col. Diferencia entre agua de mar profunda y agua de mar superficial en el efecto preventivo de la aterosclerosis. Boletín Biológico y Farmacéutico. 2004; 27 (11): 1784–1787</a:t>
            </a:r>
            <a:endParaRPr/>
          </a:p>
          <a:p>
            <a:pPr marL="0" indent="0">
              <a:buFontTx/>
              <a:buNone/>
              <a:defRPr sz="1200"/>
            </a:pPr>
            <a:r>
              <a:rPr lang="es-ES"/>
              <a:t>Kimura M., Tai H., Nakagawa K., Yokoyama Y., Ikegami Y., Takeda T. Efecto del agua potable sin sal hecha de agua de mar profundo en el metabolismo lipídico de ratas. Actas del MTS / IEEE Techno-Ocean '04: Bridges Across the Oceans (Ocean '04); Noviembre de 2004; Kobe, Japón. págs. 320–321.</a:t>
            </a:r>
            <a:endParaRPr/>
          </a:p>
          <a:p>
            <a:pPr marL="0" indent="0">
              <a:buFontTx/>
              <a:buNone/>
              <a:defRPr sz="1200"/>
            </a:pPr>
            <a:r>
              <a:rPr lang="es-ES"/>
              <a:t>Kimura M., Takeda R., Takeda T. y col. Efecto del nivel de colesterol en el plasma de ratas al beber agua con alto contenido de magnesio hecha de agua de mar profundo. Actas de MTS / IEEE Oceans (OCEANS '15); Noviembre de 2001; Honolulu, Hawaii, Estados Unidos. págs. 1965-1966</a:t>
            </a:r>
            <a:endParaRPr/>
          </a:p>
          <a:p>
            <a:pPr marL="0" indent="0">
              <a:buFontTx/>
              <a:buNone/>
              <a:defRPr sz="1200"/>
            </a:pPr>
            <a:r>
              <a:rPr lang="es-ES"/>
              <a:t>Beber agua de mar profunda disminuye el colesterol sérico total y el colesterol unido a lipoproteínas de baja densidad en sujetos hipercolesterolémicos. Fu ZY, Yang FL, Hsu HW, Lu YFJ Med Food. 2012 Jun; 15 (6): 535-41.</a:t>
            </a:r>
            <a:endParaRPr/>
          </a:p>
          <a:p>
            <a:pPr marL="0" indent="0">
              <a:buFontTx/>
              <a:buNone/>
              <a:defRPr sz="1200"/>
            </a:pPr>
            <a:r>
              <a:rPr lang="es-ES"/>
              <a:t>Actividad farmacológica del agua de aguas profundas: examen de la prevención de la hiperlipemia y el efecto del tratamiento médico. Yoshioka S, Hamada A, Cui T, Yokota J, Yamamoto S, Kusunose M, Miyamura M, Kyotani S, Kaneda R, Tsutsui Y, Odani K, Odani I, Nishioka y Biol Pharm Bull. 2003 Nov; 26 (11): 1552-9.</a:t>
            </a:r>
            <a:endParaRPr/>
          </a:p>
          <a:p>
            <a:pPr marL="0" indent="0">
              <a:buFontTx/>
              <a:buNone/>
              <a:defRPr sz="1200"/>
            </a:pPr>
            <a:r>
              <a:rPr lang="es-ES"/>
              <a:t>El agua de mar profundo modula la presión arterial y exhibe efectos hipolipidémicos a través de la vía AMPK-ACC: un estudio in vivo. Sheu MJ, Chou PY, Lin WH, Pan CH, Chien YC, Chung YL, Liu FC, Wu CH Mar Drugs. 17 de junio de 2013; 11 (6): 2183-202.</a:t>
            </a:r>
            <a:endParaRPr/>
          </a:p>
          <a:p>
            <a:pPr marL="0" indent="0">
              <a:buFontTx/>
              <a:buNone/>
              <a:defRPr sz="1200"/>
            </a:pPr>
            <a:r>
              <a:rPr lang="es-ES"/>
              <a:t>El agua de aguas profundas mejora la hemodinámica cardiovascular en conejos Kurosawa y Kusanagi-Hipercolesterolémicos (KHC). Katsuda S, Yasukawa T, Nakagawa K, Miyake M, Yamasaki M, Katahira K, Mohri M, Shimizu T, Hazama A Biol Pharm Bull. 2008 Jan; 31 (1): 38-44.</a:t>
            </a:r>
            <a:endParaRPr/>
          </a:p>
          <a:p>
            <a:pPr marL="0" indent="0">
              <a:buFontTx/>
              <a:buNone/>
              <a:defRPr sz="1200"/>
            </a:pPr>
            <a:r>
              <a:rPr lang="es-ES"/>
              <a:t>Ha B. G., Park J.-E., Shin E. J., Shon Y. H. La modulación del metabolismo de la glucosa mediante agua de mar profunda equilibrada mejora la hiperglucemia y la función pancreática en ratones diabéticos inducidos por estreptozotocina. Más uno. 2014; 9 (7)</a:t>
            </a:r>
            <a:endParaRPr/>
          </a:p>
          <a:p>
            <a:pPr marL="0" indent="0">
              <a:buFontTx/>
              <a:buNone/>
              <a:defRPr sz="1200"/>
            </a:pPr>
            <a:r>
              <a:rPr lang="es-ES"/>
              <a:t>Efecto antidiabético del agua de mar profunda equilibrada y su modo de acción en ratones diabéticos inducidos por una dieta rica en grasas. Ha BG, Shin EJ, Park JE, Shon YH Mar Drugs. 2013 Oct 29; 11 (11): 4193-212.</a:t>
            </a:r>
            <a:endParaRPr/>
          </a:p>
          <a:p>
            <a:pPr marL="0" indent="0">
              <a:buFontTx/>
              <a:buNone/>
              <a:defRPr sz="1200"/>
            </a:pPr>
            <a:r>
              <a:rPr lang="es-ES"/>
              <a:t>Ha B. G., Park J.-E., Shin E. J., Shon Y. H. La modulación del metabolismo de la glucosa mediante agua de mar profunda equilibrada mejora la hiperglucemia y la función pancreática en ratones diabéticos inducidos por estreptozotocina. Más uno. 2014; 9 (7)</a:t>
            </a:r>
            <a:endParaRPr/>
          </a:p>
          <a:p>
            <a:pPr marL="0" indent="0">
              <a:buFontTx/>
              <a:buNone/>
              <a:defRPr sz="1200"/>
            </a:pPr>
            <a:r>
              <a:rPr lang="es-ES"/>
              <a:t>Efecto antidiabético del agua de mar profunda equilibrada y su modo de acción en ratones diabéticos inducidos por una dieta rica en grasas. Ha BG, Shin EJ, Park JE, Shon YH Mar Drugs. 2013 Oct 29; 11 (11): 4193-212.</a:t>
            </a:r>
            <a:endParaRPr/>
          </a:p>
          <a:p>
            <a:pPr marL="0" indent="0">
              <a:buFontTx/>
              <a:buNone/>
              <a:defRPr sz="1200"/>
            </a:pPr>
            <a:r>
              <a:rPr lang="es-ES"/>
              <a:t>Efectos antiobesidad y antidiabéticos del agua de mar profundo en ratones ob / ob. Hwang HS, Kim HA, Lee SH, Yun JW Mar Biotechnol (Nueva York). 2009 julio-agosto; 11 (4): 531-9.</a:t>
            </a:r>
            <a:endParaRPr/>
          </a:p>
          <a:p>
            <a:pPr marL="0" indent="0">
              <a:buFontTx/>
              <a:buNone/>
              <a:defRPr sz="1200"/>
            </a:pPr>
            <a:r>
              <a:rPr lang="es-ES"/>
              <a:t>- Efectos antiobesidad y antidiabéticos del agua de mar profundo en ratones ob / ob. Hwang HS, Kim HA, Lee SH, Yun JW Mar Biotechnol (Nueva York). 2009 julio-agosto; 11 (4): 531-9.</a:t>
            </a:r>
            <a:endParaRPr/>
          </a:p>
          <a:p>
            <a:pPr marL="0" indent="0">
              <a:buFontTx/>
              <a:buNone/>
              <a:defRPr sz="1200"/>
            </a:pPr>
            <a:r>
              <a:rPr lang="es-ES"/>
              <a:t>Efectos del agua de mar profunda equilibrada sobre la hipertrofia de los adipocitos y la esteatosis hepática en ratones obesos con alto contenido de grasas e inducidos por la dieta. Ha BG, Park JE, Shin EJ, Shon YH Obesity (Silver Spring). 2014 Jul; 22 (7): 1669-78.</a:t>
            </a:r>
            <a:endParaRPr/>
          </a:p>
          <a:p>
            <a:pPr marL="0" indent="0">
              <a:buFontTx/>
              <a:buNone/>
              <a:defRPr sz="1200"/>
            </a:pPr>
            <a:r>
              <a:rPr lang="es-ES"/>
              <a:t>Efecto antidiabético del agua de mar profunda equilibrada y su modo de acción en ratones diabéticos inducidos por una dieta rica en grasas. Ha BG, Shin EJ, Park JE, Shon YH Mar Drugs. 2013 Oct 29; 11 (11): 4193-212.</a:t>
            </a:r>
            <a:endParaRPr/>
          </a:p>
          <a:p>
            <a:pPr marL="0" indent="0">
              <a:buFontTx/>
              <a:buNone/>
              <a:defRPr sz="1200"/>
            </a:pPr>
            <a:r>
              <a:rPr lang="es-ES"/>
              <a:t>La combinación de agua de mar profundo y extracto de hoja de &lt;i&gt; Sesamum indicum &lt;/i&gt; previene la obesidad inducida por una dieta alta en grasas a través de la activación de AMPK en el tejido adiposo visceral. Yuan H, Chung S, Ma Q, Ye LI, Piao G Exp Ther Med. 2016 Jan; 11 (1): 338-344.</a:t>
            </a:r>
            <a:endParaRPr/>
          </a:p>
          <a:p>
            <a:pPr marL="0" indent="0">
              <a:buFontTx/>
              <a:buNone/>
              <a:defRPr sz="1200"/>
            </a:pPr>
            <a:r>
              <a:rPr lang="es-ES"/>
              <a:t>Posibles terapias contra la obesidad de la naturaleza: una revisión. Yun JW Phytochemistry. 2010 Oct; 71 (14-15): 1625-41.</a:t>
            </a:r>
            <a:endParaRPr/>
          </a:p>
          <a:p>
            <a:pPr marL="0" indent="0">
              <a:buFontTx/>
              <a:buNone/>
              <a:defRPr sz="1200"/>
            </a:pPr>
            <a:r>
              <a:rPr lang="es-ES"/>
              <a:t>Efectos estimulantes del agua de mar profunda equilibrada sobre la función y la biogénesis mitocondrial. Ha BG, Park JE, Cho HJ, Shon YH PLoS One. 2015; 10 (6): e0129972.</a:t>
            </a:r>
            <a:endParaRPr/>
          </a:p>
          <a:p>
            <a:pPr marL="0" indent="0">
              <a:buFontTx/>
              <a:buNone/>
              <a:defRPr sz="1200"/>
            </a:pPr>
            <a:r>
              <a:rPr lang="es-ES"/>
              <a:t>Efecto inhibidor del agua de aguas profundas sobre la diferenciación de adipocitos 3T3-L1. Hwang HS, Kim SH, Yoo YG, Chu YS, Shon YH, Nam KS, Yun JW Mar Biotechnol (NY). 2009 marzo-abril; 11 (2): 161-8.</a:t>
            </a:r>
            <a:endParaRPr/>
          </a:p>
          <a:p>
            <a:pPr marL="0" indent="0">
              <a:buFontTx/>
              <a:buNone/>
              <a:defRPr sz="1200"/>
            </a:pPr>
            <a:r>
              <a:rPr lang="es-ES"/>
              <a:t>Beber agua de mar profunda disminuye el colesterol sérico total y las lipoproteínas de baja densidad en sujetos hipercolesterolémicos.Fu ZY, Yang FL, Hsu HW, Lu YF J Med Food. 2012 Jun; 15 (6): 535-41.</a:t>
            </a:r>
            <a:endParaRPr/>
          </a:p>
          <a:p>
            <a:pPr marL="0" indent="0">
              <a:buFontTx/>
              <a:buNone/>
              <a:defRPr sz="1200"/>
            </a:pPr>
            <a:endParaRPr/>
          </a:p>
          <a:p>
            <a:pPr>
              <a:defRPr sz="1200"/>
            </a:pPr>
            <a:r>
              <a:t>(3)</a:t>
            </a:r>
          </a:p>
          <a:p>
            <a:pPr>
              <a:defRPr sz="1200"/>
            </a:pPr>
            <a:r>
              <a:rPr lang="es-ES"/>
              <a:t>Shen J.-L., Hsu T.-C., Chen Y.-C., et al. Efectos del agua de aguas profundas sobre la anomalía cardíaca en ratones con una dieta alta en colesterol. Revista de bioquímica alimentaria. 2012; 36 (1): 1–11</a:t>
            </a:r>
            <a:endParaRPr/>
          </a:p>
          <a:p>
            <a:pPr>
              <a:defRPr sz="1200"/>
            </a:pPr>
            <a:r>
              <a:rPr lang="es-ES"/>
              <a:t>Protección cardiovascular del agua potable de aguas profundas en hámsteres alimentados con alto contenido de grasas / colesterol. Hsu CL, Chang YY, Chiu CH, Yang KT, Wang Y, Fu SG, Chen YC Food Chem. 1 de agosto de 2011; 127 (3): 1146-52.</a:t>
            </a:r>
            <a:endParaRPr/>
          </a:p>
          <a:p>
            <a:pPr>
              <a:defRPr sz="1200"/>
            </a:pPr>
            <a:r>
              <a:rPr lang="es-ES"/>
              <a:t>El agua de aguas profundas mejora la hemodinámica cardiovascular en conejos Kurosawa y Kusanagi-Hipercolesterolémicos (KHC). Katsuda S, Yasukawa T, Nakagawa K, Miyake M, Yamasaki M, Katahira K, Mohri M, Shimizu T, Hazama A Biol Pharm Bull. 2008 Jan; 31 (1): 38-44.</a:t>
            </a:r>
            <a:endParaRPr/>
          </a:p>
          <a:p>
            <a:pPr>
              <a:defRPr sz="1200"/>
            </a:pPr>
            <a:r>
              <a:rPr lang="es-ES"/>
              <a:t>Faryadi Q. El magnífico efecto del magnesio en la salud humana: una revisión crítica. Revista Internacional de Ciencia y Tecnología Aplicadas. 2012; 2 (3): 118–126.</a:t>
            </a:r>
            <a:endParaRPr/>
          </a:p>
          <a:p>
            <a:pPr>
              <a:defRPr sz="1200"/>
            </a:pPr>
            <a:r>
              <a:t>- </a:t>
            </a:r>
            <a:r>
              <a:rPr lang="es-ES"/>
              <a:t>El agua de mar profundo modula la presión arterial y exhibe efectos hipolipidémicos a través de la vía AMPK-ACC: un estudio in vivo. Sheu MJ, Chou PY, Lin WH, Pan CH, Chien YC, Chung YL, Liu FC, Wu CH Mar Drugs. 17 de junio de 2013; 11 (6): 2183-202.</a:t>
            </a:r>
            <a:endParaRPr/>
          </a:p>
          <a:p>
            <a:pPr>
              <a:defRPr sz="1200"/>
            </a:pPr>
            <a:r>
              <a:rPr lang="es-ES"/>
              <a:t>Miyamura M., Yoshioka S., Hamada A. y col. Diferencia entre agua de mar profunda y agua de mar superficial en el efecto preventivo de la aterosclerosis. Boletín Biológico y Farmacéutico. 2004; 27 (11): 1784-1787. doi: 10.1248 / bpb.27.1784</a:t>
            </a:r>
            <a:endParaRPr/>
          </a:p>
          <a:p>
            <a:pPr>
              <a:defRPr sz="1200"/>
            </a:pPr>
            <a:r>
              <a:rPr lang="es-ES"/>
              <a:t>Actividad farmacológica del agua de aguas profundas: examen de la prevención de la hiperlipemia y el efecto del tratamiento médico. Yoshioka S, Hamada A, Cui T, Yokota J, Yamamoto S, Kusunose M, Miyamura M, Kyotani S, Kaneda R, Tsutsui Y, Odani K, Odani I, Nishioka y Biol Pharm Bull. 2003 Nov; 26 (11): 1552-9.</a:t>
            </a:r>
            <a:endParaRPr/>
          </a:p>
          <a:p>
            <a:pPr>
              <a:defRPr sz="1200"/>
            </a:pPr>
            <a:endParaRPr/>
          </a:p>
          <a:p>
            <a:pPr>
              <a:defRPr sz="1200"/>
            </a:pPr>
            <a:r>
              <a:t>(4)</a:t>
            </a:r>
          </a:p>
          <a:p>
            <a:pPr>
              <a:defRPr sz="1200"/>
            </a:pPr>
            <a:r>
              <a:rPr lang="es-ES"/>
              <a:t>Liu H.-Y., Liu M.-C., Wang M.-F., et al. Recuperación potencial de la osteoporosis por agua de mar profundo a través de la regeneración ósea en ratones SAMP8. Medicina alternativa y complementaria basada en evidencias. 2013; 2013</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9" name="Shape 79"/>
          <p:cNvSpPr>
            <a:spLocks noGrp="1" noRot="1" noChangeAspect="1"/>
          </p:cNvSpPr>
          <p:nvPr>
            <p:ph type="sldImg"/>
          </p:nvPr>
        </p:nvSpPr>
        <p:spPr bwMode="auto">
          <a:xfrm>
            <a:off x="381000" y="685800"/>
            <a:ext cx="6096000" cy="3429000"/>
          </a:xfrm>
          <a:prstGeom prst="rect">
            <a:avLst/>
          </a:prstGeom>
        </p:spPr>
        <p:txBody>
          <a:bodyPr/>
          <a:lstStyle/>
          <a:p>
            <a:pPr>
              <a:defRPr/>
            </a:pPr>
            <a:endParaRPr/>
          </a:p>
        </p:txBody>
      </p:sp>
      <p:sp>
        <p:nvSpPr>
          <p:cNvPr id="80" name="Shape 80"/>
          <p:cNvSpPr>
            <a:spLocks noGrp="1"/>
          </p:cNvSpPr>
          <p:nvPr>
            <p:ph type="body" sz="quarter" idx="1"/>
          </p:nvPr>
        </p:nvSpPr>
        <p:spPr bwMode="auto">
          <a:prstGeom prst="rect">
            <a:avLst/>
          </a:prstGeom>
        </p:spPr>
        <p:txBody>
          <a:bodyPr/>
          <a:lstStyle/>
          <a:p>
            <a:pPr>
              <a:defRPr sz="1600"/>
            </a:pPr>
            <a:r>
              <a:rPr lang="es-ES"/>
              <a:t>A.S. Avedisova Fármacos antiesténicos como tratamiento de primera elección para los trastornos asténicos // BC. 2004. No. 22, página 1290.</a:t>
            </a:r>
            <a:endParaRPr/>
          </a:p>
          <a:p>
            <a:pPr>
              <a:defRPr sz="1600"/>
            </a:pPr>
            <a:r>
              <a:rPr lang="es-ES"/>
              <a:t>A.S. Avedisova Terapia de enfermedades asténicas // Boletín Farmacéutico. 2003. No. 3 (282). Pp. 15-16.</a:t>
            </a:r>
            <a:endParaRPr/>
          </a:p>
          <a:p>
            <a:pPr>
              <a:defRPr sz="1600"/>
            </a:pPr>
            <a:r>
              <a:rPr lang="es-ES"/>
              <a:t>Vorobieva O.V. La versatilidad del fenómeno de la astenia // RMZh. 2012. No. 5. P. 248-252.</a:t>
            </a:r>
            <a:endParaRPr/>
          </a:p>
          <a:p>
            <a:pPr>
              <a:defRPr sz="1600"/>
            </a:pPr>
            <a:r>
              <a:rPr lang="es-ES"/>
              <a:t>Lebedev M.A., Palatov S.Yu., Kovrov G.V. Neurosis (clínica, dinámica, terapia) // BC. Revisión médica. 2013. No. 3. P. 165-168.</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6" name="Shape 116"/>
          <p:cNvSpPr>
            <a:spLocks noGrp="1" noRot="1" noChangeAspect="1"/>
          </p:cNvSpPr>
          <p:nvPr>
            <p:ph type="sldImg"/>
          </p:nvPr>
        </p:nvSpPr>
        <p:spPr bwMode="auto">
          <a:xfrm>
            <a:off x="381000" y="685800"/>
            <a:ext cx="6096000" cy="3429000"/>
          </a:xfrm>
          <a:prstGeom prst="rect">
            <a:avLst/>
          </a:prstGeom>
        </p:spPr>
        <p:txBody>
          <a:bodyPr/>
          <a:lstStyle/>
          <a:p>
            <a:pPr>
              <a:defRPr/>
            </a:pPr>
            <a:endParaRPr/>
          </a:p>
        </p:txBody>
      </p:sp>
      <p:sp>
        <p:nvSpPr>
          <p:cNvPr id="117" name="Shape 117"/>
          <p:cNvSpPr>
            <a:spLocks noGrp="1"/>
          </p:cNvSpPr>
          <p:nvPr>
            <p:ph type="body" sz="quarter" idx="1"/>
          </p:nvPr>
        </p:nvSpPr>
        <p:spPr bwMode="auto">
          <a:prstGeom prst="rect">
            <a:avLst/>
          </a:prstGeom>
        </p:spPr>
        <p:txBody>
          <a:bodyPr/>
          <a:lstStyle/>
          <a:p>
            <a:pPr>
              <a:defRPr sz="1600"/>
            </a:pPr>
            <a:r>
              <a:rPr lang="es-ES"/>
              <a:t>La salud del organismo depende de la salud de cada célula.</a:t>
            </a:r>
            <a:endParaRPr/>
          </a:p>
          <a:p>
            <a:pPr>
              <a:defRPr sz="1600"/>
            </a:pPr>
            <a:r>
              <a:rPr lang="es-ES"/>
              <a:t>El potasio es la clave para la salud celular.</a:t>
            </a:r>
            <a:endParaRPr/>
          </a:p>
          <a:p>
            <a:pPr>
              <a:defRPr sz="1600"/>
            </a:pPr>
            <a:r>
              <a:rPr lang="es-ES"/>
              <a:t>El magnesio es el segundo más importante en la célula después del potasio y el cuarto más importante en el organismo de los electrolitos después del sodio, potasio y calcio. El 80-90% del magnesio intracelular se encuentra en las estaciones de energía de la célula, las mitocondrias, en combinación con ATP (la principal fuente de energía del organismo). Es el magnesio el que activa el trabajo de la enzima Na + -K + -ATPasa, que "bombea" potasio a la célula, lo que significa que asegura el funcionamiento saludable y activo de cada célula.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13" name="Shape 213"/>
          <p:cNvSpPr>
            <a:spLocks noGrp="1" noRot="1" noChangeAspect="1"/>
          </p:cNvSpPr>
          <p:nvPr>
            <p:ph type="sldImg"/>
          </p:nvPr>
        </p:nvSpPr>
        <p:spPr bwMode="auto">
          <a:xfrm>
            <a:off x="381000" y="685800"/>
            <a:ext cx="6096000" cy="3429000"/>
          </a:xfrm>
          <a:prstGeom prst="rect">
            <a:avLst/>
          </a:prstGeom>
        </p:spPr>
        <p:txBody>
          <a:bodyPr/>
          <a:lstStyle/>
          <a:p>
            <a:pPr>
              <a:defRPr/>
            </a:pPr>
            <a:endParaRPr/>
          </a:p>
        </p:txBody>
      </p:sp>
      <p:sp>
        <p:nvSpPr>
          <p:cNvPr id="214" name="Shape 214"/>
          <p:cNvSpPr>
            <a:spLocks noGrp="1"/>
          </p:cNvSpPr>
          <p:nvPr>
            <p:ph type="body" sz="quarter" idx="1"/>
          </p:nvPr>
        </p:nvSpPr>
        <p:spPr bwMode="auto">
          <a:prstGeom prst="rect">
            <a:avLst/>
          </a:prstGeom>
        </p:spPr>
        <p:txBody>
          <a:bodyPr/>
          <a:lstStyle/>
          <a:p>
            <a:pPr>
              <a:defRPr/>
            </a:pPr>
            <a:r>
              <a:rPr lang="es-ES"/>
              <a:t>El magnesio está involucrado en la generación y uso de energía, ya que el acumulador y fuente de energía de cualquier célula es la molécula de alta energía trifosfato de adenosina (ATP), que funciona en forma de sal de ATP-Mg. Es por eso que cuanto mayor es la actividad metabólica de la célula, mayor es la necesidad de magnesio.</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48" name="Shape 248"/>
          <p:cNvSpPr>
            <a:spLocks noGrp="1" noRot="1" noChangeAspect="1"/>
          </p:cNvSpPr>
          <p:nvPr>
            <p:ph type="sldImg"/>
          </p:nvPr>
        </p:nvSpPr>
        <p:spPr bwMode="auto">
          <a:xfrm>
            <a:off x="381000" y="685800"/>
            <a:ext cx="6096000" cy="3429000"/>
          </a:xfrm>
          <a:prstGeom prst="rect">
            <a:avLst/>
          </a:prstGeom>
        </p:spPr>
        <p:txBody>
          <a:bodyPr/>
          <a:lstStyle/>
          <a:p>
            <a:pPr>
              <a:defRPr/>
            </a:pPr>
            <a:endParaRPr/>
          </a:p>
        </p:txBody>
      </p:sp>
      <p:sp>
        <p:nvSpPr>
          <p:cNvPr id="249" name="Shape 249"/>
          <p:cNvSpPr>
            <a:spLocks noGrp="1"/>
          </p:cNvSpPr>
          <p:nvPr>
            <p:ph type="body" sz="quarter" idx="1"/>
          </p:nvPr>
        </p:nvSpPr>
        <p:spPr bwMode="auto">
          <a:prstGeom prst="rect">
            <a:avLst/>
          </a:prstGeom>
        </p:spPr>
        <p:txBody>
          <a:bodyPr/>
          <a:lstStyle/>
          <a:p>
            <a:pPr>
              <a:defRPr sz="1600"/>
            </a:pPr>
            <a:r>
              <a:rPr lang="es-ES"/>
              <a:t>Los huesos y los músculos son las principales reservas de magnesio en el organismo y la sangre proporciona el transporte de magnesio entre los tejidos.</a:t>
            </a:r>
            <a:endParaRPr/>
          </a:p>
          <a:p>
            <a:pPr>
              <a:defRPr sz="1600"/>
            </a:pPr>
            <a:r>
              <a:rPr lang="es-ES"/>
              <a:t>Con una deficiencia de magnesio, el organismo, por supuesto, intentará compensar su contenido por sí solo y liberarlo de los huesos y músculos, evitando una disminución de la concentración sérica. Por lo tanto, los calambres musculares, el letargo y la fatiga se observarán antes que la deficiencia de iones de magnesio en la sangre, lo que puede determinarse mediante análisis en el laboratorio.</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01" name="Shape 301"/>
          <p:cNvSpPr>
            <a:spLocks noGrp="1" noRot="1" noChangeAspect="1"/>
          </p:cNvSpPr>
          <p:nvPr>
            <p:ph type="sldImg"/>
          </p:nvPr>
        </p:nvSpPr>
        <p:spPr bwMode="auto">
          <a:xfrm>
            <a:off x="381000" y="685800"/>
            <a:ext cx="6096000" cy="3429000"/>
          </a:xfrm>
          <a:prstGeom prst="rect">
            <a:avLst/>
          </a:prstGeom>
        </p:spPr>
        <p:txBody>
          <a:bodyPr/>
          <a:lstStyle/>
          <a:p>
            <a:pPr>
              <a:defRPr/>
            </a:pPr>
            <a:endParaRPr/>
          </a:p>
        </p:txBody>
      </p:sp>
      <p:sp>
        <p:nvSpPr>
          <p:cNvPr id="302" name="Shape 302"/>
          <p:cNvSpPr>
            <a:spLocks noGrp="1"/>
          </p:cNvSpPr>
          <p:nvPr>
            <p:ph type="body" sz="quarter" idx="1"/>
          </p:nvPr>
        </p:nvSpPr>
        <p:spPr bwMode="auto">
          <a:prstGeom prst="rect">
            <a:avLst/>
          </a:prstGeom>
        </p:spPr>
        <p:txBody>
          <a:bodyPr/>
          <a:lstStyle/>
          <a:p>
            <a:pPr>
              <a:defRPr sz="1600"/>
            </a:pPr>
            <a:r>
              <a:t>Tardy, Anne-Laure et al. “Vitamins and Minerals for Energy, Fatigue and Cognition: A Narrative Review of the Biochemical and Clinical Evidence.” Nutrients vol. 12,1 228. 16 Jan. 2020, doi:10.3390/nu12010228</a:t>
            </a:r>
          </a:p>
          <a:p>
            <a:pPr>
              <a:defRPr sz="1600"/>
            </a:pPr>
            <a:endParaRPr/>
          </a:p>
          <a:p>
            <a:pPr marL="0" indent="0">
              <a:buFont typeface="Arial"/>
              <a:buNone/>
              <a:defRPr sz="1600"/>
            </a:pPr>
            <a:r>
              <a:rPr lang="es-ES"/>
              <a:t>- convierte la glucosa de los alimentos - en energía; es parte de la molécula de ATP *, afecta el nivel de potasio en la célula. El ATP proporciona energía para los procesos corporales básicos. Estos procesos van desde la producción de enzimas hasta el procesamiento y transporte de nutrientes.** Ensayos controlados aleatorios que evalúan los efectos de la suplementación con magnesio sobre la fuerza y ​​el rendimiento muscular en adultos con resultados positivos.</a:t>
            </a:r>
            <a:endParaRPr/>
          </a:p>
          <a:p>
            <a:pPr marL="0" indent="0">
              <a:buFont typeface="Arial"/>
              <a:buNone/>
              <a:defRPr sz="1600"/>
            </a:pPr>
            <a:r>
              <a:t>Brilla L.R., Haley T.F. Effect of magnesium supplementation on strength training in humans. J. Am. Coll. Nutr. 1992;11:326–329</a:t>
            </a:r>
          </a:p>
          <a:p>
            <a:pPr>
              <a:defRPr sz="1600"/>
            </a:pPr>
            <a:r>
              <a:t>Kass L.S., Poeira F. The effect of acute vs chronic magnesium supplementation on exercise and recovery on resistance exercise, blood pressure and total peripheral resistance on normotensive adults. J. Int. Soc. Sports Nutr. 2015;12:19. </a:t>
            </a:r>
          </a:p>
          <a:p>
            <a:pPr>
              <a:defRPr sz="1600"/>
            </a:pPr>
            <a:r>
              <a:t>Zhang Y., Xun P., Wang R., Mao L., He K. Can Magnesium Enhance Exercise Performance? Nutrients. 2017;9:946.</a:t>
            </a:r>
          </a:p>
          <a:p>
            <a:pPr>
              <a:defRPr sz="1600"/>
            </a:pPr>
            <a:r>
              <a:t>Cinar V., Nizamlioglu M., Mogulkoc R. The effect of magnesium supplementation on lactate levels of sportsmen and sedanter. Acta Physiol. Hung. 2006;93:137–144</a:t>
            </a:r>
          </a:p>
          <a:p>
            <a:pPr>
              <a:defRPr sz="1600"/>
            </a:pPr>
            <a:endParaRPr/>
          </a:p>
          <a:p>
            <a:pPr>
              <a:defRPr sz="1600"/>
            </a:pPr>
            <a:r>
              <a:t>*** </a:t>
            </a:r>
            <a:r>
              <a:rPr lang="es-ES"/>
              <a:t>El magnesio participa en la transmisión de señales nerviosas y actúa como relajante muscular.</a:t>
            </a:r>
            <a:endParaRPr/>
          </a:p>
          <a:p>
            <a:pPr>
              <a:defRPr sz="1600"/>
            </a:pPr>
            <a:r>
              <a:t>DiNicolantonio JJ, O'Keefe JH, Wilson W. Subclinical magnesium deficiency: a principal driver of cardiovascular disease and a public health crisis [published correction appears in Open Heart. 2018 Apr 5;5(1):e000668corr1]. Open Heart. 2018;5(1):e000668. Published 2018 Jan 13. doi:10.1136/openhrt-2017-000668</a:t>
            </a:r>
          </a:p>
          <a:p>
            <a:pPr>
              <a:defRPr sz="1600"/>
            </a:pPr>
            <a:r>
              <a:t>Magdolna Hornyak, Ulrich Voderholzer, Fritz Hohagen, Mathias Berger, Dieter Riemann, Magnesium Therapy for Periodic Leg Movements-related Insomnia and Restless Legs Syndrome: An Open Pilot Study, Sleep, Volume 21, Issue 5, August 1998, Pages 501–505,</a:t>
            </a:r>
          </a:p>
          <a:p>
            <a:pPr>
              <a:defRPr sz="1600"/>
            </a:pPr>
            <a:endParaRPr/>
          </a:p>
          <a:p>
            <a:pPr>
              <a:defRPr sz="1600"/>
            </a:pPr>
            <a:endParaRPr/>
          </a:p>
          <a:p>
            <a:pPr>
              <a:defRPr sz="1600"/>
            </a:pPr>
            <a:r>
              <a:t>****</a:t>
            </a:r>
            <a:r>
              <a:rPr lang="es-ES"/>
              <a:t>El magnesio puede mejorar el sueño y ayuda a que las células funcionen.</a:t>
            </a:r>
            <a:endParaRPr/>
          </a:p>
          <a:p>
            <a:pPr>
              <a:defRPr sz="1600"/>
            </a:pPr>
            <a:r>
              <a:rPr lang="es-ES"/>
              <a:t>Datos disponibles también muestran que el magnesio afecta síntomas como la falta de sueño, el despertar temprano en la mañana y la dificultad para conciliar el sueño.</a:t>
            </a:r>
            <a:endParaRPr/>
          </a:p>
          <a:p>
            <a:pPr>
              <a:defRPr sz="1600"/>
            </a:pPr>
            <a:r>
              <a:t>Wienecke E, Nolden C. Langzeit-HRV-Analyse zeigt Stressreduktion durch Magnesiumzufuhr [Long-term HRV analysis shows stress reduction by magnesium intake]. MMW Fortschr Med. 2016 Dec;158(Suppl 6):12-16. German. doi: 10.1007/s15006-016-9054-7. Epub 2016 Dec 8. PMID: 27933574.</a:t>
            </a:r>
          </a:p>
          <a:p>
            <a:pPr>
              <a:defRPr sz="1600"/>
            </a:pPr>
            <a:r>
              <a:t>Abbasi B, Kimiagar M, Sadeghniiat K, Shirazi MM, Hedayati M, Rashidkhani B. The effect of magnesium supplementation on primary insomnia in elderly: A double-blind placebo-controlled clinical trial. J Res Med Sci. 2012 Dec;17(12):1161-9. PMID: 23853635; PMCID: PMC3703169.</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18" name="Shape 318"/>
          <p:cNvSpPr>
            <a:spLocks noGrp="1" noRot="1" noChangeAspect="1"/>
          </p:cNvSpPr>
          <p:nvPr>
            <p:ph type="sldImg"/>
          </p:nvPr>
        </p:nvSpPr>
        <p:spPr bwMode="auto">
          <a:xfrm>
            <a:off x="381000" y="685800"/>
            <a:ext cx="6096000" cy="3429000"/>
          </a:xfrm>
          <a:prstGeom prst="rect">
            <a:avLst/>
          </a:prstGeom>
        </p:spPr>
        <p:txBody>
          <a:bodyPr/>
          <a:lstStyle/>
          <a:p>
            <a:pPr>
              <a:defRPr/>
            </a:pPr>
            <a:endParaRPr/>
          </a:p>
        </p:txBody>
      </p:sp>
      <p:sp>
        <p:nvSpPr>
          <p:cNvPr id="319" name="Shape 319"/>
          <p:cNvSpPr>
            <a:spLocks noGrp="1"/>
          </p:cNvSpPr>
          <p:nvPr>
            <p:ph type="body" sz="quarter" idx="1"/>
          </p:nvPr>
        </p:nvSpPr>
        <p:spPr bwMode="auto">
          <a:prstGeom prst="rect">
            <a:avLst/>
          </a:prstGeom>
        </p:spPr>
        <p:txBody>
          <a:bodyPr/>
          <a:lstStyle/>
          <a:p>
            <a:pPr>
              <a:defRPr sz="1600"/>
            </a:pPr>
            <a:r>
              <a:rPr lang="es-ES"/>
              <a:t>El magnesio es un regulador universal de procesos bioquímicos y fisiológicos. Hay al menos 500 proteínas dependientes de magnesio y más de 300 enzimas en el cuerpo, en cuya activación está involucrado. Los procesos más importantes en las células son los dependientes del magnesio, estos son la síntesis de ácidos nucleicos, el metabolismo oxidativo, los procesos de excitabilidad nerviosa y muscular, el transporte de membranas, asegurando la estabilidad del genoma, el magnesio es absolutamente necesario para la síntesis de inmunoglobulina G (IgG).</a:t>
            </a:r>
            <a:endParaRPr/>
          </a:p>
          <a:p>
            <a:pPr>
              <a:defRPr sz="1600"/>
            </a:pPr>
            <a:endParaRPr/>
          </a:p>
          <a:p>
            <a:pPr>
              <a:defRPr sz="1600"/>
            </a:pPr>
            <a:r>
              <a:t>*Nielsen F.H. Magnesium, inflammation, and obesity in chronic disease // Nutr. Rev. 2010. №68. Р. 333–340</a:t>
            </a:r>
          </a:p>
          <a:p>
            <a:pPr>
              <a:defRPr sz="1600"/>
            </a:pPr>
            <a:endParaRPr/>
          </a:p>
          <a:p>
            <a:pPr>
              <a:defRPr sz="1600"/>
            </a:pPr>
            <a:r>
              <a:t>**</a:t>
            </a:r>
            <a:r>
              <a:rPr lang="es-ES"/>
              <a:t>Orlova S.V. Complejos quelatados en nutrición y dietética. M., 3ª ed., Rev. y añadid. 2007 P. 72</a:t>
            </a:r>
            <a:r>
              <a:t>.</a:t>
            </a:r>
          </a:p>
          <a:p>
            <a:pPr>
              <a:defRPr sz="1600"/>
            </a:pPr>
            <a:endParaRPr/>
          </a:p>
          <a:p>
            <a:pPr>
              <a:defRPr sz="1600"/>
            </a:pPr>
            <a:r>
              <a:t>***Agence Nationale de Sécurité Sanitaire de L’alimentation de L’environnement et du Travail (ANSES). Avis de l’ANSES relatif à l’évaluation des apports en vitamines et minéraux issus de l’alimentation non enrichie, de l’alimentation enrichie et des compléments alimentaires dans la population Française: estimation des aApports usuels, des prévalences d’inadéquation et des risques de dépassement des limites de sécurité (Saisine n◦2012-SA-0142); ANSES, Ed.; ANSES: Maisons-Alfort, France, 2015</a:t>
            </a:r>
          </a:p>
          <a:p>
            <a:pPr>
              <a:defRPr sz="1600"/>
            </a:pPr>
            <a:endParaRPr/>
          </a:p>
          <a:p>
            <a:pPr>
              <a:defRPr sz="1600"/>
            </a:pPr>
            <a:r>
              <a:t>****Olza, J.; Aranceta-Bartrina, J.; González-Gross, M.; Ortega, R.M.; Serra-Majem, L.; Varela-Moreiras, G.; Gil, Á. Reported Dietary Intake, Disparity between the Reported Consumption and the Level Needed for Adequacy and Food Sources of Calcium, Phosphorus, Magnesium and Vitamin D in the Spanish Population: Findings from the ANIBES Study. Nutrients 2017, 9, 168</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35" name="Shape 335"/>
          <p:cNvSpPr>
            <a:spLocks noGrp="1" noRot="1" noChangeAspect="1"/>
          </p:cNvSpPr>
          <p:nvPr>
            <p:ph type="sldImg"/>
          </p:nvPr>
        </p:nvSpPr>
        <p:spPr bwMode="auto">
          <a:xfrm>
            <a:off x="381000" y="685800"/>
            <a:ext cx="6096000" cy="3429000"/>
          </a:xfrm>
          <a:prstGeom prst="rect">
            <a:avLst/>
          </a:prstGeom>
        </p:spPr>
        <p:txBody>
          <a:bodyPr/>
          <a:lstStyle/>
          <a:p>
            <a:pPr>
              <a:defRPr/>
            </a:pPr>
            <a:endParaRPr/>
          </a:p>
        </p:txBody>
      </p:sp>
      <p:sp>
        <p:nvSpPr>
          <p:cNvPr id="336" name="Shape 336"/>
          <p:cNvSpPr>
            <a:spLocks noGrp="1"/>
          </p:cNvSpPr>
          <p:nvPr>
            <p:ph type="body" sz="quarter" idx="1"/>
          </p:nvPr>
        </p:nvSpPr>
        <p:spPr bwMode="auto">
          <a:prstGeom prst="rect">
            <a:avLst/>
          </a:prstGeom>
        </p:spPr>
        <p:txBody>
          <a:bodyPr/>
          <a:lstStyle>
            <a:lvl1pPr>
              <a:defRPr sz="1600"/>
            </a:lvl1pPr>
          </a:lstStyle>
          <a:p>
            <a:pPr>
              <a:defRPr/>
            </a:pPr>
            <a:r>
              <a:rPr lang="es-ES"/>
              <a:t>Durante el día, el organismo de una persona promedio, incluso sin cargas de “maratón”, pierde constantemente magnesio (mantenimiento del metabolismo, trabajo mental, fitness, estrés, estudio, alcohol, dieta). Estas pérdidas pueden ocurrir en pequeñas cantidades, sin embargo, disminuyen la cantidad de magnesio en el organismo todos los días. La reposición de magnesio por sí sola a menudo no es suficiente, ya que los alimentos modernos son pobres en minerales, la dieta diaria es excesiva en alimentos refinados y grasas. La situación se ve agravada por los malos hábitos, la mala ecología y los altos niveles de estrés.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84" name="Shape 384"/>
          <p:cNvSpPr>
            <a:spLocks noGrp="1" noRot="1" noChangeAspect="1"/>
          </p:cNvSpPr>
          <p:nvPr>
            <p:ph type="sldImg"/>
          </p:nvPr>
        </p:nvSpPr>
        <p:spPr bwMode="auto">
          <a:xfrm>
            <a:off x="381000" y="685800"/>
            <a:ext cx="6096000" cy="3429000"/>
          </a:xfrm>
          <a:prstGeom prst="rect">
            <a:avLst/>
          </a:prstGeom>
        </p:spPr>
        <p:txBody>
          <a:bodyPr/>
          <a:lstStyle/>
          <a:p>
            <a:pPr>
              <a:defRPr/>
            </a:pPr>
            <a:endParaRPr/>
          </a:p>
        </p:txBody>
      </p:sp>
      <p:sp>
        <p:nvSpPr>
          <p:cNvPr id="385" name="Shape 385"/>
          <p:cNvSpPr>
            <a:spLocks noGrp="1"/>
          </p:cNvSpPr>
          <p:nvPr>
            <p:ph type="body" sz="quarter" idx="1"/>
          </p:nvPr>
        </p:nvSpPr>
        <p:spPr bwMode="auto">
          <a:prstGeom prst="rect">
            <a:avLst/>
          </a:prstGeom>
        </p:spPr>
        <p:txBody>
          <a:bodyPr/>
          <a:lstStyle>
            <a:lvl1pPr>
              <a:defRPr sz="1600"/>
            </a:lvl1pPr>
          </a:lstStyle>
          <a:p>
            <a:pPr>
              <a:defRPr/>
            </a:pPr>
            <a:r>
              <a:rPr lang="pt-BR"/>
              <a:t>Concentrado mineral natural de las aguas profundas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userDrawn="1">
  <p:cSld name="Default">
    <p:spTree>
      <p:nvGrpSpPr>
        <p:cNvPr id="1" name=""/>
        <p:cNvGrpSpPr/>
        <p:nvPr/>
      </p:nvGrpSpPr>
      <p:grpSpPr bwMode="auto">
        <a:xfrm>
          <a:off x="0" y="0"/>
          <a:ext cx="0" cy="0"/>
          <a:chOff x="0" y="0"/>
          <a:chExt cx="0" cy="0"/>
        </a:xfrm>
      </p:grpSpPr>
      <p:sp>
        <p:nvSpPr>
          <p:cNvPr id="11" name="Номер слайда"/>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bwMode="auto">
        <a:xfrm>
          <a:off x="0" y="0"/>
          <a:ext cx="0" cy="0"/>
          <a:chOff x="0" y="0"/>
          <a:chExt cx="0" cy="0"/>
        </a:xfrm>
      </p:grpSpPr>
      <p:sp>
        <p:nvSpPr>
          <p:cNvPr id="2" name="Текст заголовка"/>
          <p:cNvSpPr txBox="1">
            <a:spLocks noGrp="1"/>
          </p:cNvSpPr>
          <p:nvPr>
            <p:ph type="title"/>
          </p:nvPr>
        </p:nvSpPr>
        <p:spPr bwMode="auto">
          <a:xfrm>
            <a:off x="1828800" y="3975100"/>
            <a:ext cx="20726400" cy="3511550"/>
          </a:xfrm>
          <a:prstGeom prst="rect">
            <a:avLst/>
          </a:prstGeom>
          <a:ln w="12700">
            <a:miter lim="400000"/>
          </a:ln>
        </p:spPr>
        <p:txBody>
          <a:bodyPr lIns="71433" tIns="71433" rIns="71433" bIns="71433" anchor="ctr"/>
          <a:lstStyle/>
          <a:p>
            <a:pPr>
              <a:defRPr/>
            </a:pPr>
            <a:r>
              <a:t>Текст заголовка</a:t>
            </a:r>
          </a:p>
        </p:txBody>
      </p:sp>
      <p:sp>
        <p:nvSpPr>
          <p:cNvPr id="3" name="Уровень текста 1…"/>
          <p:cNvSpPr txBox="1">
            <a:spLocks noGrp="1"/>
          </p:cNvSpPr>
          <p:nvPr>
            <p:ph type="body" idx="1"/>
          </p:nvPr>
        </p:nvSpPr>
        <p:spPr bwMode="auto">
          <a:xfrm>
            <a:off x="3657600" y="7486650"/>
            <a:ext cx="17068800" cy="4076699"/>
          </a:xfrm>
          <a:prstGeom prst="rect">
            <a:avLst/>
          </a:prstGeom>
          <a:ln w="12700">
            <a:miter lim="400000"/>
          </a:ln>
        </p:spPr>
        <p:txBody>
          <a:bodyPr lIns="71433" tIns="71433" rIns="71433" bIns="71433" anchor="ctr"/>
          <a:lstStyle/>
          <a:p>
            <a:pPr>
              <a:defRPr/>
            </a:pPr>
            <a:r>
              <a:t>Уровень текста 1</a:t>
            </a:r>
          </a:p>
          <a:p>
            <a:pPr lvl="1">
              <a:defRPr/>
            </a:pPr>
            <a:r>
              <a:t>Уровень текста 2</a:t>
            </a:r>
          </a:p>
          <a:p>
            <a:pPr lvl="2">
              <a:defRPr/>
            </a:pPr>
            <a:r>
              <a:t>Уровень текста 3</a:t>
            </a:r>
          </a:p>
          <a:p>
            <a:pPr lvl="3">
              <a:defRPr/>
            </a:pPr>
            <a:r>
              <a:t>Уровень текста 4</a:t>
            </a:r>
          </a:p>
          <a:p>
            <a:pPr lvl="4">
              <a:defRPr/>
            </a:pPr>
            <a:r>
              <a:t>Уровень текста 5</a:t>
            </a:r>
          </a:p>
        </p:txBody>
      </p:sp>
      <p:sp>
        <p:nvSpPr>
          <p:cNvPr id="4" name="Номер слайда"/>
          <p:cNvSpPr txBox="1">
            <a:spLocks noGrp="1"/>
          </p:cNvSpPr>
          <p:nvPr>
            <p:ph type="sldNum" sz="quarter" idx="2"/>
          </p:nvPr>
        </p:nvSpPr>
        <p:spPr bwMode="auto">
          <a:xfrm>
            <a:off x="11932840" y="13009562"/>
            <a:ext cx="494504" cy="511167"/>
          </a:xfrm>
          <a:prstGeom prst="rect">
            <a:avLst/>
          </a:prstGeom>
          <a:ln w="12700">
            <a:miter lim="400000"/>
          </a:ln>
        </p:spPr>
        <p:txBody>
          <a:bodyPr wrap="none" lIns="71433" tIns="71433" rIns="71433" bIns="71433">
            <a:spAutoFit/>
          </a:bodyPr>
          <a:lstStyle>
            <a:lvl1pPr algn="ctr" defTabSz="914400">
              <a:defRPr sz="2400">
                <a:latin typeface="Helvetica Light"/>
                <a:ea typeface="Helvetica Light"/>
                <a:cs typeface="Helvetica Light"/>
              </a:defRPr>
            </a:lvl1pPr>
          </a:lstStyle>
          <a:p>
            <a:pPr>
              <a:defRPr/>
            </a:pPr>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marL="0" marR="0" indent="0" algn="ctr" defTabSz="820419">
        <a:lnSpc>
          <a:spcPct val="100000"/>
        </a:lnSpc>
        <a:spcBef>
          <a:spcPts val="0"/>
        </a:spcBef>
        <a:spcAft>
          <a:spcPts val="0"/>
        </a:spcAft>
        <a:buClrTx/>
        <a:buSzTx/>
        <a:buFontTx/>
        <a:buNone/>
        <a:defRPr sz="11200" b="0" i="0" u="none" strike="noStrike" cap="none" spc="0">
          <a:solidFill>
            <a:srgbClr val="000000"/>
          </a:solidFill>
          <a:latin typeface="Helvetica Light"/>
          <a:ea typeface="Helvetica Light"/>
          <a:cs typeface="Helvetica Light"/>
        </a:defRPr>
      </a:lvl1pPr>
      <a:lvl2pPr marL="0" marR="0" indent="0" algn="ctr" defTabSz="820419">
        <a:lnSpc>
          <a:spcPct val="100000"/>
        </a:lnSpc>
        <a:spcBef>
          <a:spcPts val="0"/>
        </a:spcBef>
        <a:spcAft>
          <a:spcPts val="0"/>
        </a:spcAft>
        <a:buClrTx/>
        <a:buSzTx/>
        <a:buFontTx/>
        <a:buNone/>
        <a:defRPr sz="11200" b="0" i="0" u="none" strike="noStrike" cap="none" spc="0">
          <a:solidFill>
            <a:srgbClr val="000000"/>
          </a:solidFill>
          <a:latin typeface="Helvetica Light"/>
          <a:ea typeface="Helvetica Light"/>
          <a:cs typeface="Helvetica Light"/>
        </a:defRPr>
      </a:lvl2pPr>
      <a:lvl3pPr marL="0" marR="0" indent="0" algn="ctr" defTabSz="820419">
        <a:lnSpc>
          <a:spcPct val="100000"/>
        </a:lnSpc>
        <a:spcBef>
          <a:spcPts val="0"/>
        </a:spcBef>
        <a:spcAft>
          <a:spcPts val="0"/>
        </a:spcAft>
        <a:buClrTx/>
        <a:buSzTx/>
        <a:buFontTx/>
        <a:buNone/>
        <a:defRPr sz="11200" b="0" i="0" u="none" strike="noStrike" cap="none" spc="0">
          <a:solidFill>
            <a:srgbClr val="000000"/>
          </a:solidFill>
          <a:latin typeface="Helvetica Light"/>
          <a:ea typeface="Helvetica Light"/>
          <a:cs typeface="Helvetica Light"/>
        </a:defRPr>
      </a:lvl3pPr>
      <a:lvl4pPr marL="0" marR="0" indent="0" algn="ctr" defTabSz="820419">
        <a:lnSpc>
          <a:spcPct val="100000"/>
        </a:lnSpc>
        <a:spcBef>
          <a:spcPts val="0"/>
        </a:spcBef>
        <a:spcAft>
          <a:spcPts val="0"/>
        </a:spcAft>
        <a:buClrTx/>
        <a:buSzTx/>
        <a:buFontTx/>
        <a:buNone/>
        <a:defRPr sz="11200" b="0" i="0" u="none" strike="noStrike" cap="none" spc="0">
          <a:solidFill>
            <a:srgbClr val="000000"/>
          </a:solidFill>
          <a:latin typeface="Helvetica Light"/>
          <a:ea typeface="Helvetica Light"/>
          <a:cs typeface="Helvetica Light"/>
        </a:defRPr>
      </a:lvl4pPr>
      <a:lvl5pPr marL="0" marR="0" indent="0" algn="ctr" defTabSz="820419">
        <a:lnSpc>
          <a:spcPct val="100000"/>
        </a:lnSpc>
        <a:spcBef>
          <a:spcPts val="0"/>
        </a:spcBef>
        <a:spcAft>
          <a:spcPts val="0"/>
        </a:spcAft>
        <a:buClrTx/>
        <a:buSzTx/>
        <a:buFontTx/>
        <a:buNone/>
        <a:defRPr sz="11200" b="0" i="0" u="none" strike="noStrike" cap="none" spc="0">
          <a:solidFill>
            <a:srgbClr val="000000"/>
          </a:solidFill>
          <a:latin typeface="Helvetica Light"/>
          <a:ea typeface="Helvetica Light"/>
          <a:cs typeface="Helvetica Light"/>
        </a:defRPr>
      </a:lvl5pPr>
      <a:lvl6pPr marL="0" marR="0" indent="0" algn="ctr" defTabSz="820419">
        <a:lnSpc>
          <a:spcPct val="100000"/>
        </a:lnSpc>
        <a:spcBef>
          <a:spcPts val="0"/>
        </a:spcBef>
        <a:spcAft>
          <a:spcPts val="0"/>
        </a:spcAft>
        <a:buClrTx/>
        <a:buSzTx/>
        <a:buFontTx/>
        <a:buNone/>
        <a:defRPr sz="11200" b="0" i="0" u="none" strike="noStrike" cap="none" spc="0">
          <a:solidFill>
            <a:srgbClr val="000000"/>
          </a:solidFill>
          <a:latin typeface="Helvetica Light"/>
          <a:ea typeface="Helvetica Light"/>
          <a:cs typeface="Helvetica Light"/>
        </a:defRPr>
      </a:lvl6pPr>
      <a:lvl7pPr marL="0" marR="0" indent="0" algn="ctr" defTabSz="820419">
        <a:lnSpc>
          <a:spcPct val="100000"/>
        </a:lnSpc>
        <a:spcBef>
          <a:spcPts val="0"/>
        </a:spcBef>
        <a:spcAft>
          <a:spcPts val="0"/>
        </a:spcAft>
        <a:buClrTx/>
        <a:buSzTx/>
        <a:buFontTx/>
        <a:buNone/>
        <a:defRPr sz="11200" b="0" i="0" u="none" strike="noStrike" cap="none" spc="0">
          <a:solidFill>
            <a:srgbClr val="000000"/>
          </a:solidFill>
          <a:latin typeface="Helvetica Light"/>
          <a:ea typeface="Helvetica Light"/>
          <a:cs typeface="Helvetica Light"/>
        </a:defRPr>
      </a:lvl7pPr>
      <a:lvl8pPr marL="0" marR="0" indent="0" algn="ctr" defTabSz="820419">
        <a:lnSpc>
          <a:spcPct val="100000"/>
        </a:lnSpc>
        <a:spcBef>
          <a:spcPts val="0"/>
        </a:spcBef>
        <a:spcAft>
          <a:spcPts val="0"/>
        </a:spcAft>
        <a:buClrTx/>
        <a:buSzTx/>
        <a:buFontTx/>
        <a:buNone/>
        <a:defRPr sz="11200" b="0" i="0" u="none" strike="noStrike" cap="none" spc="0">
          <a:solidFill>
            <a:srgbClr val="000000"/>
          </a:solidFill>
          <a:latin typeface="Helvetica Light"/>
          <a:ea typeface="Helvetica Light"/>
          <a:cs typeface="Helvetica Light"/>
        </a:defRPr>
      </a:lvl8pPr>
      <a:lvl9pPr marL="0" marR="0" indent="0" algn="ctr" defTabSz="820419">
        <a:lnSpc>
          <a:spcPct val="100000"/>
        </a:lnSpc>
        <a:spcBef>
          <a:spcPts val="0"/>
        </a:spcBef>
        <a:spcAft>
          <a:spcPts val="0"/>
        </a:spcAft>
        <a:buClrTx/>
        <a:buSzTx/>
        <a:buFontTx/>
        <a:buNone/>
        <a:defRPr sz="11200" b="0" i="0" u="none" strike="noStrike" cap="none" spc="0">
          <a:solidFill>
            <a:srgbClr val="000000"/>
          </a:solidFill>
          <a:latin typeface="Helvetica Light"/>
          <a:ea typeface="Helvetica Light"/>
          <a:cs typeface="Helvetica Light"/>
        </a:defRPr>
      </a:lvl9pPr>
    </p:titleStyle>
    <p:bodyStyle>
      <a:lvl1pPr marL="0" marR="0" indent="0" algn="ctr" defTabSz="820419">
        <a:lnSpc>
          <a:spcPct val="100000"/>
        </a:lnSpc>
        <a:spcBef>
          <a:spcPts val="5900"/>
        </a:spcBef>
        <a:spcAft>
          <a:spcPts val="0"/>
        </a:spcAft>
        <a:buClrTx/>
        <a:buSzTx/>
        <a:buFontTx/>
        <a:buNone/>
        <a:defRPr sz="5000" b="0" i="0" u="none" strike="noStrike" cap="none" spc="0">
          <a:solidFill>
            <a:srgbClr val="000000"/>
          </a:solidFill>
          <a:latin typeface="Helvetica Light"/>
          <a:ea typeface="Helvetica Light"/>
          <a:cs typeface="Helvetica Light"/>
        </a:defRPr>
      </a:lvl1pPr>
      <a:lvl2pPr marL="0" marR="0" indent="0" algn="ctr" defTabSz="820419">
        <a:lnSpc>
          <a:spcPct val="100000"/>
        </a:lnSpc>
        <a:spcBef>
          <a:spcPts val="5900"/>
        </a:spcBef>
        <a:spcAft>
          <a:spcPts val="0"/>
        </a:spcAft>
        <a:buClrTx/>
        <a:buSzTx/>
        <a:buFontTx/>
        <a:buNone/>
        <a:defRPr sz="5000" b="0" i="0" u="none" strike="noStrike" cap="none" spc="0">
          <a:solidFill>
            <a:srgbClr val="000000"/>
          </a:solidFill>
          <a:latin typeface="Helvetica Light"/>
          <a:ea typeface="Helvetica Light"/>
          <a:cs typeface="Helvetica Light"/>
        </a:defRPr>
      </a:lvl2pPr>
      <a:lvl3pPr marL="0" marR="0" indent="0" algn="ctr" defTabSz="820419">
        <a:lnSpc>
          <a:spcPct val="100000"/>
        </a:lnSpc>
        <a:spcBef>
          <a:spcPts val="5900"/>
        </a:spcBef>
        <a:spcAft>
          <a:spcPts val="0"/>
        </a:spcAft>
        <a:buClrTx/>
        <a:buSzTx/>
        <a:buFontTx/>
        <a:buNone/>
        <a:defRPr sz="5000" b="0" i="0" u="none" strike="noStrike" cap="none" spc="0">
          <a:solidFill>
            <a:srgbClr val="000000"/>
          </a:solidFill>
          <a:latin typeface="Helvetica Light"/>
          <a:ea typeface="Helvetica Light"/>
          <a:cs typeface="Helvetica Light"/>
        </a:defRPr>
      </a:lvl3pPr>
      <a:lvl4pPr marL="0" marR="0" indent="0" algn="ctr" defTabSz="820419">
        <a:lnSpc>
          <a:spcPct val="100000"/>
        </a:lnSpc>
        <a:spcBef>
          <a:spcPts val="5900"/>
        </a:spcBef>
        <a:spcAft>
          <a:spcPts val="0"/>
        </a:spcAft>
        <a:buClrTx/>
        <a:buSzTx/>
        <a:buFontTx/>
        <a:buNone/>
        <a:defRPr sz="5000" b="0" i="0" u="none" strike="noStrike" cap="none" spc="0">
          <a:solidFill>
            <a:srgbClr val="000000"/>
          </a:solidFill>
          <a:latin typeface="Helvetica Light"/>
          <a:ea typeface="Helvetica Light"/>
          <a:cs typeface="Helvetica Light"/>
        </a:defRPr>
      </a:lvl4pPr>
      <a:lvl5pPr marL="0" marR="0" indent="0" algn="ctr" defTabSz="820419">
        <a:lnSpc>
          <a:spcPct val="100000"/>
        </a:lnSpc>
        <a:spcBef>
          <a:spcPts val="5900"/>
        </a:spcBef>
        <a:spcAft>
          <a:spcPts val="0"/>
        </a:spcAft>
        <a:buClrTx/>
        <a:buSzTx/>
        <a:buFontTx/>
        <a:buNone/>
        <a:defRPr sz="5000" b="0" i="0" u="none" strike="noStrike" cap="none" spc="0">
          <a:solidFill>
            <a:srgbClr val="000000"/>
          </a:solidFill>
          <a:latin typeface="Helvetica Light"/>
          <a:ea typeface="Helvetica Light"/>
          <a:cs typeface="Helvetica Light"/>
        </a:defRPr>
      </a:lvl5pPr>
      <a:lvl6pPr marL="0" marR="0" indent="0" algn="ctr" defTabSz="820419">
        <a:lnSpc>
          <a:spcPct val="100000"/>
        </a:lnSpc>
        <a:spcBef>
          <a:spcPts val="5900"/>
        </a:spcBef>
        <a:spcAft>
          <a:spcPts val="0"/>
        </a:spcAft>
        <a:buClrTx/>
        <a:buSzTx/>
        <a:buFontTx/>
        <a:buNone/>
        <a:defRPr sz="5000" b="0" i="0" u="none" strike="noStrike" cap="none" spc="0">
          <a:solidFill>
            <a:srgbClr val="000000"/>
          </a:solidFill>
          <a:latin typeface="Helvetica Light"/>
          <a:ea typeface="Helvetica Light"/>
          <a:cs typeface="Helvetica Light"/>
        </a:defRPr>
      </a:lvl6pPr>
      <a:lvl7pPr marL="0" marR="0" indent="0" algn="ctr" defTabSz="820419">
        <a:lnSpc>
          <a:spcPct val="100000"/>
        </a:lnSpc>
        <a:spcBef>
          <a:spcPts val="5900"/>
        </a:spcBef>
        <a:spcAft>
          <a:spcPts val="0"/>
        </a:spcAft>
        <a:buClrTx/>
        <a:buSzTx/>
        <a:buFontTx/>
        <a:buNone/>
        <a:defRPr sz="5000" b="0" i="0" u="none" strike="noStrike" cap="none" spc="0">
          <a:solidFill>
            <a:srgbClr val="000000"/>
          </a:solidFill>
          <a:latin typeface="Helvetica Light"/>
          <a:ea typeface="Helvetica Light"/>
          <a:cs typeface="Helvetica Light"/>
        </a:defRPr>
      </a:lvl7pPr>
      <a:lvl8pPr marL="0" marR="0" indent="0" algn="ctr" defTabSz="820419">
        <a:lnSpc>
          <a:spcPct val="100000"/>
        </a:lnSpc>
        <a:spcBef>
          <a:spcPts val="5900"/>
        </a:spcBef>
        <a:spcAft>
          <a:spcPts val="0"/>
        </a:spcAft>
        <a:buClrTx/>
        <a:buSzTx/>
        <a:buFontTx/>
        <a:buNone/>
        <a:defRPr sz="5000" b="0" i="0" u="none" strike="noStrike" cap="none" spc="0">
          <a:solidFill>
            <a:srgbClr val="000000"/>
          </a:solidFill>
          <a:latin typeface="Helvetica Light"/>
          <a:ea typeface="Helvetica Light"/>
          <a:cs typeface="Helvetica Light"/>
        </a:defRPr>
      </a:lvl8pPr>
      <a:lvl9pPr marL="0" marR="0" indent="0" algn="ctr" defTabSz="820419">
        <a:lnSpc>
          <a:spcPct val="100000"/>
        </a:lnSpc>
        <a:spcBef>
          <a:spcPts val="5900"/>
        </a:spcBef>
        <a:spcAft>
          <a:spcPts val="0"/>
        </a:spcAft>
        <a:buClrTx/>
        <a:buSzTx/>
        <a:buFontTx/>
        <a:buNone/>
        <a:defRPr sz="5000" b="0" i="0" u="none" strike="noStrike" cap="none" spc="0">
          <a:solidFill>
            <a:srgbClr val="000000"/>
          </a:solidFill>
          <a:latin typeface="Helvetica Light"/>
          <a:ea typeface="Helvetica Light"/>
          <a:cs typeface="Helvetica Light"/>
        </a:defRPr>
      </a:lvl9pPr>
    </p:bodyStyle>
    <p:otherStyle>
      <a:lvl1pPr marL="0" marR="0" indent="0" algn="ctr" defTabSz="914400">
        <a:lnSpc>
          <a:spcPct val="100000"/>
        </a:lnSpc>
        <a:spcBef>
          <a:spcPts val="0"/>
        </a:spcBef>
        <a:spcAft>
          <a:spcPts val="0"/>
        </a:spcAft>
        <a:buClrTx/>
        <a:buSzTx/>
        <a:buFontTx/>
        <a:buNone/>
        <a:defRPr sz="2400" b="0" i="0" u="none" strike="noStrike" cap="none" spc="0">
          <a:solidFill>
            <a:schemeClr val="tx1"/>
          </a:solidFill>
          <a:latin typeface="+mn-lt"/>
          <a:ea typeface="+mn-ea"/>
          <a:cs typeface="+mn-cs"/>
        </a:defRPr>
      </a:lvl1pPr>
      <a:lvl2pPr marL="0" marR="0" indent="0" algn="ctr" defTabSz="914400">
        <a:lnSpc>
          <a:spcPct val="100000"/>
        </a:lnSpc>
        <a:spcBef>
          <a:spcPts val="0"/>
        </a:spcBef>
        <a:spcAft>
          <a:spcPts val="0"/>
        </a:spcAft>
        <a:buClrTx/>
        <a:buSzTx/>
        <a:buFontTx/>
        <a:buNone/>
        <a:defRPr sz="2400" b="0" i="0" u="none" strike="noStrike" cap="none" spc="0">
          <a:solidFill>
            <a:schemeClr val="tx1"/>
          </a:solidFill>
          <a:latin typeface="+mn-lt"/>
          <a:ea typeface="+mn-ea"/>
          <a:cs typeface="+mn-cs"/>
        </a:defRPr>
      </a:lvl2pPr>
      <a:lvl3pPr marL="0" marR="0" indent="0" algn="ctr" defTabSz="914400">
        <a:lnSpc>
          <a:spcPct val="100000"/>
        </a:lnSpc>
        <a:spcBef>
          <a:spcPts val="0"/>
        </a:spcBef>
        <a:spcAft>
          <a:spcPts val="0"/>
        </a:spcAft>
        <a:buClrTx/>
        <a:buSzTx/>
        <a:buFontTx/>
        <a:buNone/>
        <a:defRPr sz="2400" b="0" i="0" u="none" strike="noStrike" cap="none" spc="0">
          <a:solidFill>
            <a:schemeClr val="tx1"/>
          </a:solidFill>
          <a:latin typeface="+mn-lt"/>
          <a:ea typeface="+mn-ea"/>
          <a:cs typeface="+mn-cs"/>
        </a:defRPr>
      </a:lvl3pPr>
      <a:lvl4pPr marL="0" marR="0" indent="0" algn="ctr" defTabSz="914400">
        <a:lnSpc>
          <a:spcPct val="100000"/>
        </a:lnSpc>
        <a:spcBef>
          <a:spcPts val="0"/>
        </a:spcBef>
        <a:spcAft>
          <a:spcPts val="0"/>
        </a:spcAft>
        <a:buClrTx/>
        <a:buSzTx/>
        <a:buFontTx/>
        <a:buNone/>
        <a:defRPr sz="2400" b="0" i="0" u="none" strike="noStrike" cap="none" spc="0">
          <a:solidFill>
            <a:schemeClr val="tx1"/>
          </a:solidFill>
          <a:latin typeface="+mn-lt"/>
          <a:ea typeface="+mn-ea"/>
          <a:cs typeface="+mn-cs"/>
        </a:defRPr>
      </a:lvl4pPr>
      <a:lvl5pPr marL="0" marR="0" indent="0" algn="ctr" defTabSz="914400">
        <a:lnSpc>
          <a:spcPct val="100000"/>
        </a:lnSpc>
        <a:spcBef>
          <a:spcPts val="0"/>
        </a:spcBef>
        <a:spcAft>
          <a:spcPts val="0"/>
        </a:spcAft>
        <a:buClrTx/>
        <a:buSzTx/>
        <a:buFontTx/>
        <a:buNone/>
        <a:defRPr sz="2400" b="0" i="0" u="none" strike="noStrike" cap="none" spc="0">
          <a:solidFill>
            <a:schemeClr val="tx1"/>
          </a:solidFill>
          <a:latin typeface="+mn-lt"/>
          <a:ea typeface="+mn-ea"/>
          <a:cs typeface="+mn-cs"/>
        </a:defRPr>
      </a:lvl5pPr>
      <a:lvl6pPr marL="0" marR="0" indent="0" algn="ctr" defTabSz="914400">
        <a:lnSpc>
          <a:spcPct val="100000"/>
        </a:lnSpc>
        <a:spcBef>
          <a:spcPts val="0"/>
        </a:spcBef>
        <a:spcAft>
          <a:spcPts val="0"/>
        </a:spcAft>
        <a:buClrTx/>
        <a:buSzTx/>
        <a:buFontTx/>
        <a:buNone/>
        <a:defRPr sz="2400" b="0" i="0" u="none" strike="noStrike" cap="none" spc="0">
          <a:solidFill>
            <a:schemeClr val="tx1"/>
          </a:solidFill>
          <a:latin typeface="+mn-lt"/>
          <a:ea typeface="+mn-ea"/>
          <a:cs typeface="+mn-cs"/>
        </a:defRPr>
      </a:lvl6pPr>
      <a:lvl7pPr marL="0" marR="0" indent="0" algn="ctr" defTabSz="914400">
        <a:lnSpc>
          <a:spcPct val="100000"/>
        </a:lnSpc>
        <a:spcBef>
          <a:spcPts val="0"/>
        </a:spcBef>
        <a:spcAft>
          <a:spcPts val="0"/>
        </a:spcAft>
        <a:buClrTx/>
        <a:buSzTx/>
        <a:buFontTx/>
        <a:buNone/>
        <a:defRPr sz="2400" b="0" i="0" u="none" strike="noStrike" cap="none" spc="0">
          <a:solidFill>
            <a:schemeClr val="tx1"/>
          </a:solidFill>
          <a:latin typeface="+mn-lt"/>
          <a:ea typeface="+mn-ea"/>
          <a:cs typeface="+mn-cs"/>
        </a:defRPr>
      </a:lvl7pPr>
      <a:lvl8pPr marL="0" marR="0" indent="0" algn="ctr" defTabSz="914400">
        <a:lnSpc>
          <a:spcPct val="100000"/>
        </a:lnSpc>
        <a:spcBef>
          <a:spcPts val="0"/>
        </a:spcBef>
        <a:spcAft>
          <a:spcPts val="0"/>
        </a:spcAft>
        <a:buClrTx/>
        <a:buSzTx/>
        <a:buFontTx/>
        <a:buNone/>
        <a:defRPr sz="2400" b="0" i="0" u="none" strike="noStrike" cap="none" spc="0">
          <a:solidFill>
            <a:schemeClr val="tx1"/>
          </a:solidFill>
          <a:latin typeface="+mn-lt"/>
          <a:ea typeface="+mn-ea"/>
          <a:cs typeface="+mn-cs"/>
        </a:defRPr>
      </a:lvl8pPr>
      <a:lvl9pPr marL="0" marR="0" indent="0" algn="ctr" defTabSz="914400">
        <a:lnSpc>
          <a:spcPct val="100000"/>
        </a:lnSpc>
        <a:spcBef>
          <a:spcPts val="0"/>
        </a:spcBef>
        <a:spcAft>
          <a:spcPts val="0"/>
        </a:spcAft>
        <a:buClrTx/>
        <a:buSzTx/>
        <a:buFontTx/>
        <a:buNone/>
        <a:defRPr sz="2400" b="0" i="0" u="none" strike="noStrike" cap="none" spc="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2.png"/><Relationship Id="rId7"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26.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jpg"/><Relationship Id="rId7" Type="http://schemas.openxmlformats.org/officeDocument/2006/relationships/image" Target="../media/image55.jp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54.jpg"/><Relationship Id="rId11" Type="http://schemas.openxmlformats.org/officeDocument/2006/relationships/image" Target="../media/image59.jpg"/><Relationship Id="rId5" Type="http://schemas.openxmlformats.org/officeDocument/2006/relationships/image" Target="../media/image53.jpg"/><Relationship Id="rId10" Type="http://schemas.openxmlformats.org/officeDocument/2006/relationships/image" Target="../media/image58.jpg"/><Relationship Id="rId4" Type="http://schemas.openxmlformats.org/officeDocument/2006/relationships/image" Target="../media/image52.jpg"/><Relationship Id="rId9" Type="http://schemas.openxmlformats.org/officeDocument/2006/relationships/image" Target="../media/image57.jpg"/></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0" name="oceanmin-1.png" descr="oceanmin-1.png"/>
          <p:cNvPicPr>
            <a:picLocks noChangeAspect="1"/>
          </p:cNvPicPr>
          <p:nvPr/>
        </p:nvPicPr>
        <p:blipFill>
          <a:blip r:embed="rId2"/>
          <a:stretch/>
        </p:blipFill>
        <p:spPr bwMode="auto">
          <a:xfrm>
            <a:off x="0" y="0"/>
            <a:ext cx="24384000" cy="13716000"/>
          </a:xfrm>
          <a:prstGeom prst="rect">
            <a:avLst/>
          </a:prstGeom>
          <a:ln w="12700">
            <a:miter lim="400000"/>
          </a:ln>
        </p:spPr>
      </p:pic>
      <p:sp>
        <p:nvSpPr>
          <p:cNvPr id="21" name="Shape 21"/>
          <p:cNvSpPr txBox="1"/>
          <p:nvPr/>
        </p:nvSpPr>
        <p:spPr bwMode="auto">
          <a:xfrm>
            <a:off x="13889248" y="4689321"/>
            <a:ext cx="7524047" cy="1845609"/>
          </a:xfrm>
          <a:prstGeom prst="rect">
            <a:avLst/>
          </a:prstGeom>
          <a:ln w="12700">
            <a:miter lim="400000"/>
          </a:ln>
        </p:spPr>
        <p:txBody>
          <a:bodyPr wrap="none" lIns="71433" tIns="71433" rIns="71433" bIns="71433" anchor="ctr">
            <a:spAutoFit/>
          </a:bodyPr>
          <a:lstStyle>
            <a:lvl1pPr>
              <a:spcBef>
                <a:spcPts val="1800"/>
              </a:spcBef>
              <a:defRPr sz="12000" b="1">
                <a:solidFill>
                  <a:srgbClr val="285FB0"/>
                </a:solidFill>
                <a:latin typeface="Arial"/>
                <a:ea typeface="Arial"/>
                <a:cs typeface="Arial"/>
              </a:defRPr>
            </a:lvl1pPr>
          </a:lstStyle>
          <a:p>
            <a:pPr>
              <a:defRPr/>
            </a:pPr>
            <a:r>
              <a:t>Oceanmin</a:t>
            </a:r>
          </a:p>
        </p:txBody>
      </p:sp>
      <p:pic>
        <p:nvPicPr>
          <p:cNvPr id="22" name="image5.png" descr="image5.png"/>
          <p:cNvPicPr>
            <a:picLocks noChangeAspect="1"/>
          </p:cNvPicPr>
          <p:nvPr/>
        </p:nvPicPr>
        <p:blipFill>
          <a:blip r:embed="rId3"/>
          <a:stretch/>
        </p:blipFill>
        <p:spPr bwMode="auto">
          <a:xfrm>
            <a:off x="20484616" y="12562306"/>
            <a:ext cx="2818645" cy="491710"/>
          </a:xfrm>
          <a:prstGeom prst="rect">
            <a:avLst/>
          </a:prstGeom>
          <a:ln w="12700">
            <a:miter lim="400000"/>
          </a:ln>
        </p:spPr>
      </p:pic>
      <p:sp>
        <p:nvSpPr>
          <p:cNvPr id="23" name="Shape 21"/>
          <p:cNvSpPr txBox="1"/>
          <p:nvPr/>
        </p:nvSpPr>
        <p:spPr bwMode="auto">
          <a:xfrm>
            <a:off x="13889248" y="7050016"/>
            <a:ext cx="9404937" cy="1154352"/>
          </a:xfrm>
          <a:prstGeom prst="rect">
            <a:avLst/>
          </a:prstGeom>
          <a:ln w="12700">
            <a:miter lim="400000"/>
          </a:ln>
        </p:spPr>
        <p:txBody>
          <a:bodyPr wrap="none" lIns="71433" tIns="71433" rIns="71433" bIns="71433" anchor="ctr">
            <a:spAutoFit/>
          </a:bodyPr>
          <a:lstStyle>
            <a:lvl1pPr>
              <a:spcBef>
                <a:spcPts val="1800"/>
              </a:spcBef>
              <a:defRPr sz="7200" b="1">
                <a:solidFill>
                  <a:srgbClr val="363F47"/>
                </a:solidFill>
                <a:latin typeface="Arial"/>
                <a:ea typeface="Arial"/>
                <a:cs typeface="Arial"/>
              </a:defRPr>
            </a:lvl1pPr>
          </a:lstStyle>
          <a:p>
            <a:pPr>
              <a:defRPr/>
            </a:pPr>
            <a:r>
              <a:t>Deep Ocean Minerals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83" name="Shape 107"/>
          <p:cNvSpPr/>
          <p:nvPr/>
        </p:nvSpPr>
        <p:spPr bwMode="auto">
          <a:xfrm>
            <a:off x="-178000" y="-229990"/>
            <a:ext cx="24740000" cy="14175980"/>
          </a:xfrm>
          <a:prstGeom prst="rect">
            <a:avLst/>
          </a:prstGeom>
          <a:solidFill>
            <a:srgbClr val="F6F5F3"/>
          </a:solidFill>
          <a:ln w="12700">
            <a:miter lim="400000"/>
          </a:ln>
        </p:spPr>
        <p:txBody>
          <a:bodyPr lIns="71433" tIns="71433" rIns="71433" bIns="71433" anchor="ctr"/>
          <a:lstStyle/>
          <a:p>
            <a:pPr>
              <a:defRPr>
                <a:latin typeface="+mn-lt"/>
                <a:ea typeface="+mn-ea"/>
                <a:cs typeface="+mn-cs"/>
              </a:defRPr>
            </a:pPr>
            <a:endParaRPr/>
          </a:p>
        </p:txBody>
      </p:sp>
      <p:sp>
        <p:nvSpPr>
          <p:cNvPr id="284"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pic>
        <p:nvPicPr>
          <p:cNvPr id="285" name="image5.png" descr="image5.png"/>
          <p:cNvPicPr>
            <a:picLocks noChangeAspect="1"/>
          </p:cNvPicPr>
          <p:nvPr/>
        </p:nvPicPr>
        <p:blipFill>
          <a:blip r:embed="rId3"/>
          <a:stretch/>
        </p:blipFill>
        <p:spPr bwMode="auto">
          <a:xfrm>
            <a:off x="1046162" y="12715875"/>
            <a:ext cx="1938342" cy="338140"/>
          </a:xfrm>
          <a:prstGeom prst="rect">
            <a:avLst/>
          </a:prstGeom>
          <a:ln w="12700">
            <a:miter lim="400000"/>
          </a:ln>
        </p:spPr>
      </p:pic>
      <p:sp>
        <p:nvSpPr>
          <p:cNvPr id="286" name="Shape 51"/>
          <p:cNvSpPr txBox="1"/>
          <p:nvPr/>
        </p:nvSpPr>
        <p:spPr bwMode="auto">
          <a:xfrm>
            <a:off x="967840" y="1164298"/>
            <a:ext cx="22448320" cy="1056076"/>
          </a:xfrm>
          <a:prstGeom prst="rect">
            <a:avLst/>
          </a:prstGeom>
          <a:ln w="12700">
            <a:miter lim="400000"/>
          </a:ln>
        </p:spPr>
        <p:txBody>
          <a:bodyPr lIns="71433" tIns="71433" rIns="71433" bIns="71433">
            <a:spAutoFit/>
          </a:bodyPr>
          <a:lstStyle/>
          <a:p>
            <a:pPr defTabSz="914400">
              <a:lnSpc>
                <a:spcPct val="90000"/>
              </a:lnSpc>
              <a:defRPr sz="6400" b="1">
                <a:solidFill>
                  <a:srgbClr val="285FB0"/>
                </a:solidFill>
                <a:latin typeface="Arial"/>
                <a:ea typeface="Arial"/>
                <a:cs typeface="Arial"/>
              </a:defRPr>
            </a:pPr>
            <a:r>
              <a:rPr lang="es-ES"/>
              <a:t>El magnesio</a:t>
            </a:r>
            <a:r>
              <a:rPr>
                <a:solidFill>
                  <a:srgbClr val="535353"/>
                </a:solidFill>
              </a:rPr>
              <a:t> – </a:t>
            </a:r>
            <a:r>
              <a:rPr lang="es-ES">
                <a:solidFill>
                  <a:srgbClr val="535353"/>
                </a:solidFill>
              </a:rPr>
              <a:t>el principal enemigo de la fatiga</a:t>
            </a:r>
            <a:endParaRPr>
              <a:solidFill>
                <a:srgbClr val="535353"/>
              </a:solidFill>
            </a:endParaRPr>
          </a:p>
        </p:txBody>
      </p:sp>
      <p:sp>
        <p:nvSpPr>
          <p:cNvPr id="287" name="Shape 52"/>
          <p:cNvSpPr txBox="1"/>
          <p:nvPr/>
        </p:nvSpPr>
        <p:spPr bwMode="auto">
          <a:xfrm>
            <a:off x="16194141" y="8387625"/>
            <a:ext cx="7682593" cy="1129146"/>
          </a:xfrm>
          <a:prstGeom prst="rect">
            <a:avLst/>
          </a:prstGeom>
          <a:ln w="12700">
            <a:miter lim="400000"/>
          </a:ln>
        </p:spPr>
        <p:txBody>
          <a:bodyPr wrap="square" lIns="71433" tIns="71433" rIns="71433" bIns="71433">
            <a:spAutoFit/>
          </a:bodyPr>
          <a:lstStyle/>
          <a:p>
            <a:pPr defTabSz="914400">
              <a:defRPr sz="3200">
                <a:solidFill>
                  <a:srgbClr val="7A7A7A"/>
                </a:solidFill>
                <a:latin typeface="Arial"/>
                <a:ea typeface="Arial"/>
                <a:cs typeface="Arial"/>
              </a:defRPr>
            </a:pPr>
            <a:r>
              <a:rPr lang="es-ES"/>
              <a:t>normaliza el comportamiento</a:t>
            </a:r>
            <a:endParaRPr/>
          </a:p>
          <a:p>
            <a:pPr defTabSz="914400">
              <a:defRPr sz="3200">
                <a:solidFill>
                  <a:srgbClr val="7A7A7A"/>
                </a:solidFill>
                <a:latin typeface="Arial"/>
                <a:ea typeface="Arial"/>
                <a:cs typeface="Arial"/>
              </a:defRPr>
            </a:pPr>
            <a:r>
              <a:rPr lang="es-ES"/>
              <a:t>digestivo</a:t>
            </a:r>
            <a:endParaRPr/>
          </a:p>
        </p:txBody>
      </p:sp>
      <p:sp>
        <p:nvSpPr>
          <p:cNvPr id="288" name="Shape 52"/>
          <p:cNvSpPr txBox="1"/>
          <p:nvPr/>
        </p:nvSpPr>
        <p:spPr bwMode="auto">
          <a:xfrm>
            <a:off x="3660017" y="3992260"/>
            <a:ext cx="7682591" cy="1129146"/>
          </a:xfrm>
          <a:prstGeom prst="rect">
            <a:avLst/>
          </a:prstGeom>
          <a:ln w="12700">
            <a:miter lim="400000"/>
          </a:ln>
        </p:spPr>
        <p:txBody>
          <a:bodyPr lIns="71433" tIns="71433" rIns="71433" bIns="71433">
            <a:spAutoFit/>
          </a:bodyPr>
          <a:lstStyle/>
          <a:p>
            <a:pPr defTabSz="914400">
              <a:defRPr sz="3200">
                <a:solidFill>
                  <a:srgbClr val="7A7A7A"/>
                </a:solidFill>
                <a:latin typeface="Arial"/>
                <a:ea typeface="Arial"/>
                <a:cs typeface="Arial"/>
              </a:defRPr>
            </a:pPr>
            <a:r>
              <a:rPr lang="es-ES"/>
              <a:t>regula la excitabilidad, la conducción del tejido nervioso</a:t>
            </a:r>
            <a:endParaRPr/>
          </a:p>
        </p:txBody>
      </p:sp>
      <p:sp>
        <p:nvSpPr>
          <p:cNvPr id="289" name="Shape 52"/>
          <p:cNvSpPr txBox="1"/>
          <p:nvPr/>
        </p:nvSpPr>
        <p:spPr bwMode="auto">
          <a:xfrm>
            <a:off x="3664163" y="6056572"/>
            <a:ext cx="7471197" cy="1129146"/>
          </a:xfrm>
          <a:prstGeom prst="rect">
            <a:avLst/>
          </a:prstGeom>
          <a:ln w="12700">
            <a:miter lim="400000"/>
          </a:ln>
        </p:spPr>
        <p:txBody>
          <a:bodyPr lIns="71433" tIns="71433" rIns="71433" bIns="71433">
            <a:spAutoFit/>
          </a:bodyPr>
          <a:lstStyle>
            <a:lvl1pPr defTabSz="914400">
              <a:defRPr sz="3200">
                <a:solidFill>
                  <a:srgbClr val="7A7A7A"/>
                </a:solidFill>
                <a:latin typeface="Arial"/>
                <a:ea typeface="Arial"/>
                <a:cs typeface="Arial"/>
              </a:defRPr>
            </a:lvl1pPr>
          </a:lstStyle>
          <a:p>
            <a:pPr>
              <a:defRPr/>
            </a:pPr>
            <a:r>
              <a:rPr lang="es-ES"/>
              <a:t>genera energía y la mantiene a un nivel estable *</a:t>
            </a:r>
            <a:endParaRPr/>
          </a:p>
        </p:txBody>
      </p:sp>
      <p:sp>
        <p:nvSpPr>
          <p:cNvPr id="290" name="Shape 52"/>
          <p:cNvSpPr txBox="1"/>
          <p:nvPr/>
        </p:nvSpPr>
        <p:spPr bwMode="auto">
          <a:xfrm>
            <a:off x="3660017" y="8120884"/>
            <a:ext cx="7682591" cy="636704"/>
          </a:xfrm>
          <a:prstGeom prst="rect">
            <a:avLst/>
          </a:prstGeom>
          <a:ln w="12700">
            <a:miter lim="400000"/>
          </a:ln>
        </p:spPr>
        <p:txBody>
          <a:bodyPr lIns="71433" tIns="71433" rIns="71433" bIns="71433">
            <a:spAutoFit/>
          </a:bodyPr>
          <a:lstStyle>
            <a:lvl1pPr defTabSz="914400">
              <a:defRPr sz="3200">
                <a:solidFill>
                  <a:srgbClr val="7A7A7A"/>
                </a:solidFill>
                <a:latin typeface="Arial"/>
                <a:ea typeface="Arial"/>
                <a:cs typeface="Arial"/>
              </a:defRPr>
            </a:lvl1pPr>
          </a:lstStyle>
          <a:p>
            <a:pPr>
              <a:defRPr/>
            </a:pPr>
            <a:r>
              <a:rPr lang="es-ES"/>
              <a:t>restaura la fuerza muscular **</a:t>
            </a:r>
            <a:endParaRPr/>
          </a:p>
        </p:txBody>
      </p:sp>
      <p:sp>
        <p:nvSpPr>
          <p:cNvPr id="291" name="Shape 52"/>
          <p:cNvSpPr txBox="1"/>
          <p:nvPr/>
        </p:nvSpPr>
        <p:spPr bwMode="auto">
          <a:xfrm>
            <a:off x="3660019" y="9715296"/>
            <a:ext cx="8699846" cy="1129146"/>
          </a:xfrm>
          <a:prstGeom prst="rect">
            <a:avLst/>
          </a:prstGeom>
          <a:ln w="12700">
            <a:miter lim="400000"/>
          </a:ln>
        </p:spPr>
        <p:txBody>
          <a:bodyPr lIns="71433" tIns="71433" rIns="71433" bIns="71433">
            <a:spAutoFit/>
          </a:bodyPr>
          <a:lstStyle>
            <a:lvl1pPr defTabSz="914400">
              <a:defRPr sz="3200">
                <a:solidFill>
                  <a:srgbClr val="7A7A7A"/>
                </a:solidFill>
                <a:latin typeface="Arial"/>
                <a:ea typeface="Arial"/>
                <a:cs typeface="Arial"/>
              </a:defRPr>
            </a:lvl1pPr>
          </a:lstStyle>
          <a:p>
            <a:pPr>
              <a:defRPr/>
            </a:pPr>
            <a:r>
              <a:rPr lang="es-ES"/>
              <a:t>relaja los músculos, ayuda a aliviar los espasmos después del ejercicio y el estrés ***</a:t>
            </a:r>
            <a:endParaRPr/>
          </a:p>
        </p:txBody>
      </p:sp>
      <p:sp>
        <p:nvSpPr>
          <p:cNvPr id="292" name="Shape 52"/>
          <p:cNvSpPr txBox="1"/>
          <p:nvPr/>
        </p:nvSpPr>
        <p:spPr bwMode="auto">
          <a:xfrm>
            <a:off x="16194141" y="4259002"/>
            <a:ext cx="7682593" cy="1129146"/>
          </a:xfrm>
          <a:prstGeom prst="rect">
            <a:avLst/>
          </a:prstGeom>
          <a:ln w="12700">
            <a:miter lim="400000"/>
          </a:ln>
        </p:spPr>
        <p:txBody>
          <a:bodyPr lIns="71433" tIns="71433" rIns="71433" bIns="71433">
            <a:spAutoFit/>
          </a:bodyPr>
          <a:lstStyle/>
          <a:p>
            <a:pPr defTabSz="914400">
              <a:defRPr sz="3200">
                <a:solidFill>
                  <a:srgbClr val="7A7A7A"/>
                </a:solidFill>
                <a:latin typeface="Arial"/>
                <a:ea typeface="Arial"/>
                <a:cs typeface="Arial"/>
              </a:defRPr>
            </a:pPr>
            <a:r>
              <a:rPr lang="es-ES"/>
              <a:t>combate los síntomas</a:t>
            </a:r>
            <a:endParaRPr/>
          </a:p>
          <a:p>
            <a:pPr defTabSz="914400">
              <a:defRPr sz="3200">
                <a:solidFill>
                  <a:srgbClr val="7A7A7A"/>
                </a:solidFill>
                <a:latin typeface="Arial"/>
                <a:ea typeface="Arial"/>
                <a:cs typeface="Arial"/>
              </a:defRPr>
            </a:pPr>
            <a:r>
              <a:rPr lang="es-ES"/>
              <a:t>del insomnio ****</a:t>
            </a:r>
            <a:endParaRPr/>
          </a:p>
        </p:txBody>
      </p:sp>
      <p:sp>
        <p:nvSpPr>
          <p:cNvPr id="293" name="Shape 52"/>
          <p:cNvSpPr txBox="1"/>
          <p:nvPr/>
        </p:nvSpPr>
        <p:spPr bwMode="auto">
          <a:xfrm>
            <a:off x="16194141" y="6323312"/>
            <a:ext cx="7682593" cy="1129146"/>
          </a:xfrm>
          <a:prstGeom prst="rect">
            <a:avLst/>
          </a:prstGeom>
          <a:ln w="12700">
            <a:miter lim="400000"/>
          </a:ln>
        </p:spPr>
        <p:txBody>
          <a:bodyPr lIns="71433" tIns="71433" rIns="71433" bIns="71433">
            <a:spAutoFit/>
          </a:bodyPr>
          <a:lstStyle/>
          <a:p>
            <a:pPr defTabSz="914400">
              <a:defRPr sz="3200">
                <a:solidFill>
                  <a:srgbClr val="7A7A7A"/>
                </a:solidFill>
                <a:latin typeface="Arial"/>
                <a:ea typeface="Arial"/>
                <a:cs typeface="Arial"/>
              </a:defRPr>
            </a:pPr>
            <a:r>
              <a:rPr lang="es-ES"/>
              <a:t>mejora los mecanismos </a:t>
            </a:r>
            <a:endParaRPr/>
          </a:p>
          <a:p>
            <a:pPr defTabSz="914400">
              <a:defRPr sz="3200">
                <a:solidFill>
                  <a:srgbClr val="7A7A7A"/>
                </a:solidFill>
                <a:latin typeface="Arial"/>
                <a:ea typeface="Arial"/>
                <a:cs typeface="Arial"/>
              </a:defRPr>
            </a:pPr>
            <a:r>
              <a:rPr lang="es-ES"/>
              <a:t>de la memoria</a:t>
            </a:r>
            <a:endParaRPr/>
          </a:p>
        </p:txBody>
      </p:sp>
      <p:pic>
        <p:nvPicPr>
          <p:cNvPr id="294" name="Изображение" descr="Изображение"/>
          <p:cNvPicPr>
            <a:picLocks noChangeAspect="1"/>
          </p:cNvPicPr>
          <p:nvPr/>
        </p:nvPicPr>
        <p:blipFill>
          <a:blip r:embed="rId4"/>
          <a:stretch/>
        </p:blipFill>
        <p:spPr bwMode="auto">
          <a:xfrm>
            <a:off x="1687509" y="3800930"/>
            <a:ext cx="1450979" cy="1452030"/>
          </a:xfrm>
          <a:prstGeom prst="rect">
            <a:avLst/>
          </a:prstGeom>
          <a:ln w="12700">
            <a:miter lim="400000"/>
          </a:ln>
        </p:spPr>
      </p:pic>
      <p:pic>
        <p:nvPicPr>
          <p:cNvPr id="295" name="Изображение" descr="Изображение"/>
          <p:cNvPicPr>
            <a:picLocks noChangeAspect="1"/>
          </p:cNvPicPr>
          <p:nvPr/>
        </p:nvPicPr>
        <p:blipFill>
          <a:blip r:embed="rId5"/>
          <a:stretch/>
        </p:blipFill>
        <p:spPr bwMode="auto">
          <a:xfrm>
            <a:off x="14071130" y="8199238"/>
            <a:ext cx="1446152" cy="1446152"/>
          </a:xfrm>
          <a:prstGeom prst="rect">
            <a:avLst/>
          </a:prstGeom>
          <a:ln w="12700">
            <a:miter lim="400000"/>
          </a:ln>
        </p:spPr>
      </p:pic>
      <p:pic>
        <p:nvPicPr>
          <p:cNvPr id="296" name="Изображение" descr="Изображение"/>
          <p:cNvPicPr>
            <a:picLocks noChangeAspect="1"/>
          </p:cNvPicPr>
          <p:nvPr/>
        </p:nvPicPr>
        <p:blipFill>
          <a:blip r:embed="rId6"/>
          <a:stretch/>
        </p:blipFill>
        <p:spPr bwMode="auto">
          <a:xfrm>
            <a:off x="1689923" y="7697543"/>
            <a:ext cx="1446152" cy="1446152"/>
          </a:xfrm>
          <a:prstGeom prst="rect">
            <a:avLst/>
          </a:prstGeom>
          <a:ln w="12700">
            <a:miter lim="400000"/>
          </a:ln>
        </p:spPr>
      </p:pic>
      <p:pic>
        <p:nvPicPr>
          <p:cNvPr id="297" name="Изображение" descr="Изображение"/>
          <p:cNvPicPr>
            <a:picLocks noChangeAspect="1"/>
          </p:cNvPicPr>
          <p:nvPr/>
        </p:nvPicPr>
        <p:blipFill>
          <a:blip r:embed="rId7"/>
          <a:stretch/>
        </p:blipFill>
        <p:spPr bwMode="auto">
          <a:xfrm>
            <a:off x="1689923" y="9526909"/>
            <a:ext cx="1446152" cy="1446152"/>
          </a:xfrm>
          <a:prstGeom prst="rect">
            <a:avLst/>
          </a:prstGeom>
          <a:ln w="12700">
            <a:miter lim="400000"/>
          </a:ln>
        </p:spPr>
      </p:pic>
      <p:pic>
        <p:nvPicPr>
          <p:cNvPr id="298" name="Изображение" descr="Изображение"/>
          <p:cNvPicPr>
            <a:picLocks noChangeAspect="1"/>
          </p:cNvPicPr>
          <p:nvPr/>
        </p:nvPicPr>
        <p:blipFill>
          <a:blip r:embed="rId8"/>
          <a:stretch/>
        </p:blipFill>
        <p:spPr bwMode="auto">
          <a:xfrm>
            <a:off x="14071130" y="6134925"/>
            <a:ext cx="1446152" cy="1446152"/>
          </a:xfrm>
          <a:prstGeom prst="rect">
            <a:avLst/>
          </a:prstGeom>
          <a:ln w="12700">
            <a:miter lim="400000"/>
          </a:ln>
        </p:spPr>
      </p:pic>
      <p:pic>
        <p:nvPicPr>
          <p:cNvPr id="299" name="Изображение" descr="Изображение"/>
          <p:cNvPicPr>
            <a:picLocks noChangeAspect="1"/>
          </p:cNvPicPr>
          <p:nvPr/>
        </p:nvPicPr>
        <p:blipFill>
          <a:blip r:embed="rId9"/>
          <a:stretch/>
        </p:blipFill>
        <p:spPr bwMode="auto">
          <a:xfrm>
            <a:off x="14071130" y="4070610"/>
            <a:ext cx="1446152" cy="1446154"/>
          </a:xfrm>
          <a:prstGeom prst="rect">
            <a:avLst/>
          </a:prstGeom>
          <a:ln w="12700">
            <a:miter lim="400000"/>
          </a:ln>
        </p:spPr>
      </p:pic>
      <p:pic>
        <p:nvPicPr>
          <p:cNvPr id="300" name="Изображение" descr="Изображение"/>
          <p:cNvPicPr>
            <a:picLocks noChangeAspect="1"/>
          </p:cNvPicPr>
          <p:nvPr/>
        </p:nvPicPr>
        <p:blipFill>
          <a:blip r:embed="rId10"/>
          <a:stretch/>
        </p:blipFill>
        <p:spPr bwMode="auto">
          <a:xfrm>
            <a:off x="1720842" y="5653061"/>
            <a:ext cx="1384314" cy="164438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04" name="Shape 107"/>
          <p:cNvSpPr/>
          <p:nvPr/>
        </p:nvSpPr>
        <p:spPr bwMode="auto">
          <a:xfrm>
            <a:off x="-138990" y="-262969"/>
            <a:ext cx="24740000" cy="14175980"/>
          </a:xfrm>
          <a:prstGeom prst="rect">
            <a:avLst/>
          </a:prstGeom>
          <a:solidFill>
            <a:srgbClr val="F6F5F3"/>
          </a:solidFill>
          <a:ln w="12700">
            <a:miter lim="400000"/>
          </a:ln>
        </p:spPr>
        <p:txBody>
          <a:bodyPr lIns="71433" tIns="71433" rIns="71433" bIns="71433" anchor="ctr"/>
          <a:lstStyle/>
          <a:p>
            <a:pPr>
              <a:defRPr>
                <a:latin typeface="+mn-lt"/>
                <a:ea typeface="+mn-ea"/>
                <a:cs typeface="+mn-cs"/>
              </a:defRPr>
            </a:pPr>
            <a:endParaRPr/>
          </a:p>
        </p:txBody>
      </p:sp>
      <p:sp>
        <p:nvSpPr>
          <p:cNvPr id="305" name="Shape 45"/>
          <p:cNvSpPr txBox="1"/>
          <p:nvPr/>
        </p:nvSpPr>
        <p:spPr bwMode="auto">
          <a:xfrm>
            <a:off x="22160439" y="12782735"/>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pic>
        <p:nvPicPr>
          <p:cNvPr id="306" name="image5.png" descr="image5.png"/>
          <p:cNvPicPr>
            <a:picLocks noChangeAspect="1"/>
          </p:cNvPicPr>
          <p:nvPr/>
        </p:nvPicPr>
        <p:blipFill>
          <a:blip r:embed="rId3"/>
          <a:stretch/>
        </p:blipFill>
        <p:spPr bwMode="auto">
          <a:xfrm>
            <a:off x="1046162" y="12715875"/>
            <a:ext cx="1938342" cy="338140"/>
          </a:xfrm>
          <a:prstGeom prst="rect">
            <a:avLst/>
          </a:prstGeom>
          <a:ln w="12700">
            <a:miter lim="400000"/>
          </a:ln>
        </p:spPr>
      </p:pic>
      <p:sp>
        <p:nvSpPr>
          <p:cNvPr id="307" name="Shape 51"/>
          <p:cNvSpPr txBox="1"/>
          <p:nvPr/>
        </p:nvSpPr>
        <p:spPr bwMode="auto">
          <a:xfrm>
            <a:off x="967841" y="2062684"/>
            <a:ext cx="7920774" cy="3689847"/>
          </a:xfrm>
          <a:prstGeom prst="rect">
            <a:avLst/>
          </a:prstGeom>
          <a:ln w="12700">
            <a:miter lim="400000"/>
          </a:ln>
        </p:spPr>
        <p:txBody>
          <a:bodyPr lIns="71433" tIns="71433" rIns="71433" bIns="71433">
            <a:spAutoFit/>
          </a:bodyPr>
          <a:lstStyle/>
          <a:p>
            <a:pPr defTabSz="914400">
              <a:lnSpc>
                <a:spcPct val="90000"/>
              </a:lnSpc>
              <a:defRPr sz="6400" b="1">
                <a:solidFill>
                  <a:srgbClr val="535353"/>
                </a:solidFill>
                <a:latin typeface="Arial"/>
                <a:ea typeface="Arial"/>
                <a:cs typeface="Arial"/>
              </a:defRPr>
            </a:pPr>
            <a:r>
              <a:rPr lang="es-ES"/>
              <a:t>Pérdida de magnesio</a:t>
            </a:r>
            <a:r>
              <a:rPr lang="ru-RU"/>
              <a:t> </a:t>
            </a:r>
            <a:endParaRPr/>
          </a:p>
          <a:p>
            <a:pPr defTabSz="914400">
              <a:lnSpc>
                <a:spcPct val="90000"/>
              </a:lnSpc>
              <a:defRPr sz="6400" b="1">
                <a:solidFill>
                  <a:srgbClr val="285FB0"/>
                </a:solidFill>
                <a:latin typeface="Arial"/>
                <a:ea typeface="Arial"/>
                <a:cs typeface="Arial"/>
              </a:defRPr>
            </a:pPr>
            <a:r>
              <a:rPr lang="es-ES"/>
              <a:t>excede</a:t>
            </a:r>
            <a:r>
              <a:rPr lang="ru-RU">
                <a:solidFill>
                  <a:srgbClr val="535353"/>
                </a:solidFill>
              </a:rPr>
              <a:t> </a:t>
            </a:r>
            <a:endParaRPr/>
          </a:p>
          <a:p>
            <a:pPr defTabSz="914400">
              <a:lnSpc>
                <a:spcPct val="90000"/>
              </a:lnSpc>
              <a:defRPr sz="6400" b="1">
                <a:solidFill>
                  <a:srgbClr val="535353"/>
                </a:solidFill>
                <a:latin typeface="Arial"/>
                <a:ea typeface="Arial"/>
                <a:cs typeface="Arial"/>
              </a:defRPr>
            </a:pPr>
            <a:r>
              <a:rPr lang="es-ES"/>
              <a:t>la reposición</a:t>
            </a:r>
            <a:endParaRPr/>
          </a:p>
        </p:txBody>
      </p:sp>
      <p:sp>
        <p:nvSpPr>
          <p:cNvPr id="308" name="Shape 52"/>
          <p:cNvSpPr txBox="1"/>
          <p:nvPr/>
        </p:nvSpPr>
        <p:spPr bwMode="auto">
          <a:xfrm>
            <a:off x="11816832" y="9162264"/>
            <a:ext cx="11184799" cy="1867810"/>
          </a:xfrm>
          <a:prstGeom prst="rect">
            <a:avLst/>
          </a:prstGeom>
          <a:ln w="12700">
            <a:miter lim="400000"/>
          </a:ln>
        </p:spPr>
        <p:txBody>
          <a:bodyPr lIns="71433" tIns="71433" rIns="71433" bIns="71433">
            <a:spAutoFit/>
          </a:bodyPr>
          <a:lstStyle/>
          <a:p>
            <a:pPr defTabSz="914400">
              <a:defRPr sz="4800" b="1">
                <a:solidFill>
                  <a:srgbClr val="0070C0"/>
                </a:solidFill>
                <a:latin typeface="Arial"/>
                <a:ea typeface="Arial"/>
                <a:cs typeface="Arial"/>
              </a:defRPr>
            </a:pPr>
            <a:r>
              <a:t>79%</a:t>
            </a:r>
            <a:r>
              <a:rPr b="0"/>
              <a:t> </a:t>
            </a:r>
            <a:endParaRPr/>
          </a:p>
          <a:p>
            <a:pPr defTabSz="914400">
              <a:defRPr sz="3200">
                <a:solidFill>
                  <a:srgbClr val="535353"/>
                </a:solidFill>
                <a:latin typeface="Arial"/>
                <a:ea typeface="Arial"/>
                <a:cs typeface="Arial"/>
              </a:defRPr>
            </a:pPr>
            <a:r>
              <a:rPr lang="es-ES"/>
              <a:t>de la población de ESPAÑA consume menos del 80% de la ingesta diaria recomendada de magnesio ****</a:t>
            </a:r>
            <a:endParaRPr/>
          </a:p>
        </p:txBody>
      </p:sp>
      <p:sp>
        <p:nvSpPr>
          <p:cNvPr id="309" name="Shape 52"/>
          <p:cNvSpPr txBox="1"/>
          <p:nvPr/>
        </p:nvSpPr>
        <p:spPr bwMode="auto">
          <a:xfrm>
            <a:off x="1066904" y="6849467"/>
            <a:ext cx="8693351" cy="1867810"/>
          </a:xfrm>
          <a:prstGeom prst="rect">
            <a:avLst/>
          </a:prstGeom>
          <a:ln w="12700">
            <a:miter lim="400000"/>
          </a:ln>
        </p:spPr>
        <p:txBody>
          <a:bodyPr lIns="71433" tIns="71433" rIns="71433" bIns="71433">
            <a:spAutoFit/>
          </a:bodyPr>
          <a:lstStyle/>
          <a:p>
            <a:pPr defTabSz="914400">
              <a:defRPr sz="4800" b="1">
                <a:solidFill>
                  <a:srgbClr val="0070C0"/>
                </a:solidFill>
                <a:latin typeface="Arial"/>
                <a:ea typeface="Arial"/>
                <a:cs typeface="Arial"/>
              </a:defRPr>
            </a:pPr>
            <a:r>
              <a:t>~60%</a:t>
            </a:r>
            <a:r>
              <a:rPr b="0"/>
              <a:t> </a:t>
            </a:r>
            <a:endParaRPr/>
          </a:p>
          <a:p>
            <a:pPr defTabSz="914400">
              <a:defRPr sz="3200">
                <a:solidFill>
                  <a:srgbClr val="535353"/>
                </a:solidFill>
                <a:latin typeface="Arial"/>
                <a:ea typeface="Arial"/>
                <a:cs typeface="Arial"/>
              </a:defRPr>
            </a:pPr>
            <a:r>
              <a:rPr lang="es-ES"/>
              <a:t>la población adulta de los Estados Unidos no consume la cantidad requerida de magnesio *</a:t>
            </a:r>
            <a:endParaRPr/>
          </a:p>
        </p:txBody>
      </p:sp>
      <p:sp>
        <p:nvSpPr>
          <p:cNvPr id="310" name="Shape 52"/>
          <p:cNvSpPr txBox="1"/>
          <p:nvPr/>
        </p:nvSpPr>
        <p:spPr bwMode="auto">
          <a:xfrm>
            <a:off x="1066904" y="9143172"/>
            <a:ext cx="9335959" cy="2360252"/>
          </a:xfrm>
          <a:prstGeom prst="rect">
            <a:avLst/>
          </a:prstGeom>
          <a:ln w="12700">
            <a:miter lim="400000"/>
          </a:ln>
        </p:spPr>
        <p:txBody>
          <a:bodyPr lIns="71433" tIns="71433" rIns="71433" bIns="71433">
            <a:spAutoFit/>
          </a:bodyPr>
          <a:lstStyle/>
          <a:p>
            <a:pPr defTabSz="914400">
              <a:defRPr sz="4800" b="1">
                <a:solidFill>
                  <a:srgbClr val="0070C0"/>
                </a:solidFill>
                <a:latin typeface="Arial"/>
                <a:ea typeface="Arial"/>
                <a:cs typeface="Arial"/>
              </a:defRPr>
            </a:pPr>
            <a:r>
              <a:t>~70%</a:t>
            </a:r>
            <a:r>
              <a:rPr b="0"/>
              <a:t> </a:t>
            </a:r>
            <a:endParaRPr/>
          </a:p>
          <a:p>
            <a:pPr defTabSz="914400">
              <a:defRPr sz="3200">
                <a:solidFill>
                  <a:srgbClr val="535353"/>
                </a:solidFill>
                <a:latin typeface="Arial"/>
                <a:ea typeface="Arial"/>
                <a:cs typeface="Arial"/>
              </a:defRPr>
            </a:pPr>
            <a:r>
              <a:rPr lang="es-ES"/>
              <a:t>adultos en FRANCIA de la edad entre18-54 años no consumen la dosis  recomendada diaria de magnesio ***</a:t>
            </a:r>
            <a:endParaRPr/>
          </a:p>
        </p:txBody>
      </p:sp>
      <p:sp>
        <p:nvSpPr>
          <p:cNvPr id="311" name="Shape 52"/>
          <p:cNvSpPr txBox="1"/>
          <p:nvPr/>
        </p:nvSpPr>
        <p:spPr bwMode="auto">
          <a:xfrm>
            <a:off x="16019983" y="2846865"/>
            <a:ext cx="6261557" cy="1727323"/>
          </a:xfrm>
          <a:prstGeom prst="rect">
            <a:avLst/>
          </a:prstGeom>
          <a:ln w="12700">
            <a:miter lim="400000"/>
          </a:ln>
        </p:spPr>
        <p:txBody>
          <a:bodyPr lIns="71433" tIns="71433" rIns="71433" bIns="71433">
            <a:spAutoFit/>
          </a:bodyPr>
          <a:lstStyle/>
          <a:p>
            <a:pPr defTabSz="914400">
              <a:lnSpc>
                <a:spcPct val="110000"/>
              </a:lnSpc>
              <a:defRPr sz="3200" b="1">
                <a:solidFill>
                  <a:srgbClr val="285FB0"/>
                </a:solidFill>
                <a:latin typeface="Arial"/>
                <a:ea typeface="Arial"/>
                <a:cs typeface="Arial"/>
              </a:defRPr>
            </a:pPr>
            <a:r>
              <a:t>~ 300- 420 </a:t>
            </a:r>
            <a:r>
              <a:rPr lang="es-ES"/>
              <a:t>mg / día</a:t>
            </a:r>
            <a:endParaRPr/>
          </a:p>
          <a:p>
            <a:pPr defTabSz="914400">
              <a:lnSpc>
                <a:spcPct val="110000"/>
              </a:lnSpc>
              <a:defRPr sz="3200" b="1">
                <a:solidFill>
                  <a:srgbClr val="7A7A7A"/>
                </a:solidFill>
                <a:latin typeface="Arial"/>
                <a:ea typeface="Arial"/>
                <a:cs typeface="Arial"/>
              </a:defRPr>
            </a:pPr>
            <a:r>
              <a:rPr lang="es-ES"/>
              <a:t>dependiendo del género</a:t>
            </a:r>
            <a:endParaRPr/>
          </a:p>
          <a:p>
            <a:pPr defTabSz="914400">
              <a:lnSpc>
                <a:spcPct val="110000"/>
              </a:lnSpc>
              <a:defRPr sz="3200" b="1">
                <a:solidFill>
                  <a:srgbClr val="7A7A7A"/>
                </a:solidFill>
                <a:latin typeface="Arial"/>
                <a:ea typeface="Arial"/>
                <a:cs typeface="Arial"/>
              </a:defRPr>
            </a:pPr>
            <a:r>
              <a:rPr lang="es-ES"/>
              <a:t>y país de residencia</a:t>
            </a:r>
            <a:endParaRPr/>
          </a:p>
        </p:txBody>
      </p:sp>
      <p:grpSp>
        <p:nvGrpSpPr>
          <p:cNvPr id="314" name="Группа"/>
          <p:cNvGrpSpPr/>
          <p:nvPr/>
        </p:nvGrpSpPr>
        <p:grpSpPr bwMode="auto">
          <a:xfrm>
            <a:off x="9456334" y="2393687"/>
            <a:ext cx="1711686" cy="911351"/>
            <a:chOff x="-1" y="0"/>
            <a:chExt cx="1711684" cy="911349"/>
          </a:xfrm>
        </p:grpSpPr>
        <p:sp>
          <p:nvSpPr>
            <p:cNvPr id="312" name="Shape 52"/>
            <p:cNvSpPr txBox="1"/>
            <p:nvPr/>
          </p:nvSpPr>
          <p:spPr bwMode="auto">
            <a:xfrm>
              <a:off x="75007" y="145912"/>
              <a:ext cx="1636677" cy="611756"/>
            </a:xfrm>
            <a:prstGeom prst="rect">
              <a:avLst/>
            </a:prstGeom>
            <a:noFill/>
            <a:ln w="12700" cap="flat">
              <a:noFill/>
              <a:miter lim="400000"/>
            </a:ln>
            <a:effectLst/>
          </p:spPr>
          <p:txBody>
            <a:bodyPr wrap="square" lIns="71433" tIns="71433" rIns="71433" bIns="71433" numCol="1" anchor="t">
              <a:spAutoFit/>
            </a:bodyPr>
            <a:lstStyle>
              <a:lvl1pPr defTabSz="914400">
                <a:defRPr sz="3300" b="1">
                  <a:solidFill>
                    <a:srgbClr val="72B6E3"/>
                  </a:solidFill>
                  <a:latin typeface="Arial"/>
                  <a:ea typeface="Arial"/>
                  <a:cs typeface="Arial"/>
                </a:defRPr>
              </a:lvl1pPr>
            </a:lstStyle>
            <a:p>
              <a:pPr>
                <a:defRPr/>
              </a:pPr>
              <a:r>
                <a:t>Mg</a:t>
              </a:r>
            </a:p>
          </p:txBody>
        </p:sp>
        <p:sp>
          <p:nvSpPr>
            <p:cNvPr id="313" name="Кружок"/>
            <p:cNvSpPr/>
            <p:nvPr/>
          </p:nvSpPr>
          <p:spPr bwMode="auto">
            <a:xfrm>
              <a:off x="-2" y="-1"/>
              <a:ext cx="911347" cy="911351"/>
            </a:xfrm>
            <a:prstGeom prst="ellipse">
              <a:avLst/>
            </a:prstGeom>
            <a:noFill/>
            <a:ln w="38100" cap="flat">
              <a:solidFill>
                <a:srgbClr val="72B6E3"/>
              </a:solidFill>
              <a:prstDash val="solid"/>
              <a:round/>
            </a:ln>
            <a:effectLst/>
          </p:spPr>
          <p:txBody>
            <a:bodyPr wrap="square" lIns="71433" tIns="71433" rIns="71433" bIns="71433" numCol="1" anchor="ctr">
              <a:noAutofit/>
            </a:bodyPr>
            <a:lstStyle/>
            <a:p>
              <a:pPr>
                <a:defRPr/>
              </a:pPr>
              <a:endParaRPr/>
            </a:p>
          </p:txBody>
        </p:sp>
      </p:grpSp>
      <p:sp>
        <p:nvSpPr>
          <p:cNvPr id="315" name="Shape 52"/>
          <p:cNvSpPr txBox="1"/>
          <p:nvPr/>
        </p:nvSpPr>
        <p:spPr bwMode="auto">
          <a:xfrm>
            <a:off x="9361981" y="3415343"/>
            <a:ext cx="7467553" cy="1129146"/>
          </a:xfrm>
          <a:prstGeom prst="rect">
            <a:avLst/>
          </a:prstGeom>
          <a:ln w="12700">
            <a:miter lim="400000"/>
          </a:ln>
        </p:spPr>
        <p:txBody>
          <a:bodyPr lIns="71433" tIns="71433" rIns="71433" bIns="71433">
            <a:spAutoFit/>
          </a:bodyPr>
          <a:lstStyle/>
          <a:p>
            <a:pPr defTabSz="914400">
              <a:defRPr sz="3200" b="1">
                <a:solidFill>
                  <a:srgbClr val="535353"/>
                </a:solidFill>
                <a:latin typeface="Arial"/>
                <a:ea typeface="Arial"/>
                <a:cs typeface="Arial"/>
              </a:defRPr>
            </a:pPr>
            <a:r>
              <a:rPr lang="es-ES"/>
              <a:t>Necesidad de magnesio</a:t>
            </a:r>
            <a:endParaRPr/>
          </a:p>
          <a:p>
            <a:pPr defTabSz="914400">
              <a:defRPr sz="3200" b="1">
                <a:solidFill>
                  <a:srgbClr val="535353"/>
                </a:solidFill>
                <a:latin typeface="Arial"/>
                <a:ea typeface="Arial"/>
                <a:cs typeface="Arial"/>
              </a:defRPr>
            </a:pPr>
            <a:r>
              <a:rPr lang="es-ES"/>
              <a:t>para un adulto </a:t>
            </a:r>
            <a:endParaRPr/>
          </a:p>
        </p:txBody>
      </p:sp>
      <p:sp>
        <p:nvSpPr>
          <p:cNvPr id="316" name="Shape 52"/>
          <p:cNvSpPr txBox="1"/>
          <p:nvPr/>
        </p:nvSpPr>
        <p:spPr bwMode="auto">
          <a:xfrm>
            <a:off x="11811141" y="7009807"/>
            <a:ext cx="10736910" cy="1867810"/>
          </a:xfrm>
          <a:prstGeom prst="rect">
            <a:avLst/>
          </a:prstGeom>
          <a:ln w="12700">
            <a:miter lim="400000"/>
          </a:ln>
        </p:spPr>
        <p:txBody>
          <a:bodyPr lIns="71433" tIns="71433" rIns="71433" bIns="71433">
            <a:spAutoFit/>
          </a:bodyPr>
          <a:lstStyle/>
          <a:p>
            <a:pPr defTabSz="914400">
              <a:defRPr sz="4800" b="1">
                <a:solidFill>
                  <a:srgbClr val="0070C0"/>
                </a:solidFill>
                <a:latin typeface="Arial"/>
                <a:ea typeface="Arial"/>
                <a:cs typeface="Arial"/>
              </a:defRPr>
            </a:pPr>
            <a:r>
              <a:t>30%</a:t>
            </a:r>
            <a:r>
              <a:rPr b="0"/>
              <a:t> </a:t>
            </a:r>
            <a:endParaRPr/>
          </a:p>
          <a:p>
            <a:pPr defTabSz="914400">
              <a:defRPr sz="3200">
                <a:solidFill>
                  <a:srgbClr val="535353"/>
                </a:solidFill>
                <a:latin typeface="Arial"/>
                <a:ea typeface="Arial"/>
                <a:cs typeface="Arial"/>
              </a:defRPr>
            </a:pPr>
            <a:r>
              <a:rPr lang="es-ES"/>
              <a:t>de la población adultos en RUSIA reciben menos del 70% de la dosis diaria recomendada de magnesio **</a:t>
            </a:r>
            <a:endParaRPr/>
          </a:p>
        </p:txBody>
      </p:sp>
      <p:sp>
        <p:nvSpPr>
          <p:cNvPr id="317" name="Прямоугольник"/>
          <p:cNvSpPr/>
          <p:nvPr/>
        </p:nvSpPr>
        <p:spPr bwMode="auto">
          <a:xfrm>
            <a:off x="9035652" y="2028501"/>
            <a:ext cx="12429401" cy="2821402"/>
          </a:xfrm>
          <a:prstGeom prst="rect">
            <a:avLst/>
          </a:prstGeom>
          <a:ln w="25400">
            <a:solidFill>
              <a:schemeClr val="accent1"/>
            </a:solidFill>
          </a:ln>
        </p:spPr>
        <p:txBody>
          <a:bodyPr lIns="71433" tIns="71433" rIns="71433" bIns="71433" anchor="ctr"/>
          <a:lstStyle/>
          <a:p>
            <a:pPr>
              <a:defRPr>
                <a:latin typeface="+mn-lt"/>
                <a:ea typeface="+mn-ea"/>
                <a:cs typeface="+mn-cs"/>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21" name="Shape 107"/>
          <p:cNvSpPr/>
          <p:nvPr/>
        </p:nvSpPr>
        <p:spPr bwMode="auto">
          <a:xfrm>
            <a:off x="-178000" y="-229990"/>
            <a:ext cx="24740000" cy="14175980"/>
          </a:xfrm>
          <a:prstGeom prst="rect">
            <a:avLst/>
          </a:prstGeom>
          <a:solidFill>
            <a:srgbClr val="285FB0"/>
          </a:solidFill>
          <a:ln w="12700">
            <a:miter lim="400000"/>
          </a:ln>
        </p:spPr>
        <p:txBody>
          <a:bodyPr lIns="71433" tIns="71433" rIns="71433" bIns="71433" anchor="ctr"/>
          <a:lstStyle/>
          <a:p>
            <a:pPr>
              <a:defRPr>
                <a:latin typeface="+mn-lt"/>
                <a:ea typeface="+mn-ea"/>
                <a:cs typeface="+mn-cs"/>
              </a:defRPr>
            </a:pPr>
            <a:endParaRPr/>
          </a:p>
        </p:txBody>
      </p:sp>
      <p:pic>
        <p:nvPicPr>
          <p:cNvPr id="322" name="Изображение" descr="Изображение"/>
          <p:cNvPicPr>
            <a:picLocks noChangeAspect="1"/>
          </p:cNvPicPr>
          <p:nvPr/>
        </p:nvPicPr>
        <p:blipFill>
          <a:blip r:embed="rId3"/>
          <a:stretch/>
        </p:blipFill>
        <p:spPr bwMode="auto">
          <a:xfrm>
            <a:off x="12795367" y="1380367"/>
            <a:ext cx="13914404" cy="10516267"/>
          </a:xfrm>
          <a:prstGeom prst="rect">
            <a:avLst/>
          </a:prstGeom>
          <a:ln w="12700">
            <a:miter lim="400000"/>
          </a:ln>
        </p:spPr>
      </p:pic>
      <p:sp>
        <p:nvSpPr>
          <p:cNvPr id="323"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sp>
        <p:nvSpPr>
          <p:cNvPr id="324" name="Shape 51"/>
          <p:cNvSpPr txBox="1"/>
          <p:nvPr/>
        </p:nvSpPr>
        <p:spPr bwMode="auto">
          <a:xfrm>
            <a:off x="967840" y="1164297"/>
            <a:ext cx="22448320" cy="1904556"/>
          </a:xfrm>
          <a:prstGeom prst="rect">
            <a:avLst/>
          </a:prstGeom>
          <a:ln w="12700">
            <a:miter lim="400000"/>
          </a:ln>
        </p:spPr>
        <p:txBody>
          <a:bodyPr lIns="71433" tIns="71433" rIns="71433" bIns="71433">
            <a:spAutoFit/>
          </a:bodyPr>
          <a:lstStyle/>
          <a:p>
            <a:pPr defTabSz="914400">
              <a:lnSpc>
                <a:spcPct val="90000"/>
              </a:lnSpc>
              <a:defRPr sz="6400" b="1">
                <a:solidFill>
                  <a:srgbClr val="FFFFFF"/>
                </a:solidFill>
                <a:latin typeface="Arial"/>
                <a:ea typeface="Arial"/>
                <a:cs typeface="Arial"/>
              </a:defRPr>
            </a:pPr>
            <a:r>
              <a:rPr lang="es-ES"/>
              <a:t>Las pérdidas permanentes</a:t>
            </a:r>
            <a:endParaRPr/>
          </a:p>
          <a:p>
            <a:pPr defTabSz="914400">
              <a:lnSpc>
                <a:spcPct val="90000"/>
              </a:lnSpc>
              <a:defRPr sz="6400" b="1">
                <a:solidFill>
                  <a:srgbClr val="FFFFFF"/>
                </a:solidFill>
                <a:latin typeface="Arial"/>
                <a:ea typeface="Arial"/>
                <a:cs typeface="Arial"/>
              </a:defRPr>
            </a:pPr>
            <a:r>
              <a:rPr lang="es-ES"/>
              <a:t>se necesita compensar</a:t>
            </a:r>
            <a:endParaRPr/>
          </a:p>
        </p:txBody>
      </p:sp>
      <p:sp>
        <p:nvSpPr>
          <p:cNvPr id="325" name="Shape 52"/>
          <p:cNvSpPr txBox="1"/>
          <p:nvPr/>
        </p:nvSpPr>
        <p:spPr bwMode="auto">
          <a:xfrm>
            <a:off x="641972" y="7525573"/>
            <a:ext cx="7241272" cy="636704"/>
          </a:xfrm>
          <a:prstGeom prst="rect">
            <a:avLst/>
          </a:prstGeom>
          <a:ln w="12700">
            <a:miter lim="400000"/>
          </a:ln>
        </p:spPr>
        <p:txBody>
          <a:bodyPr lIns="71433" tIns="71433" rIns="71433" bIns="71433">
            <a:spAutoFit/>
          </a:bodyPr>
          <a:lstStyle>
            <a:lvl1pPr algn="ctr" defTabSz="914400">
              <a:defRPr sz="3200">
                <a:solidFill>
                  <a:srgbClr val="FFFFFF"/>
                </a:solidFill>
                <a:latin typeface="Arial"/>
                <a:ea typeface="Arial"/>
                <a:cs typeface="Arial"/>
              </a:defRPr>
            </a:lvl1pPr>
          </a:lstStyle>
          <a:p>
            <a:pPr>
              <a:defRPr/>
            </a:pPr>
            <a:r>
              <a:rPr lang="es-ES"/>
              <a:t>constante</a:t>
            </a:r>
            <a:endParaRPr/>
          </a:p>
        </p:txBody>
      </p:sp>
      <p:pic>
        <p:nvPicPr>
          <p:cNvPr id="326" name="image2.png" descr="image2.png"/>
          <p:cNvPicPr>
            <a:picLocks noChangeAspect="1"/>
          </p:cNvPicPr>
          <p:nvPr/>
        </p:nvPicPr>
        <p:blipFill>
          <a:blip r:embed="rId4"/>
          <a:stretch/>
        </p:blipFill>
        <p:spPr bwMode="auto">
          <a:xfrm>
            <a:off x="1057090" y="12732639"/>
            <a:ext cx="1738685" cy="304618"/>
          </a:xfrm>
          <a:prstGeom prst="rect">
            <a:avLst/>
          </a:prstGeom>
          <a:ln w="12700">
            <a:miter lim="400000"/>
          </a:ln>
        </p:spPr>
      </p:pic>
      <p:sp>
        <p:nvSpPr>
          <p:cNvPr id="327" name="Кружок"/>
          <p:cNvSpPr/>
          <p:nvPr/>
        </p:nvSpPr>
        <p:spPr bwMode="auto">
          <a:xfrm>
            <a:off x="1253526" y="3665750"/>
            <a:ext cx="6018168" cy="6018172"/>
          </a:xfrm>
          <a:prstGeom prst="ellipse">
            <a:avLst/>
          </a:prstGeom>
          <a:ln w="38100">
            <a:solidFill>
              <a:srgbClr val="EC6463"/>
            </a:solidFill>
          </a:ln>
        </p:spPr>
        <p:txBody>
          <a:bodyPr lIns="71433" tIns="71433" rIns="71433" bIns="71433" anchor="ctr"/>
          <a:lstStyle/>
          <a:p>
            <a:pPr>
              <a:defRPr/>
            </a:pPr>
            <a:endParaRPr/>
          </a:p>
        </p:txBody>
      </p:sp>
      <p:sp>
        <p:nvSpPr>
          <p:cNvPr id="328" name="Shape 51"/>
          <p:cNvSpPr txBox="1"/>
          <p:nvPr/>
        </p:nvSpPr>
        <p:spPr bwMode="auto">
          <a:xfrm>
            <a:off x="1665514" y="5151956"/>
            <a:ext cx="5247467" cy="1917054"/>
          </a:xfrm>
          <a:prstGeom prst="rect">
            <a:avLst/>
          </a:prstGeom>
          <a:ln w="12700">
            <a:miter lim="400000"/>
          </a:ln>
        </p:spPr>
        <p:txBody>
          <a:bodyPr wrap="square" lIns="71433" tIns="71433" rIns="71433" bIns="71433">
            <a:spAutoFit/>
          </a:bodyPr>
          <a:lstStyle/>
          <a:p>
            <a:pPr algn="ctr" defTabSz="914400">
              <a:lnSpc>
                <a:spcPct val="90000"/>
              </a:lnSpc>
              <a:defRPr sz="6400" b="1">
                <a:solidFill>
                  <a:srgbClr val="FFFFFF"/>
                </a:solidFill>
                <a:latin typeface="Arial"/>
                <a:ea typeface="Arial"/>
                <a:cs typeface="Arial"/>
              </a:defRPr>
            </a:pPr>
            <a:r>
              <a:rPr lang="es-ES"/>
              <a:t>La pérdida</a:t>
            </a:r>
            <a:endParaRPr/>
          </a:p>
          <a:p>
            <a:pPr algn="ctr" defTabSz="914400">
              <a:lnSpc>
                <a:spcPct val="90000"/>
              </a:lnSpc>
              <a:defRPr sz="6400" b="1">
                <a:solidFill>
                  <a:srgbClr val="FFFFFF"/>
                </a:solidFill>
                <a:latin typeface="Arial"/>
                <a:ea typeface="Arial"/>
                <a:cs typeface="Arial"/>
              </a:defRPr>
            </a:pPr>
            <a:r>
              <a:rPr lang="es-ES"/>
              <a:t>de magnesio</a:t>
            </a:r>
            <a:endParaRPr/>
          </a:p>
        </p:txBody>
      </p:sp>
      <p:sp>
        <p:nvSpPr>
          <p:cNvPr id="329" name="Shape 52"/>
          <p:cNvSpPr txBox="1"/>
          <p:nvPr/>
        </p:nvSpPr>
        <p:spPr bwMode="auto">
          <a:xfrm>
            <a:off x="9263873" y="10480581"/>
            <a:ext cx="7241270" cy="1129146"/>
          </a:xfrm>
          <a:prstGeom prst="rect">
            <a:avLst/>
          </a:prstGeom>
          <a:ln w="12700">
            <a:miter lim="400000"/>
          </a:ln>
        </p:spPr>
        <p:txBody>
          <a:bodyPr lIns="71433" tIns="71433" rIns="71433" bIns="71433">
            <a:spAutoFit/>
          </a:bodyPr>
          <a:lstStyle/>
          <a:p>
            <a:pPr algn="ctr" defTabSz="914400">
              <a:defRPr sz="3200">
                <a:solidFill>
                  <a:srgbClr val="FFFFFF"/>
                </a:solidFill>
                <a:latin typeface="Arial"/>
                <a:ea typeface="Arial"/>
                <a:cs typeface="Arial"/>
              </a:defRPr>
            </a:pPr>
            <a:r>
              <a:rPr lang="es-ES"/>
              <a:t>permanente</a:t>
            </a:r>
            <a:endParaRPr/>
          </a:p>
          <a:p>
            <a:pPr algn="ctr" defTabSz="914400">
              <a:defRPr sz="3200">
                <a:solidFill>
                  <a:srgbClr val="FFFFFF"/>
                </a:solidFill>
                <a:latin typeface="Arial"/>
                <a:ea typeface="Arial"/>
                <a:cs typeface="Arial"/>
              </a:defRPr>
            </a:pPr>
            <a:r>
              <a:rPr lang="es-ES"/>
              <a:t>en pequeñas dosis</a:t>
            </a:r>
            <a:endParaRPr/>
          </a:p>
        </p:txBody>
      </p:sp>
      <p:sp>
        <p:nvSpPr>
          <p:cNvPr id="330" name="Кружок"/>
          <p:cNvSpPr/>
          <p:nvPr/>
        </p:nvSpPr>
        <p:spPr bwMode="auto">
          <a:xfrm>
            <a:off x="9655433" y="6934026"/>
            <a:ext cx="6458153" cy="6458153"/>
          </a:xfrm>
          <a:prstGeom prst="ellipse">
            <a:avLst/>
          </a:prstGeom>
          <a:ln w="38100">
            <a:solidFill>
              <a:srgbClr val="CEFDFF"/>
            </a:solidFill>
          </a:ln>
        </p:spPr>
        <p:txBody>
          <a:bodyPr lIns="71433" tIns="71433" rIns="71433" bIns="71433" anchor="ctr"/>
          <a:lstStyle/>
          <a:p>
            <a:pPr>
              <a:defRPr/>
            </a:pPr>
            <a:endParaRPr/>
          </a:p>
        </p:txBody>
      </p:sp>
      <p:sp>
        <p:nvSpPr>
          <p:cNvPr id="331" name="Shape 51"/>
          <p:cNvSpPr txBox="1"/>
          <p:nvPr/>
        </p:nvSpPr>
        <p:spPr bwMode="auto">
          <a:xfrm>
            <a:off x="9856375" y="9003224"/>
            <a:ext cx="6056268" cy="1056076"/>
          </a:xfrm>
          <a:prstGeom prst="rect">
            <a:avLst/>
          </a:prstGeom>
          <a:ln w="12700">
            <a:miter lim="400000"/>
          </a:ln>
        </p:spPr>
        <p:txBody>
          <a:bodyPr lIns="71433" tIns="71433" rIns="71433" bIns="71433">
            <a:spAutoFit/>
          </a:bodyPr>
          <a:lstStyle>
            <a:lvl1pPr algn="ctr" defTabSz="914400">
              <a:lnSpc>
                <a:spcPct val="90000"/>
              </a:lnSpc>
              <a:defRPr sz="6400" b="1">
                <a:solidFill>
                  <a:srgbClr val="FFFFFF"/>
                </a:solidFill>
                <a:latin typeface="Arial"/>
                <a:ea typeface="Arial"/>
                <a:cs typeface="Arial"/>
              </a:defRPr>
            </a:lvl1pPr>
          </a:lstStyle>
          <a:p>
            <a:pPr>
              <a:defRPr/>
            </a:pPr>
            <a:r>
              <a:rPr lang="es-ES"/>
              <a:t>Reposición</a:t>
            </a:r>
            <a:endParaRPr/>
          </a:p>
        </p:txBody>
      </p:sp>
      <p:grpSp>
        <p:nvGrpSpPr>
          <p:cNvPr id="334" name="Группа"/>
          <p:cNvGrpSpPr/>
          <p:nvPr/>
        </p:nvGrpSpPr>
        <p:grpSpPr bwMode="auto">
          <a:xfrm>
            <a:off x="5645643" y="4268131"/>
            <a:ext cx="5666097" cy="8144314"/>
            <a:chOff x="0" y="0"/>
            <a:chExt cx="5666096" cy="8144313"/>
          </a:xfrm>
        </p:grpSpPr>
        <p:sp>
          <p:nvSpPr>
            <p:cNvPr id="332" name="Линия"/>
            <p:cNvSpPr/>
            <p:nvPr/>
          </p:nvSpPr>
          <p:spPr bwMode="auto">
            <a:xfrm rot="20216752">
              <a:off x="2137061" y="474995"/>
              <a:ext cx="3050870" cy="3064318"/>
            </a:xfrm>
            <a:custGeom>
              <a:avLst/>
              <a:gdLst/>
              <a:ahLst/>
              <a:cxnLst>
                <a:cxn ang="0">
                  <a:pos x="wd2" y="hd2"/>
                </a:cxn>
                <a:cxn ang="5400000">
                  <a:pos x="wd2" y="hd2"/>
                </a:cxn>
                <a:cxn ang="10800000">
                  <a:pos x="wd2" y="hd2"/>
                </a:cxn>
                <a:cxn ang="16200000">
                  <a:pos x="wd2" y="hd2"/>
                </a:cxn>
              </a:cxnLst>
              <a:rect l="0" t="0" r="r" b="b"/>
              <a:pathLst>
                <a:path w="21264" h="21301" extrusionOk="0">
                  <a:moveTo>
                    <a:pt x="0" y="37"/>
                  </a:moveTo>
                  <a:cubicBezTo>
                    <a:pt x="5560" y="-299"/>
                    <a:pt x="11010" y="1690"/>
                    <a:pt x="15040" y="5525"/>
                  </a:cubicBezTo>
                  <a:cubicBezTo>
                    <a:pt x="19337" y="9615"/>
                    <a:pt x="21600" y="15390"/>
                    <a:pt x="21223" y="21301"/>
                  </a:cubicBezTo>
                </a:path>
              </a:pathLst>
            </a:custGeom>
            <a:noFill/>
            <a:ln w="63500" cap="flat">
              <a:solidFill>
                <a:srgbClr val="CEFDFF"/>
              </a:solidFill>
              <a:prstDash val="solid"/>
              <a:miter lim="400000"/>
              <a:headEnd type="triangle" w="med" len="med"/>
              <a:tailEnd type="oval" w="med" len="med"/>
            </a:ln>
            <a:effectLst/>
          </p:spPr>
          <p:txBody>
            <a:bodyPr wrap="square" lIns="71433" tIns="71433" rIns="71433" bIns="71433" numCol="1" anchor="t">
              <a:noAutofit/>
            </a:bodyPr>
            <a:lstStyle/>
            <a:p>
              <a:pPr>
                <a:defRPr/>
              </a:pPr>
              <a:endParaRPr/>
            </a:p>
          </p:txBody>
        </p:sp>
        <p:sp>
          <p:nvSpPr>
            <p:cNvPr id="333" name="Линия"/>
            <p:cNvSpPr/>
            <p:nvPr/>
          </p:nvSpPr>
          <p:spPr bwMode="auto">
            <a:xfrm rot="9452441">
              <a:off x="469622" y="4613452"/>
              <a:ext cx="3050871" cy="3064317"/>
            </a:xfrm>
            <a:custGeom>
              <a:avLst/>
              <a:gdLst/>
              <a:ahLst/>
              <a:cxnLst>
                <a:cxn ang="0">
                  <a:pos x="wd2" y="hd2"/>
                </a:cxn>
                <a:cxn ang="5400000">
                  <a:pos x="wd2" y="hd2"/>
                </a:cxn>
                <a:cxn ang="10800000">
                  <a:pos x="wd2" y="hd2"/>
                </a:cxn>
                <a:cxn ang="16200000">
                  <a:pos x="wd2" y="hd2"/>
                </a:cxn>
              </a:cxnLst>
              <a:rect l="0" t="0" r="r" b="b"/>
              <a:pathLst>
                <a:path w="21264" h="21301" extrusionOk="0">
                  <a:moveTo>
                    <a:pt x="0" y="37"/>
                  </a:moveTo>
                  <a:cubicBezTo>
                    <a:pt x="5560" y="-299"/>
                    <a:pt x="11010" y="1690"/>
                    <a:pt x="15040" y="5525"/>
                  </a:cubicBezTo>
                  <a:cubicBezTo>
                    <a:pt x="19337" y="9615"/>
                    <a:pt x="21600" y="15390"/>
                    <a:pt x="21223" y="21301"/>
                  </a:cubicBezTo>
                </a:path>
              </a:pathLst>
            </a:custGeom>
            <a:noFill/>
            <a:ln w="63500" cap="flat">
              <a:solidFill>
                <a:srgbClr val="EC6463"/>
              </a:solidFill>
              <a:prstDash val="solid"/>
              <a:miter lim="400000"/>
              <a:headEnd type="triangle" w="med" len="med"/>
              <a:tailEnd type="oval" w="med" len="med"/>
            </a:ln>
            <a:effectLst/>
          </p:spPr>
          <p:txBody>
            <a:bodyPr wrap="square" lIns="71433" tIns="71433" rIns="71433" bIns="71433" numCol="1" anchor="t">
              <a:noAutofit/>
            </a:bodyPr>
            <a:lstStyle/>
            <a:p>
              <a:pPr>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38" name="oceanmin-2.png" descr="oceanmin-2.png"/>
          <p:cNvPicPr>
            <a:picLocks noChangeAspect="1"/>
          </p:cNvPicPr>
          <p:nvPr/>
        </p:nvPicPr>
        <p:blipFill>
          <a:blip r:embed="rId2"/>
          <a:stretch/>
        </p:blipFill>
        <p:spPr bwMode="auto">
          <a:xfrm>
            <a:off x="0" y="0"/>
            <a:ext cx="24384000" cy="13716000"/>
          </a:xfrm>
          <a:prstGeom prst="rect">
            <a:avLst/>
          </a:prstGeom>
          <a:ln w="12700">
            <a:miter lim="400000"/>
          </a:ln>
        </p:spPr>
      </p:pic>
      <p:sp>
        <p:nvSpPr>
          <p:cNvPr id="339" name="Прямоугольник"/>
          <p:cNvSpPr/>
          <p:nvPr/>
        </p:nvSpPr>
        <p:spPr bwMode="auto">
          <a:xfrm>
            <a:off x="15253422" y="-132873"/>
            <a:ext cx="9331005" cy="13981747"/>
          </a:xfrm>
          <a:prstGeom prst="rect">
            <a:avLst/>
          </a:prstGeom>
          <a:solidFill>
            <a:srgbClr val="285FB0"/>
          </a:solidFill>
          <a:ln w="12700">
            <a:miter lim="400000"/>
          </a:ln>
          <a:effectLst>
            <a:outerShdw blurRad="495300" dist="249565" dir="10073668" rotWithShape="0">
              <a:srgbClr val="050F53">
                <a:alpha val="35387"/>
              </a:srgbClr>
            </a:outerShdw>
          </a:effectLst>
        </p:spPr>
        <p:txBody>
          <a:bodyPr lIns="71433" tIns="71433" rIns="71433" bIns="71433" anchor="ctr"/>
          <a:lstStyle/>
          <a:p>
            <a:pPr>
              <a:defRPr sz="4000">
                <a:solidFill>
                  <a:srgbClr val="FF0000"/>
                </a:solidFill>
                <a:latin typeface="+mn-lt"/>
                <a:ea typeface="+mn-ea"/>
                <a:cs typeface="+mn-cs"/>
              </a:defRPr>
            </a:pPr>
            <a:endParaRPr/>
          </a:p>
        </p:txBody>
      </p:sp>
      <p:sp>
        <p:nvSpPr>
          <p:cNvPr id="340" name="Shape 45"/>
          <p:cNvSpPr txBox="1"/>
          <p:nvPr/>
        </p:nvSpPr>
        <p:spPr bwMode="auto">
          <a:xfrm>
            <a:off x="22160439" y="997135"/>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FFFFFF"/>
                </a:solidFill>
                <a:latin typeface="Arial"/>
                <a:ea typeface="Arial"/>
                <a:cs typeface="Arial"/>
              </a:defRPr>
            </a:lvl1pPr>
          </a:lstStyle>
          <a:p>
            <a:pPr>
              <a:defRPr/>
            </a:pPr>
            <a:r>
              <a:t>Oceanmin</a:t>
            </a:r>
          </a:p>
        </p:txBody>
      </p:sp>
      <p:pic>
        <p:nvPicPr>
          <p:cNvPr id="341" name="image2.png" descr="image2.png"/>
          <p:cNvPicPr>
            <a:picLocks noChangeAspect="1"/>
          </p:cNvPicPr>
          <p:nvPr/>
        </p:nvPicPr>
        <p:blipFill>
          <a:blip r:embed="rId3"/>
          <a:stretch/>
        </p:blipFill>
        <p:spPr bwMode="auto">
          <a:xfrm>
            <a:off x="1057090" y="947038"/>
            <a:ext cx="1738685" cy="304619"/>
          </a:xfrm>
          <a:prstGeom prst="rect">
            <a:avLst/>
          </a:prstGeom>
          <a:ln w="12700">
            <a:miter lim="400000"/>
          </a:ln>
        </p:spPr>
      </p:pic>
      <p:sp>
        <p:nvSpPr>
          <p:cNvPr id="342" name="100% концентрат глубоководных минералов…"/>
          <p:cNvSpPr txBox="1"/>
          <p:nvPr/>
        </p:nvSpPr>
        <p:spPr bwMode="auto">
          <a:xfrm>
            <a:off x="16066949" y="5860498"/>
            <a:ext cx="7557701" cy="5068686"/>
          </a:xfrm>
          <a:prstGeom prst="rect">
            <a:avLst/>
          </a:prstGeom>
          <a:ln w="12700">
            <a:miter lim="400000"/>
          </a:ln>
        </p:spPr>
        <p:txBody>
          <a:bodyPr lIns="71433" tIns="71433" rIns="71433" bIns="71433" anchor="ctr">
            <a:spAutoFit/>
          </a:bodyPr>
          <a:lstStyle/>
          <a:p>
            <a:pPr>
              <a:defRPr sz="4000">
                <a:solidFill>
                  <a:srgbClr val="FFFFFF"/>
                </a:solidFill>
                <a:latin typeface="+mn-lt"/>
                <a:ea typeface="+mn-ea"/>
                <a:cs typeface="+mn-cs"/>
              </a:defRPr>
            </a:pPr>
            <a:r>
              <a:rPr lang="es-ES"/>
              <a:t>100%. concentrado de minerales naturales de aguas profundas en forma iónica</a:t>
            </a:r>
            <a:endParaRPr/>
          </a:p>
          <a:p>
            <a:pPr>
              <a:defRPr sz="4000">
                <a:solidFill>
                  <a:srgbClr val="FFFFFF"/>
                </a:solidFill>
                <a:latin typeface="+mn-lt"/>
                <a:ea typeface="+mn-ea"/>
                <a:cs typeface="+mn-cs"/>
              </a:defRPr>
            </a:pPr>
            <a:endParaRPr/>
          </a:p>
          <a:p>
            <a:pPr>
              <a:defRPr sz="4000">
                <a:solidFill>
                  <a:srgbClr val="FFFFFF"/>
                </a:solidFill>
                <a:latin typeface="+mn-lt"/>
                <a:ea typeface="+mn-ea"/>
                <a:cs typeface="+mn-cs"/>
              </a:defRPr>
            </a:pPr>
            <a:r>
              <a:rPr lang="es-ES"/>
              <a:t>Ayuda a optimizar los procesos de vida en el organismo, promueve la producción de energía en las células</a:t>
            </a:r>
            <a:r>
              <a:t>. </a:t>
            </a:r>
          </a:p>
        </p:txBody>
      </p:sp>
      <p:sp>
        <p:nvSpPr>
          <p:cNvPr id="343" name="Shape 51"/>
          <p:cNvSpPr txBox="1"/>
          <p:nvPr/>
        </p:nvSpPr>
        <p:spPr bwMode="auto">
          <a:xfrm>
            <a:off x="16021575" y="3853084"/>
            <a:ext cx="8956085" cy="1821040"/>
          </a:xfrm>
          <a:prstGeom prst="rect">
            <a:avLst/>
          </a:prstGeom>
          <a:ln w="12700">
            <a:miter lim="400000"/>
          </a:ln>
        </p:spPr>
        <p:txBody>
          <a:bodyPr lIns="71433" tIns="71433" rIns="71433" bIns="71433">
            <a:spAutoFit/>
          </a:bodyPr>
          <a:lstStyle>
            <a:lvl1pPr defTabSz="914400">
              <a:lnSpc>
                <a:spcPct val="90000"/>
              </a:lnSpc>
              <a:defRPr sz="11800" b="1">
                <a:solidFill>
                  <a:srgbClr val="FFFFFF"/>
                </a:solidFill>
                <a:latin typeface="Arial"/>
                <a:ea typeface="Arial"/>
                <a:cs typeface="Arial"/>
              </a:defRPr>
            </a:lvl1pPr>
          </a:lstStyle>
          <a:p>
            <a:pPr>
              <a:defRPr/>
            </a:pPr>
            <a:r>
              <a:t>Oceanmin</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45" name="Shape 107"/>
          <p:cNvSpPr/>
          <p:nvPr/>
        </p:nvSpPr>
        <p:spPr bwMode="auto">
          <a:xfrm>
            <a:off x="-178000" y="-229990"/>
            <a:ext cx="24740000" cy="14175980"/>
          </a:xfrm>
          <a:prstGeom prst="rect">
            <a:avLst/>
          </a:prstGeom>
          <a:solidFill>
            <a:srgbClr val="285FB0"/>
          </a:solidFill>
          <a:ln w="12700">
            <a:miter lim="400000"/>
          </a:ln>
        </p:spPr>
        <p:txBody>
          <a:bodyPr lIns="71433" tIns="71433" rIns="71433" bIns="71433" anchor="ctr"/>
          <a:lstStyle/>
          <a:p>
            <a:pPr>
              <a:defRPr>
                <a:latin typeface="+mn-lt"/>
                <a:ea typeface="+mn-ea"/>
                <a:cs typeface="+mn-cs"/>
              </a:defRPr>
            </a:pPr>
            <a:endParaRPr/>
          </a:p>
        </p:txBody>
      </p:sp>
      <p:sp>
        <p:nvSpPr>
          <p:cNvPr id="346"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sp>
        <p:nvSpPr>
          <p:cNvPr id="347" name="Shape 51"/>
          <p:cNvSpPr txBox="1"/>
          <p:nvPr/>
        </p:nvSpPr>
        <p:spPr bwMode="auto">
          <a:xfrm>
            <a:off x="967839" y="1113498"/>
            <a:ext cx="12686057" cy="1413573"/>
          </a:xfrm>
          <a:prstGeom prst="rect">
            <a:avLst/>
          </a:prstGeom>
          <a:ln w="12700">
            <a:miter lim="400000"/>
          </a:ln>
        </p:spPr>
        <p:txBody>
          <a:bodyPr lIns="71433" tIns="71433" rIns="71433" bIns="71433">
            <a:spAutoFit/>
          </a:bodyPr>
          <a:lstStyle>
            <a:lvl1pPr defTabSz="914400">
              <a:lnSpc>
                <a:spcPct val="90000"/>
              </a:lnSpc>
              <a:defRPr sz="9000" b="1">
                <a:solidFill>
                  <a:srgbClr val="CEFDFF"/>
                </a:solidFill>
                <a:latin typeface="Arial"/>
                <a:ea typeface="Arial"/>
                <a:cs typeface="Arial"/>
              </a:defRPr>
            </a:lvl1pPr>
          </a:lstStyle>
          <a:p>
            <a:pPr>
              <a:defRPr/>
            </a:pPr>
            <a:r>
              <a:t>Oceanmin —</a:t>
            </a:r>
          </a:p>
        </p:txBody>
      </p:sp>
      <p:pic>
        <p:nvPicPr>
          <p:cNvPr id="348" name="image2.png" descr="image2.png"/>
          <p:cNvPicPr>
            <a:picLocks noChangeAspect="1"/>
          </p:cNvPicPr>
          <p:nvPr/>
        </p:nvPicPr>
        <p:blipFill>
          <a:blip r:embed="rId3"/>
          <a:stretch/>
        </p:blipFill>
        <p:spPr bwMode="auto">
          <a:xfrm>
            <a:off x="1057090" y="12732639"/>
            <a:ext cx="1738685" cy="304618"/>
          </a:xfrm>
          <a:prstGeom prst="rect">
            <a:avLst/>
          </a:prstGeom>
          <a:ln w="12700">
            <a:miter lim="400000"/>
          </a:ln>
        </p:spPr>
      </p:pic>
      <p:sp>
        <p:nvSpPr>
          <p:cNvPr id="349" name="Shape 52"/>
          <p:cNvSpPr txBox="1"/>
          <p:nvPr/>
        </p:nvSpPr>
        <p:spPr bwMode="auto">
          <a:xfrm>
            <a:off x="3239181" y="7889781"/>
            <a:ext cx="8143371" cy="1621589"/>
          </a:xfrm>
          <a:prstGeom prst="rect">
            <a:avLst/>
          </a:prstGeom>
          <a:ln w="12700">
            <a:miter lim="400000"/>
          </a:ln>
        </p:spPr>
        <p:txBody>
          <a:bodyPr lIns="71433" tIns="71433" rIns="71433" bIns="71433">
            <a:spAutoFit/>
          </a:bodyPr>
          <a:lstStyle/>
          <a:p>
            <a:pPr defTabSz="914400">
              <a:defRPr sz="3200">
                <a:solidFill>
                  <a:srgbClr val="FFFFFF"/>
                </a:solidFill>
                <a:latin typeface="Arial"/>
                <a:ea typeface="Arial"/>
                <a:cs typeface="Arial"/>
              </a:defRPr>
            </a:pPr>
            <a:r>
              <a:rPr lang="es-ES" dirty="0"/>
              <a:t>En la composición  MAGNESIO </a:t>
            </a:r>
            <a:br>
              <a:rPr lang="ru-RU" dirty="0"/>
            </a:br>
            <a:r>
              <a:rPr lang="es-ES" dirty="0"/>
              <a:t>y</a:t>
            </a:r>
            <a:r>
              <a:rPr lang="ru-RU" dirty="0"/>
              <a:t> </a:t>
            </a:r>
            <a:r>
              <a:rPr lang="es-ES" dirty="0"/>
              <a:t>70 minerales de aguas profundas</a:t>
            </a:r>
            <a:endParaRPr dirty="0"/>
          </a:p>
          <a:p>
            <a:pPr defTabSz="914400">
              <a:defRPr sz="3200">
                <a:solidFill>
                  <a:srgbClr val="FFFFFF"/>
                </a:solidFill>
                <a:latin typeface="Arial"/>
                <a:ea typeface="Arial"/>
                <a:cs typeface="Arial"/>
              </a:defRPr>
            </a:pPr>
            <a:r>
              <a:rPr lang="es-ES" dirty="0"/>
              <a:t> del mar.</a:t>
            </a:r>
            <a:endParaRPr dirty="0"/>
          </a:p>
        </p:txBody>
      </p:sp>
      <p:sp>
        <p:nvSpPr>
          <p:cNvPr id="350" name="Кружок"/>
          <p:cNvSpPr/>
          <p:nvPr/>
        </p:nvSpPr>
        <p:spPr bwMode="auto">
          <a:xfrm>
            <a:off x="1076137" y="8029257"/>
            <a:ext cx="1700591" cy="1700591"/>
          </a:xfrm>
          <a:prstGeom prst="ellipse">
            <a:avLst/>
          </a:prstGeom>
          <a:ln w="38100">
            <a:solidFill>
              <a:srgbClr val="CEFDFF"/>
            </a:solidFill>
          </a:ln>
        </p:spPr>
        <p:txBody>
          <a:bodyPr lIns="71433" tIns="71433" rIns="71433" bIns="71433" anchor="ctr"/>
          <a:lstStyle/>
          <a:p>
            <a:pPr>
              <a:defRPr/>
            </a:pPr>
            <a:endParaRPr/>
          </a:p>
        </p:txBody>
      </p:sp>
      <p:sp>
        <p:nvSpPr>
          <p:cNvPr id="351" name="Shape 52"/>
          <p:cNvSpPr txBox="1"/>
          <p:nvPr/>
        </p:nvSpPr>
        <p:spPr bwMode="auto">
          <a:xfrm>
            <a:off x="1305205" y="8271456"/>
            <a:ext cx="1242457" cy="1216190"/>
          </a:xfrm>
          <a:prstGeom prst="rect">
            <a:avLst/>
          </a:prstGeom>
          <a:ln w="12700">
            <a:miter lim="400000"/>
          </a:ln>
        </p:spPr>
        <p:txBody>
          <a:bodyPr lIns="71433" tIns="71433" rIns="71433" bIns="71433">
            <a:spAutoFit/>
          </a:bodyPr>
          <a:lstStyle>
            <a:lvl1pPr defTabSz="914400">
              <a:defRPr sz="7600" b="1">
                <a:solidFill>
                  <a:srgbClr val="FFFFFF"/>
                </a:solidFill>
                <a:latin typeface="Arial"/>
                <a:ea typeface="Arial"/>
                <a:cs typeface="Arial"/>
              </a:defRPr>
            </a:lvl1pPr>
          </a:lstStyle>
          <a:p>
            <a:pPr>
              <a:defRPr/>
            </a:pPr>
            <a:r>
              <a:t>70</a:t>
            </a:r>
          </a:p>
        </p:txBody>
      </p:sp>
      <p:sp>
        <p:nvSpPr>
          <p:cNvPr id="352" name="Shape 52"/>
          <p:cNvSpPr txBox="1"/>
          <p:nvPr/>
        </p:nvSpPr>
        <p:spPr bwMode="auto">
          <a:xfrm>
            <a:off x="20650877" y="10407018"/>
            <a:ext cx="2230410" cy="1080645"/>
          </a:xfrm>
          <a:prstGeom prst="rect">
            <a:avLst/>
          </a:prstGeom>
          <a:ln w="12700">
            <a:miter lim="400000"/>
          </a:ln>
        </p:spPr>
        <p:txBody>
          <a:bodyPr lIns="71433" tIns="71433" rIns="71433" bIns="71433">
            <a:spAutoFit/>
          </a:bodyPr>
          <a:lstStyle>
            <a:lvl1pPr algn="ctr" defTabSz="914400">
              <a:defRPr sz="6600" b="1">
                <a:solidFill>
                  <a:srgbClr val="E0F7FF"/>
                </a:solidFill>
                <a:latin typeface="Arial"/>
                <a:ea typeface="Arial"/>
                <a:cs typeface="Arial"/>
              </a:defRPr>
            </a:lvl1pPr>
          </a:lstStyle>
          <a:p>
            <a:pPr>
              <a:defRPr/>
            </a:pPr>
            <a:r>
              <a:t>Br</a:t>
            </a:r>
          </a:p>
        </p:txBody>
      </p:sp>
      <p:grpSp>
        <p:nvGrpSpPr>
          <p:cNvPr id="355" name="Группа"/>
          <p:cNvGrpSpPr/>
          <p:nvPr/>
        </p:nvGrpSpPr>
        <p:grpSpPr bwMode="auto">
          <a:xfrm>
            <a:off x="15689435" y="1014192"/>
            <a:ext cx="3121439" cy="3121439"/>
            <a:chOff x="0" y="0"/>
            <a:chExt cx="3121437" cy="3121437"/>
          </a:xfrm>
        </p:grpSpPr>
        <p:sp>
          <p:nvSpPr>
            <p:cNvPr id="353" name="Кружок"/>
            <p:cNvSpPr/>
            <p:nvPr/>
          </p:nvSpPr>
          <p:spPr bwMode="auto">
            <a:xfrm>
              <a:off x="-1" y="-1"/>
              <a:ext cx="3121438" cy="3121438"/>
            </a:xfrm>
            <a:prstGeom prst="ellipse">
              <a:avLst/>
            </a:prstGeom>
            <a:noFill/>
            <a:ln w="381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354" name="Shape 52"/>
            <p:cNvSpPr txBox="1"/>
            <p:nvPr/>
          </p:nvSpPr>
          <p:spPr bwMode="auto">
            <a:xfrm>
              <a:off x="647771" y="692736"/>
              <a:ext cx="1851293" cy="1734633"/>
            </a:xfrm>
            <a:prstGeom prst="rect">
              <a:avLst/>
            </a:prstGeom>
            <a:noFill/>
            <a:ln w="12700" cap="flat">
              <a:noFill/>
              <a:miter lim="400000"/>
            </a:ln>
            <a:effectLst/>
          </p:spPr>
          <p:txBody>
            <a:bodyPr wrap="square" lIns="71433" tIns="71433" rIns="71433" bIns="71433" numCol="1" anchor="t">
              <a:spAutoFit/>
            </a:bodyPr>
            <a:lstStyle>
              <a:lvl1pPr algn="ctr" defTabSz="914400">
                <a:defRPr sz="11200" b="1">
                  <a:solidFill>
                    <a:srgbClr val="E0F7FF"/>
                  </a:solidFill>
                  <a:latin typeface="Arial"/>
                  <a:ea typeface="Arial"/>
                  <a:cs typeface="Arial"/>
                </a:defRPr>
              </a:lvl1pPr>
            </a:lstStyle>
            <a:p>
              <a:pPr>
                <a:defRPr/>
              </a:pPr>
              <a:r>
                <a:t>K</a:t>
              </a:r>
            </a:p>
          </p:txBody>
        </p:sp>
      </p:grpSp>
      <p:grpSp>
        <p:nvGrpSpPr>
          <p:cNvPr id="358" name="Группа"/>
          <p:cNvGrpSpPr/>
          <p:nvPr/>
        </p:nvGrpSpPr>
        <p:grpSpPr bwMode="auto">
          <a:xfrm>
            <a:off x="12997407" y="8566197"/>
            <a:ext cx="3795950" cy="3517815"/>
            <a:chOff x="0" y="0"/>
            <a:chExt cx="3795948" cy="3517813"/>
          </a:xfrm>
        </p:grpSpPr>
        <p:sp>
          <p:nvSpPr>
            <p:cNvPr id="356" name="Кружок"/>
            <p:cNvSpPr/>
            <p:nvPr/>
          </p:nvSpPr>
          <p:spPr bwMode="auto">
            <a:xfrm>
              <a:off x="100967" y="-1"/>
              <a:ext cx="3517817" cy="3517815"/>
            </a:xfrm>
            <a:prstGeom prst="ellipse">
              <a:avLst/>
            </a:prstGeom>
            <a:noFill/>
            <a:ln w="381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357" name="Shape 52"/>
            <p:cNvSpPr txBox="1"/>
            <p:nvPr/>
          </p:nvSpPr>
          <p:spPr bwMode="auto">
            <a:xfrm>
              <a:off x="-1" y="805596"/>
              <a:ext cx="3795950" cy="1932016"/>
            </a:xfrm>
            <a:prstGeom prst="rect">
              <a:avLst/>
            </a:prstGeom>
            <a:noFill/>
            <a:ln w="12700" cap="flat">
              <a:noFill/>
              <a:miter lim="400000"/>
            </a:ln>
            <a:effectLst/>
          </p:spPr>
          <p:txBody>
            <a:bodyPr wrap="square" lIns="71433" tIns="71433" rIns="71433" bIns="71433" numCol="1" anchor="t">
              <a:spAutoFit/>
            </a:bodyPr>
            <a:lstStyle>
              <a:lvl1pPr algn="ctr" defTabSz="914400">
                <a:defRPr sz="12600" b="1">
                  <a:solidFill>
                    <a:srgbClr val="E0F7FF"/>
                  </a:solidFill>
                  <a:latin typeface="Arial"/>
                  <a:ea typeface="Arial"/>
                  <a:cs typeface="Arial"/>
                </a:defRPr>
              </a:lvl1pPr>
            </a:lstStyle>
            <a:p>
              <a:pPr>
                <a:defRPr/>
              </a:pPr>
              <a:r>
                <a:t>Mg</a:t>
              </a:r>
            </a:p>
          </p:txBody>
        </p:sp>
      </p:grpSp>
      <p:grpSp>
        <p:nvGrpSpPr>
          <p:cNvPr id="361" name="Группа"/>
          <p:cNvGrpSpPr/>
          <p:nvPr/>
        </p:nvGrpSpPr>
        <p:grpSpPr bwMode="auto">
          <a:xfrm>
            <a:off x="13907636" y="4028327"/>
            <a:ext cx="2373420" cy="2094891"/>
            <a:chOff x="-1" y="0"/>
            <a:chExt cx="2373419" cy="2094889"/>
          </a:xfrm>
        </p:grpSpPr>
        <p:sp>
          <p:nvSpPr>
            <p:cNvPr id="359" name="Кружок"/>
            <p:cNvSpPr/>
            <p:nvPr/>
          </p:nvSpPr>
          <p:spPr bwMode="auto">
            <a:xfrm>
              <a:off x="139266" y="-1"/>
              <a:ext cx="2094888" cy="2094891"/>
            </a:xfrm>
            <a:prstGeom prst="ellipse">
              <a:avLst/>
            </a:prstGeom>
            <a:noFill/>
            <a:ln w="381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360" name="Shape 52"/>
            <p:cNvSpPr txBox="1"/>
            <p:nvPr/>
          </p:nvSpPr>
          <p:spPr bwMode="auto">
            <a:xfrm>
              <a:off x="-2" y="439345"/>
              <a:ext cx="2373420" cy="1216190"/>
            </a:xfrm>
            <a:prstGeom prst="rect">
              <a:avLst/>
            </a:prstGeom>
            <a:noFill/>
            <a:ln w="12700" cap="flat">
              <a:noFill/>
              <a:miter lim="400000"/>
            </a:ln>
            <a:effectLst/>
          </p:spPr>
          <p:txBody>
            <a:bodyPr wrap="square" lIns="71433" tIns="71433" rIns="71433" bIns="71433" numCol="1" anchor="t">
              <a:spAutoFit/>
            </a:bodyPr>
            <a:lstStyle>
              <a:lvl1pPr algn="ctr" defTabSz="914400">
                <a:defRPr sz="7600" b="1">
                  <a:solidFill>
                    <a:srgbClr val="E0F7FF"/>
                  </a:solidFill>
                  <a:latin typeface="Arial"/>
                  <a:ea typeface="Arial"/>
                  <a:cs typeface="Arial"/>
                </a:defRPr>
              </a:lvl1pPr>
            </a:lstStyle>
            <a:p>
              <a:pPr>
                <a:defRPr/>
              </a:pPr>
              <a:r>
                <a:t>Ca</a:t>
              </a:r>
            </a:p>
          </p:txBody>
        </p:sp>
      </p:grpSp>
      <p:grpSp>
        <p:nvGrpSpPr>
          <p:cNvPr id="364" name="Группа"/>
          <p:cNvGrpSpPr/>
          <p:nvPr/>
        </p:nvGrpSpPr>
        <p:grpSpPr bwMode="auto">
          <a:xfrm>
            <a:off x="18408208" y="10818591"/>
            <a:ext cx="2230414" cy="2094889"/>
            <a:chOff x="0" y="-1"/>
            <a:chExt cx="2230412" cy="2094888"/>
          </a:xfrm>
        </p:grpSpPr>
        <p:sp>
          <p:nvSpPr>
            <p:cNvPr id="362" name="Кружок"/>
            <p:cNvSpPr/>
            <p:nvPr/>
          </p:nvSpPr>
          <p:spPr bwMode="auto">
            <a:xfrm>
              <a:off x="67762" y="-2"/>
              <a:ext cx="2094891" cy="2094889"/>
            </a:xfrm>
            <a:prstGeom prst="ellipse">
              <a:avLst/>
            </a:prstGeom>
            <a:noFill/>
            <a:ln w="381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363" name="Shape 52"/>
            <p:cNvSpPr txBox="1"/>
            <p:nvPr/>
          </p:nvSpPr>
          <p:spPr bwMode="auto">
            <a:xfrm>
              <a:off x="-1" y="439345"/>
              <a:ext cx="2230413" cy="1216191"/>
            </a:xfrm>
            <a:prstGeom prst="rect">
              <a:avLst/>
            </a:prstGeom>
            <a:noFill/>
            <a:ln w="12700" cap="flat">
              <a:noFill/>
              <a:miter lim="400000"/>
            </a:ln>
            <a:effectLst/>
          </p:spPr>
          <p:txBody>
            <a:bodyPr wrap="square" lIns="71433" tIns="71433" rIns="71433" bIns="71433" numCol="1" anchor="t">
              <a:spAutoFit/>
            </a:bodyPr>
            <a:lstStyle>
              <a:lvl1pPr algn="ctr" defTabSz="914400">
                <a:defRPr sz="7600" b="1">
                  <a:solidFill>
                    <a:srgbClr val="E0F7FF"/>
                  </a:solidFill>
                  <a:latin typeface="Arial"/>
                  <a:ea typeface="Arial"/>
                  <a:cs typeface="Arial"/>
                </a:defRPr>
              </a:lvl1pPr>
            </a:lstStyle>
            <a:p>
              <a:pPr>
                <a:defRPr/>
              </a:pPr>
              <a:r>
                <a:t>Zn</a:t>
              </a:r>
            </a:p>
          </p:txBody>
        </p:sp>
      </p:grpSp>
      <p:grpSp>
        <p:nvGrpSpPr>
          <p:cNvPr id="367" name="Группа"/>
          <p:cNvGrpSpPr/>
          <p:nvPr/>
        </p:nvGrpSpPr>
        <p:grpSpPr bwMode="auto">
          <a:xfrm>
            <a:off x="20650874" y="2724462"/>
            <a:ext cx="2230414" cy="2094884"/>
            <a:chOff x="0" y="0"/>
            <a:chExt cx="2230412" cy="2094883"/>
          </a:xfrm>
        </p:grpSpPr>
        <p:sp>
          <p:nvSpPr>
            <p:cNvPr id="365" name="Кружок"/>
            <p:cNvSpPr/>
            <p:nvPr/>
          </p:nvSpPr>
          <p:spPr bwMode="auto">
            <a:xfrm>
              <a:off x="67762" y="0"/>
              <a:ext cx="2094891" cy="2094884"/>
            </a:xfrm>
            <a:prstGeom prst="ellipse">
              <a:avLst/>
            </a:prstGeom>
            <a:noFill/>
            <a:ln w="381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366" name="Shape 52"/>
            <p:cNvSpPr txBox="1"/>
            <p:nvPr/>
          </p:nvSpPr>
          <p:spPr bwMode="auto">
            <a:xfrm>
              <a:off x="-1" y="439345"/>
              <a:ext cx="2230413" cy="1216190"/>
            </a:xfrm>
            <a:prstGeom prst="rect">
              <a:avLst/>
            </a:prstGeom>
            <a:noFill/>
            <a:ln w="12700" cap="flat">
              <a:noFill/>
              <a:miter lim="400000"/>
            </a:ln>
            <a:effectLst/>
          </p:spPr>
          <p:txBody>
            <a:bodyPr wrap="square" lIns="71433" tIns="71433" rIns="71433" bIns="71433" numCol="1" anchor="t">
              <a:spAutoFit/>
            </a:bodyPr>
            <a:lstStyle>
              <a:lvl1pPr algn="ctr" defTabSz="914400">
                <a:defRPr sz="7600" b="1">
                  <a:solidFill>
                    <a:srgbClr val="E0F7FF"/>
                  </a:solidFill>
                  <a:latin typeface="Arial"/>
                  <a:ea typeface="Arial"/>
                  <a:cs typeface="Arial"/>
                </a:defRPr>
              </a:lvl1pPr>
            </a:lstStyle>
            <a:p>
              <a:pPr>
                <a:defRPr/>
              </a:pPr>
              <a:r>
                <a:t>B</a:t>
              </a:r>
            </a:p>
          </p:txBody>
        </p:sp>
      </p:grpSp>
      <p:grpSp>
        <p:nvGrpSpPr>
          <p:cNvPr id="370" name="Группа"/>
          <p:cNvGrpSpPr/>
          <p:nvPr/>
        </p:nvGrpSpPr>
        <p:grpSpPr bwMode="auto">
          <a:xfrm>
            <a:off x="17145674" y="7618193"/>
            <a:ext cx="2230414" cy="2094887"/>
            <a:chOff x="0" y="0"/>
            <a:chExt cx="2230412" cy="2094886"/>
          </a:xfrm>
        </p:grpSpPr>
        <p:sp>
          <p:nvSpPr>
            <p:cNvPr id="368" name="Кружок"/>
            <p:cNvSpPr/>
            <p:nvPr/>
          </p:nvSpPr>
          <p:spPr bwMode="auto">
            <a:xfrm>
              <a:off x="67762" y="-1"/>
              <a:ext cx="2094891" cy="2094888"/>
            </a:xfrm>
            <a:prstGeom prst="ellipse">
              <a:avLst/>
            </a:prstGeom>
            <a:noFill/>
            <a:ln w="381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369" name="Shape 52"/>
            <p:cNvSpPr txBox="1"/>
            <p:nvPr/>
          </p:nvSpPr>
          <p:spPr bwMode="auto">
            <a:xfrm>
              <a:off x="-1" y="439345"/>
              <a:ext cx="2230413" cy="1216191"/>
            </a:xfrm>
            <a:prstGeom prst="rect">
              <a:avLst/>
            </a:prstGeom>
            <a:noFill/>
            <a:ln w="12700" cap="flat">
              <a:noFill/>
              <a:miter lim="400000"/>
            </a:ln>
            <a:effectLst/>
          </p:spPr>
          <p:txBody>
            <a:bodyPr wrap="square" lIns="71433" tIns="71433" rIns="71433" bIns="71433" numCol="1" anchor="t">
              <a:spAutoFit/>
            </a:bodyPr>
            <a:lstStyle>
              <a:lvl1pPr algn="ctr" defTabSz="914400">
                <a:defRPr sz="7600" b="1">
                  <a:solidFill>
                    <a:srgbClr val="E0F7FF"/>
                  </a:solidFill>
                  <a:latin typeface="Arial"/>
                  <a:ea typeface="Arial"/>
                  <a:cs typeface="Arial"/>
                </a:defRPr>
              </a:lvl1pPr>
            </a:lstStyle>
            <a:p>
              <a:pPr>
                <a:defRPr/>
              </a:pPr>
              <a:r>
                <a:t>Fe</a:t>
              </a:r>
            </a:p>
          </p:txBody>
        </p:sp>
      </p:grpSp>
      <p:grpSp>
        <p:nvGrpSpPr>
          <p:cNvPr id="373" name="Группа"/>
          <p:cNvGrpSpPr/>
          <p:nvPr/>
        </p:nvGrpSpPr>
        <p:grpSpPr bwMode="auto">
          <a:xfrm>
            <a:off x="21798904" y="5400789"/>
            <a:ext cx="2335322" cy="2335322"/>
            <a:chOff x="0" y="0"/>
            <a:chExt cx="2335321" cy="2335321"/>
          </a:xfrm>
        </p:grpSpPr>
        <p:sp>
          <p:nvSpPr>
            <p:cNvPr id="371" name="Кружок"/>
            <p:cNvSpPr/>
            <p:nvPr/>
          </p:nvSpPr>
          <p:spPr bwMode="auto">
            <a:xfrm>
              <a:off x="-1" y="-1"/>
              <a:ext cx="2335322" cy="2335322"/>
            </a:xfrm>
            <a:prstGeom prst="ellipse">
              <a:avLst/>
            </a:prstGeom>
            <a:noFill/>
            <a:ln w="381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372" name="Shape 52"/>
            <p:cNvSpPr txBox="1"/>
            <p:nvPr/>
          </p:nvSpPr>
          <p:spPr bwMode="auto">
            <a:xfrm>
              <a:off x="52453" y="559561"/>
              <a:ext cx="2230414" cy="1216191"/>
            </a:xfrm>
            <a:prstGeom prst="rect">
              <a:avLst/>
            </a:prstGeom>
            <a:noFill/>
            <a:ln w="12700" cap="flat">
              <a:noFill/>
              <a:miter lim="400000"/>
            </a:ln>
            <a:effectLst/>
          </p:spPr>
          <p:txBody>
            <a:bodyPr wrap="square" lIns="71433" tIns="71433" rIns="71433" bIns="71433" numCol="1" anchor="t">
              <a:spAutoFit/>
            </a:bodyPr>
            <a:lstStyle>
              <a:lvl1pPr algn="ctr" defTabSz="914400">
                <a:defRPr sz="7600" b="1">
                  <a:solidFill>
                    <a:srgbClr val="E0F7FF"/>
                  </a:solidFill>
                  <a:latin typeface="Arial"/>
                  <a:ea typeface="Arial"/>
                  <a:cs typeface="Arial"/>
                </a:defRPr>
              </a:lvl1pPr>
            </a:lstStyle>
            <a:p>
              <a:pPr>
                <a:defRPr/>
              </a:pPr>
              <a:r>
                <a:t>Mn</a:t>
              </a:r>
            </a:p>
          </p:txBody>
        </p:sp>
      </p:grpSp>
      <p:sp>
        <p:nvSpPr>
          <p:cNvPr id="374" name="Кружок"/>
          <p:cNvSpPr/>
          <p:nvPr/>
        </p:nvSpPr>
        <p:spPr bwMode="auto">
          <a:xfrm>
            <a:off x="22658271" y="1910127"/>
            <a:ext cx="1204359" cy="1204359"/>
          </a:xfrm>
          <a:prstGeom prst="ellipse">
            <a:avLst/>
          </a:prstGeom>
          <a:ln w="38100">
            <a:solidFill>
              <a:srgbClr val="72B6E3"/>
            </a:solidFill>
          </a:ln>
        </p:spPr>
        <p:txBody>
          <a:bodyPr lIns="71433" tIns="71433" rIns="71433" bIns="71433" anchor="ctr"/>
          <a:lstStyle/>
          <a:p>
            <a:pPr>
              <a:defRPr/>
            </a:pPr>
            <a:endParaRPr/>
          </a:p>
        </p:txBody>
      </p:sp>
      <p:sp>
        <p:nvSpPr>
          <p:cNvPr id="375" name="Кружок"/>
          <p:cNvSpPr/>
          <p:nvPr/>
        </p:nvSpPr>
        <p:spPr bwMode="auto">
          <a:xfrm>
            <a:off x="17993185" y="13015160"/>
            <a:ext cx="823309" cy="823309"/>
          </a:xfrm>
          <a:prstGeom prst="ellipse">
            <a:avLst/>
          </a:prstGeom>
          <a:ln w="38100">
            <a:solidFill>
              <a:srgbClr val="72B6E3"/>
            </a:solidFill>
          </a:ln>
        </p:spPr>
        <p:txBody>
          <a:bodyPr lIns="71433" tIns="71433" rIns="71433" bIns="71433" anchor="ctr"/>
          <a:lstStyle/>
          <a:p>
            <a:pPr>
              <a:defRPr/>
            </a:pPr>
            <a:endParaRPr/>
          </a:p>
        </p:txBody>
      </p:sp>
      <p:sp>
        <p:nvSpPr>
          <p:cNvPr id="376" name="Кружок"/>
          <p:cNvSpPr/>
          <p:nvPr/>
        </p:nvSpPr>
        <p:spPr bwMode="auto">
          <a:xfrm>
            <a:off x="12234316" y="11064619"/>
            <a:ext cx="656291" cy="656293"/>
          </a:xfrm>
          <a:prstGeom prst="ellipse">
            <a:avLst/>
          </a:prstGeom>
          <a:ln w="38100">
            <a:solidFill>
              <a:srgbClr val="72B6E3"/>
            </a:solidFill>
          </a:ln>
        </p:spPr>
        <p:txBody>
          <a:bodyPr lIns="71433" tIns="71433" rIns="71433" bIns="71433" anchor="ctr"/>
          <a:lstStyle/>
          <a:p>
            <a:pPr>
              <a:defRPr/>
            </a:pPr>
            <a:endParaRPr/>
          </a:p>
        </p:txBody>
      </p:sp>
      <p:sp>
        <p:nvSpPr>
          <p:cNvPr id="377" name="Кружок"/>
          <p:cNvSpPr/>
          <p:nvPr/>
        </p:nvSpPr>
        <p:spPr bwMode="auto">
          <a:xfrm>
            <a:off x="21642319" y="-847795"/>
            <a:ext cx="1887949" cy="1887944"/>
          </a:xfrm>
          <a:prstGeom prst="ellipse">
            <a:avLst/>
          </a:prstGeom>
          <a:solidFill>
            <a:srgbClr val="2F71D9"/>
          </a:solidFill>
          <a:ln w="12700">
            <a:miter lim="400000"/>
          </a:ln>
        </p:spPr>
        <p:txBody>
          <a:bodyPr lIns="71433" tIns="71433" rIns="71433" bIns="71433" anchor="ctr"/>
          <a:lstStyle/>
          <a:p>
            <a:pPr>
              <a:defRPr/>
            </a:pPr>
            <a:endParaRPr/>
          </a:p>
        </p:txBody>
      </p:sp>
      <p:sp>
        <p:nvSpPr>
          <p:cNvPr id="378" name="Кружок"/>
          <p:cNvSpPr/>
          <p:nvPr/>
        </p:nvSpPr>
        <p:spPr bwMode="auto">
          <a:xfrm>
            <a:off x="17038499" y="5255685"/>
            <a:ext cx="1242459" cy="1242452"/>
          </a:xfrm>
          <a:prstGeom prst="ellipse">
            <a:avLst/>
          </a:prstGeom>
          <a:solidFill>
            <a:srgbClr val="2F71D9"/>
          </a:solidFill>
          <a:ln w="12700">
            <a:miter lim="400000"/>
          </a:ln>
        </p:spPr>
        <p:txBody>
          <a:bodyPr lIns="71433" tIns="71433" rIns="71433" bIns="71433" anchor="ctr"/>
          <a:lstStyle/>
          <a:p>
            <a:pPr>
              <a:defRPr/>
            </a:pPr>
            <a:endParaRPr/>
          </a:p>
        </p:txBody>
      </p:sp>
      <p:sp>
        <p:nvSpPr>
          <p:cNvPr id="379" name="Кружок"/>
          <p:cNvSpPr/>
          <p:nvPr/>
        </p:nvSpPr>
        <p:spPr bwMode="auto">
          <a:xfrm>
            <a:off x="16553853" y="5830242"/>
            <a:ext cx="823309" cy="823309"/>
          </a:xfrm>
          <a:prstGeom prst="ellipse">
            <a:avLst/>
          </a:prstGeom>
          <a:ln w="38100">
            <a:solidFill>
              <a:srgbClr val="72B6E3"/>
            </a:solidFill>
          </a:ln>
        </p:spPr>
        <p:txBody>
          <a:bodyPr lIns="71433" tIns="71433" rIns="71433" bIns="71433" anchor="ctr"/>
          <a:lstStyle/>
          <a:p>
            <a:pPr>
              <a:defRPr/>
            </a:pPr>
            <a:endParaRPr/>
          </a:p>
        </p:txBody>
      </p:sp>
      <p:sp>
        <p:nvSpPr>
          <p:cNvPr id="380" name="Кружок"/>
          <p:cNvSpPr/>
          <p:nvPr/>
        </p:nvSpPr>
        <p:spPr bwMode="auto">
          <a:xfrm>
            <a:off x="19863874" y="8131291"/>
            <a:ext cx="2373419" cy="2373419"/>
          </a:xfrm>
          <a:prstGeom prst="ellipse">
            <a:avLst/>
          </a:prstGeom>
          <a:solidFill>
            <a:srgbClr val="2F71D9"/>
          </a:solidFill>
          <a:ln w="12700">
            <a:miter lim="400000"/>
          </a:ln>
        </p:spPr>
        <p:txBody>
          <a:bodyPr lIns="71433" tIns="71433" rIns="71433" bIns="71433" anchor="ctr"/>
          <a:lstStyle/>
          <a:p>
            <a:pPr>
              <a:defRPr/>
            </a:pPr>
            <a:endParaRPr/>
          </a:p>
        </p:txBody>
      </p:sp>
      <p:sp>
        <p:nvSpPr>
          <p:cNvPr id="381" name="Кружок"/>
          <p:cNvSpPr/>
          <p:nvPr/>
        </p:nvSpPr>
        <p:spPr bwMode="auto">
          <a:xfrm>
            <a:off x="20841157" y="10022419"/>
            <a:ext cx="1849849" cy="1849849"/>
          </a:xfrm>
          <a:prstGeom prst="ellipse">
            <a:avLst/>
          </a:prstGeom>
          <a:ln w="38100">
            <a:solidFill>
              <a:srgbClr val="CEFDFF"/>
            </a:solidFill>
          </a:ln>
        </p:spPr>
        <p:txBody>
          <a:bodyPr lIns="71433" tIns="71433" rIns="71433" bIns="71433" anchor="ctr"/>
          <a:lstStyle/>
          <a:p>
            <a:pPr>
              <a:defRPr/>
            </a:pPr>
            <a:endParaRPr/>
          </a:p>
        </p:txBody>
      </p:sp>
      <p:sp>
        <p:nvSpPr>
          <p:cNvPr id="382" name="Кружок"/>
          <p:cNvSpPr/>
          <p:nvPr/>
        </p:nvSpPr>
        <p:spPr bwMode="auto">
          <a:xfrm>
            <a:off x="20940478" y="7698092"/>
            <a:ext cx="1042549" cy="1042549"/>
          </a:xfrm>
          <a:prstGeom prst="ellipse">
            <a:avLst/>
          </a:prstGeom>
          <a:ln w="38100">
            <a:solidFill>
              <a:srgbClr val="72B6E3"/>
            </a:solidFill>
          </a:ln>
        </p:spPr>
        <p:txBody>
          <a:bodyPr lIns="71433" tIns="71433" rIns="71433" bIns="71433" anchor="ctr"/>
          <a:lstStyle/>
          <a:p>
            <a:pPr>
              <a:defRPr/>
            </a:pPr>
            <a:endParaRPr/>
          </a:p>
        </p:txBody>
      </p:sp>
      <p:sp>
        <p:nvSpPr>
          <p:cNvPr id="383" name="Shape 51"/>
          <p:cNvSpPr txBox="1"/>
          <p:nvPr/>
        </p:nvSpPr>
        <p:spPr bwMode="auto">
          <a:xfrm>
            <a:off x="967839" y="2840696"/>
            <a:ext cx="11890155" cy="2292350"/>
          </a:xfrm>
          <a:prstGeom prst="rect">
            <a:avLst/>
          </a:prstGeom>
          <a:ln w="12700">
            <a:miter lim="400000"/>
          </a:ln>
        </p:spPr>
        <p:txBody>
          <a:bodyPr lIns="71433" tIns="71433" rIns="71433" bIns="71433">
            <a:spAutoFit/>
          </a:bodyPr>
          <a:lstStyle/>
          <a:p>
            <a:pPr defTabSz="914400">
              <a:lnSpc>
                <a:spcPct val="120000"/>
              </a:lnSpc>
              <a:defRPr sz="4000" b="1">
                <a:solidFill>
                  <a:srgbClr val="FFFFFF"/>
                </a:solidFill>
                <a:latin typeface="Arial"/>
                <a:ea typeface="Arial"/>
                <a:cs typeface="Arial"/>
              </a:defRPr>
            </a:pPr>
            <a:r>
              <a:rPr lang="es-ES"/>
              <a:t>Una forma simple y conveniente de reponer el magnesio perdido y proporcionar al organismo minerales esenciales y fácilmente disponibles.</a:t>
            </a:r>
            <a:r>
              <a:t>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87" name="Shape 107"/>
          <p:cNvSpPr/>
          <p:nvPr/>
        </p:nvSpPr>
        <p:spPr bwMode="auto">
          <a:xfrm>
            <a:off x="-178000" y="-229990"/>
            <a:ext cx="24740000" cy="14175980"/>
          </a:xfrm>
          <a:prstGeom prst="rect">
            <a:avLst/>
          </a:prstGeom>
          <a:solidFill>
            <a:srgbClr val="285FB0"/>
          </a:solidFill>
          <a:ln w="12700">
            <a:miter lim="400000"/>
          </a:ln>
        </p:spPr>
        <p:txBody>
          <a:bodyPr lIns="71433" tIns="71433" rIns="71433" bIns="71433" anchor="ctr"/>
          <a:lstStyle/>
          <a:p>
            <a:pPr>
              <a:defRPr>
                <a:latin typeface="+mn-lt"/>
                <a:ea typeface="+mn-ea"/>
                <a:cs typeface="+mn-cs"/>
              </a:defRPr>
            </a:pPr>
            <a:endParaRPr/>
          </a:p>
        </p:txBody>
      </p:sp>
      <p:pic>
        <p:nvPicPr>
          <p:cNvPr id="388" name="04.jpg" descr="04.jpg"/>
          <p:cNvPicPr>
            <a:picLocks noChangeAspect="1"/>
          </p:cNvPicPr>
          <p:nvPr/>
        </p:nvPicPr>
        <p:blipFill>
          <a:blip r:embed="rId2"/>
          <a:stretch/>
        </p:blipFill>
        <p:spPr bwMode="auto">
          <a:xfrm rot="5400000">
            <a:off x="4013429" y="-6189961"/>
            <a:ext cx="16357143" cy="24516557"/>
          </a:xfrm>
          <a:prstGeom prst="rect">
            <a:avLst/>
          </a:prstGeom>
          <a:ln w="12700">
            <a:miter lim="400000"/>
          </a:ln>
        </p:spPr>
      </p:pic>
      <p:sp>
        <p:nvSpPr>
          <p:cNvPr id="389"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sp>
        <p:nvSpPr>
          <p:cNvPr id="390" name="Shape 51"/>
          <p:cNvSpPr txBox="1"/>
          <p:nvPr/>
        </p:nvSpPr>
        <p:spPr bwMode="auto">
          <a:xfrm>
            <a:off x="967839" y="1105031"/>
            <a:ext cx="12686057" cy="3163549"/>
          </a:xfrm>
          <a:prstGeom prst="rect">
            <a:avLst/>
          </a:prstGeom>
          <a:ln w="12700">
            <a:miter lim="400000"/>
          </a:ln>
        </p:spPr>
        <p:txBody>
          <a:bodyPr wrap="square" lIns="71433" tIns="71433" rIns="71433" bIns="71433">
            <a:spAutoFit/>
          </a:bodyPr>
          <a:lstStyle/>
          <a:p>
            <a:pPr defTabSz="914400">
              <a:lnSpc>
                <a:spcPct val="90000"/>
              </a:lnSpc>
              <a:defRPr sz="9000" b="1">
                <a:solidFill>
                  <a:srgbClr val="CEFDFF"/>
                </a:solidFill>
                <a:latin typeface="Arial"/>
                <a:ea typeface="Arial"/>
                <a:cs typeface="Arial"/>
              </a:defRPr>
            </a:pPr>
            <a:r>
              <a:t>Oceanmin — </a:t>
            </a:r>
          </a:p>
          <a:p>
            <a:pPr defTabSz="914400">
              <a:lnSpc>
                <a:spcPct val="90000"/>
              </a:lnSpc>
              <a:defRPr sz="6400">
                <a:solidFill>
                  <a:srgbClr val="FFFFFF"/>
                </a:solidFill>
                <a:latin typeface="Arial"/>
                <a:ea typeface="Arial"/>
                <a:cs typeface="Arial"/>
              </a:defRPr>
            </a:pPr>
            <a:r>
              <a:rPr lang="es-ES"/>
              <a:t>el poder del océano  en tu</a:t>
            </a:r>
            <a:endParaRPr/>
          </a:p>
          <a:p>
            <a:pPr defTabSz="914400">
              <a:lnSpc>
                <a:spcPct val="90000"/>
              </a:lnSpc>
              <a:defRPr sz="6400">
                <a:solidFill>
                  <a:srgbClr val="FFFFFF"/>
                </a:solidFill>
                <a:latin typeface="Arial"/>
                <a:ea typeface="Arial"/>
                <a:cs typeface="Arial"/>
              </a:defRPr>
            </a:pPr>
            <a:r>
              <a:rPr lang="es-ES"/>
              <a:t> vaso de agua</a:t>
            </a:r>
            <a:endParaRPr/>
          </a:p>
        </p:txBody>
      </p:sp>
      <p:pic>
        <p:nvPicPr>
          <p:cNvPr id="391" name="image2.png" descr="image2.png"/>
          <p:cNvPicPr>
            <a:picLocks noChangeAspect="1"/>
          </p:cNvPicPr>
          <p:nvPr/>
        </p:nvPicPr>
        <p:blipFill>
          <a:blip r:embed="rId3"/>
          <a:stretch/>
        </p:blipFill>
        <p:spPr bwMode="auto">
          <a:xfrm>
            <a:off x="1057090" y="12732639"/>
            <a:ext cx="1738685" cy="304618"/>
          </a:xfrm>
          <a:prstGeom prst="rect">
            <a:avLst/>
          </a:prstGeom>
          <a:ln w="12700">
            <a:miter lim="400000"/>
          </a:ln>
        </p:spPr>
      </p:pic>
      <p:sp>
        <p:nvSpPr>
          <p:cNvPr id="392" name="Shape 52"/>
          <p:cNvSpPr txBox="1"/>
          <p:nvPr/>
        </p:nvSpPr>
        <p:spPr bwMode="auto">
          <a:xfrm>
            <a:off x="996515" y="6636715"/>
            <a:ext cx="8143373" cy="1621589"/>
          </a:xfrm>
          <a:prstGeom prst="rect">
            <a:avLst/>
          </a:prstGeom>
          <a:ln w="12700">
            <a:miter lim="400000"/>
          </a:ln>
        </p:spPr>
        <p:txBody>
          <a:bodyPr lIns="71433" tIns="71433" rIns="71433" bIns="71433">
            <a:spAutoFit/>
          </a:bodyPr>
          <a:lstStyle>
            <a:lvl1pPr defTabSz="914400">
              <a:defRPr sz="3200" b="1">
                <a:solidFill>
                  <a:srgbClr val="FFFFFF"/>
                </a:solidFill>
                <a:latin typeface="Arial"/>
                <a:ea typeface="Arial"/>
                <a:cs typeface="Arial"/>
              </a:defRPr>
            </a:lvl1pPr>
          </a:lstStyle>
          <a:p>
            <a:pPr>
              <a:defRPr/>
            </a:pPr>
            <a:r>
              <a:rPr lang="es-ES"/>
              <a:t>El agua para la producción de Oceanmin se extrae a una profundidad de 662 m y tiene propiedades especiales </a:t>
            </a:r>
            <a:r>
              <a:t>:</a:t>
            </a:r>
          </a:p>
        </p:txBody>
      </p:sp>
      <p:sp>
        <p:nvSpPr>
          <p:cNvPr id="393" name="Shape 52"/>
          <p:cNvSpPr txBox="1"/>
          <p:nvPr/>
        </p:nvSpPr>
        <p:spPr bwMode="auto">
          <a:xfrm>
            <a:off x="13794867" y="8174673"/>
            <a:ext cx="11380097" cy="3899135"/>
          </a:xfrm>
          <a:prstGeom prst="rect">
            <a:avLst/>
          </a:prstGeom>
          <a:ln w="12700">
            <a:miter lim="400000"/>
          </a:ln>
        </p:spPr>
        <p:txBody>
          <a:bodyPr lIns="71433" tIns="71433" rIns="71433" bIns="71433">
            <a:spAutoFit/>
          </a:bodyPr>
          <a:lstStyle>
            <a:lvl1pPr algn="ctr" defTabSz="914400">
              <a:defRPr sz="24400" b="1">
                <a:solidFill>
                  <a:srgbClr val="CEFDFF"/>
                </a:solidFill>
                <a:latin typeface="Arial"/>
                <a:ea typeface="Arial"/>
                <a:cs typeface="Arial"/>
              </a:defRPr>
            </a:lvl1pPr>
          </a:lstStyle>
          <a:p>
            <a:pPr>
              <a:defRPr/>
            </a:pPr>
            <a:r>
              <a:t>662 </a:t>
            </a:r>
            <a:r>
              <a:rPr lang="es-ES"/>
              <a:t>m</a:t>
            </a:r>
            <a:endParaRPr/>
          </a:p>
        </p:txBody>
      </p:sp>
      <p:sp>
        <p:nvSpPr>
          <p:cNvPr id="394" name="Shape 52"/>
          <p:cNvSpPr txBox="1"/>
          <p:nvPr/>
        </p:nvSpPr>
        <p:spPr bwMode="auto">
          <a:xfrm>
            <a:off x="6880983" y="10364602"/>
            <a:ext cx="4620972" cy="1129146"/>
          </a:xfrm>
          <a:prstGeom prst="rect">
            <a:avLst/>
          </a:prstGeom>
          <a:ln w="12700">
            <a:miter lim="400000"/>
          </a:ln>
        </p:spPr>
        <p:txBody>
          <a:bodyPr lIns="71433" tIns="71433" rIns="71433" bIns="71433">
            <a:spAutoFit/>
          </a:bodyPr>
          <a:lstStyle/>
          <a:p>
            <a:pPr algn="ctr" defTabSz="914400">
              <a:defRPr sz="3200">
                <a:solidFill>
                  <a:srgbClr val="FFFFFF"/>
                </a:solidFill>
                <a:latin typeface="Arial"/>
                <a:ea typeface="Arial"/>
                <a:cs typeface="Arial"/>
              </a:defRPr>
            </a:pPr>
            <a:r>
              <a:rPr lang="es-ES"/>
              <a:t>alta densidad en contenido de minerales</a:t>
            </a:r>
            <a:endParaRPr/>
          </a:p>
        </p:txBody>
      </p:sp>
      <p:sp>
        <p:nvSpPr>
          <p:cNvPr id="395" name="Shape 52"/>
          <p:cNvSpPr txBox="1"/>
          <p:nvPr/>
        </p:nvSpPr>
        <p:spPr bwMode="auto">
          <a:xfrm>
            <a:off x="278900" y="10362910"/>
            <a:ext cx="2956463" cy="754749"/>
          </a:xfrm>
          <a:prstGeom prst="rect">
            <a:avLst/>
          </a:prstGeom>
          <a:ln w="12700">
            <a:miter lim="400000"/>
          </a:ln>
        </p:spPr>
        <p:txBody>
          <a:bodyPr lIns="71433" tIns="71433" rIns="71433" bIns="71433">
            <a:spAutoFit/>
          </a:bodyPr>
          <a:lstStyle>
            <a:lvl1pPr algn="ctr" defTabSz="914400">
              <a:lnSpc>
                <a:spcPct val="140000"/>
              </a:lnSpc>
              <a:defRPr sz="3200">
                <a:solidFill>
                  <a:srgbClr val="FFFFFF"/>
                </a:solidFill>
                <a:latin typeface="Arial"/>
                <a:ea typeface="Arial"/>
                <a:cs typeface="Arial"/>
              </a:defRPr>
            </a:lvl1pPr>
          </a:lstStyle>
          <a:p>
            <a:pPr>
              <a:defRPr/>
            </a:pPr>
            <a:r>
              <a:rPr lang="es-ES"/>
              <a:t>pureza</a:t>
            </a:r>
            <a:endParaRPr/>
          </a:p>
        </p:txBody>
      </p:sp>
      <p:sp>
        <p:nvSpPr>
          <p:cNvPr id="396" name="Shape 52"/>
          <p:cNvSpPr txBox="1"/>
          <p:nvPr/>
        </p:nvSpPr>
        <p:spPr bwMode="auto">
          <a:xfrm>
            <a:off x="3137853" y="10362910"/>
            <a:ext cx="3860695" cy="754749"/>
          </a:xfrm>
          <a:prstGeom prst="rect">
            <a:avLst/>
          </a:prstGeom>
          <a:ln w="12700">
            <a:miter lim="400000"/>
          </a:ln>
        </p:spPr>
        <p:txBody>
          <a:bodyPr lIns="71433" tIns="71433" rIns="71433" bIns="71433">
            <a:spAutoFit/>
          </a:bodyPr>
          <a:lstStyle>
            <a:lvl1pPr algn="ctr" defTabSz="914400">
              <a:lnSpc>
                <a:spcPct val="140000"/>
              </a:lnSpc>
              <a:defRPr sz="3200">
                <a:solidFill>
                  <a:srgbClr val="FFFFFF"/>
                </a:solidFill>
                <a:latin typeface="Arial"/>
                <a:ea typeface="Arial"/>
                <a:cs typeface="Arial"/>
              </a:defRPr>
            </a:lvl1pPr>
          </a:lstStyle>
          <a:p>
            <a:pPr>
              <a:defRPr/>
            </a:pPr>
            <a:r>
              <a:rPr lang="es-ES"/>
              <a:t>transparencia</a:t>
            </a:r>
            <a:endParaRPr/>
          </a:p>
        </p:txBody>
      </p:sp>
      <p:pic>
        <p:nvPicPr>
          <p:cNvPr id="397" name="Изображение" descr="Изображение"/>
          <p:cNvPicPr>
            <a:picLocks noChangeAspect="1"/>
          </p:cNvPicPr>
          <p:nvPr/>
        </p:nvPicPr>
        <p:blipFill>
          <a:blip r:embed="rId4"/>
          <a:stretch/>
        </p:blipFill>
        <p:spPr bwMode="auto">
          <a:xfrm>
            <a:off x="1155973" y="8929489"/>
            <a:ext cx="1202320" cy="1202321"/>
          </a:xfrm>
          <a:prstGeom prst="rect">
            <a:avLst/>
          </a:prstGeom>
          <a:ln w="12700">
            <a:miter lim="400000"/>
          </a:ln>
        </p:spPr>
      </p:pic>
      <p:pic>
        <p:nvPicPr>
          <p:cNvPr id="398" name="Изображение" descr="Изображение"/>
          <p:cNvPicPr>
            <a:picLocks noChangeAspect="1"/>
          </p:cNvPicPr>
          <p:nvPr/>
        </p:nvPicPr>
        <p:blipFill>
          <a:blip r:embed="rId5"/>
          <a:stretch/>
        </p:blipFill>
        <p:spPr bwMode="auto">
          <a:xfrm>
            <a:off x="8590308" y="8929489"/>
            <a:ext cx="1202321" cy="1202321"/>
          </a:xfrm>
          <a:prstGeom prst="rect">
            <a:avLst/>
          </a:prstGeom>
          <a:ln w="12700">
            <a:miter lim="400000"/>
          </a:ln>
        </p:spPr>
      </p:pic>
      <p:pic>
        <p:nvPicPr>
          <p:cNvPr id="399" name="Изображение" descr="Изображение"/>
          <p:cNvPicPr>
            <a:picLocks noChangeAspect="1"/>
          </p:cNvPicPr>
          <p:nvPr/>
        </p:nvPicPr>
        <p:blipFill>
          <a:blip r:embed="rId6"/>
          <a:stretch/>
        </p:blipFill>
        <p:spPr bwMode="auto">
          <a:xfrm>
            <a:off x="4467042" y="8929489"/>
            <a:ext cx="1202321" cy="120232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01" name="03.jpg" descr="03.jpg"/>
          <p:cNvPicPr>
            <a:picLocks noChangeAspect="1"/>
          </p:cNvPicPr>
          <p:nvPr/>
        </p:nvPicPr>
        <p:blipFill>
          <a:blip r:embed="rId3"/>
          <a:stretch/>
        </p:blipFill>
        <p:spPr bwMode="auto">
          <a:xfrm>
            <a:off x="-37439" y="-2568750"/>
            <a:ext cx="24458881" cy="16305917"/>
          </a:xfrm>
          <a:prstGeom prst="rect">
            <a:avLst/>
          </a:prstGeom>
          <a:ln w="12700">
            <a:miter lim="400000"/>
          </a:ln>
        </p:spPr>
      </p:pic>
      <p:sp>
        <p:nvSpPr>
          <p:cNvPr id="402"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sp>
        <p:nvSpPr>
          <p:cNvPr id="403" name="Shape 51"/>
          <p:cNvSpPr txBox="1"/>
          <p:nvPr/>
        </p:nvSpPr>
        <p:spPr bwMode="auto">
          <a:xfrm>
            <a:off x="5848971" y="3475699"/>
            <a:ext cx="12686057" cy="3523648"/>
          </a:xfrm>
          <a:prstGeom prst="rect">
            <a:avLst/>
          </a:prstGeom>
          <a:ln w="12700">
            <a:miter lim="400000"/>
          </a:ln>
        </p:spPr>
        <p:txBody>
          <a:bodyPr lIns="71433" tIns="71433" rIns="71433" bIns="71433">
            <a:spAutoFit/>
          </a:bodyPr>
          <a:lstStyle/>
          <a:p>
            <a:pPr algn="ctr" defTabSz="914400">
              <a:lnSpc>
                <a:spcPct val="90000"/>
              </a:lnSpc>
              <a:defRPr sz="9000" b="1">
                <a:solidFill>
                  <a:srgbClr val="FFFFFF"/>
                </a:solidFill>
                <a:latin typeface="Arial"/>
                <a:ea typeface="Arial"/>
                <a:cs typeface="Arial"/>
              </a:defRPr>
            </a:pPr>
            <a:r>
              <a:rPr lang="es-ES"/>
              <a:t>Una fuente de</a:t>
            </a:r>
            <a:r>
              <a:t> Oceanmin – </a:t>
            </a:r>
          </a:p>
          <a:p>
            <a:pPr algn="ctr" defTabSz="914400">
              <a:lnSpc>
                <a:spcPct val="90000"/>
              </a:lnSpc>
              <a:defRPr sz="6400">
                <a:solidFill>
                  <a:srgbClr val="FFFFFF"/>
                </a:solidFill>
                <a:latin typeface="Arial"/>
                <a:ea typeface="Arial"/>
                <a:cs typeface="Arial"/>
              </a:defRPr>
            </a:pPr>
            <a:r>
              <a:t>Deep Ocean Water</a:t>
            </a:r>
          </a:p>
        </p:txBody>
      </p:sp>
      <p:pic>
        <p:nvPicPr>
          <p:cNvPr id="404" name="image2.png" descr="image2.png"/>
          <p:cNvPicPr>
            <a:picLocks noChangeAspect="1"/>
          </p:cNvPicPr>
          <p:nvPr/>
        </p:nvPicPr>
        <p:blipFill>
          <a:blip r:embed="rId4"/>
          <a:stretch/>
        </p:blipFill>
        <p:spPr bwMode="auto">
          <a:xfrm>
            <a:off x="1057090" y="12732639"/>
            <a:ext cx="1738685" cy="304618"/>
          </a:xfrm>
          <a:prstGeom prst="rect">
            <a:avLst/>
          </a:prstGeom>
          <a:ln w="12700">
            <a:miter lim="400000"/>
          </a:ln>
        </p:spPr>
      </p:pic>
      <p:sp>
        <p:nvSpPr>
          <p:cNvPr id="405" name="Shape 52"/>
          <p:cNvSpPr txBox="1"/>
          <p:nvPr/>
        </p:nvSpPr>
        <p:spPr bwMode="auto">
          <a:xfrm>
            <a:off x="5756454" y="6158491"/>
            <a:ext cx="12871092" cy="4391578"/>
          </a:xfrm>
          <a:prstGeom prst="rect">
            <a:avLst/>
          </a:prstGeom>
          <a:ln w="12700">
            <a:miter lim="400000"/>
          </a:ln>
        </p:spPr>
        <p:txBody>
          <a:bodyPr lIns="71433" tIns="71433" rIns="71433" bIns="71433">
            <a:spAutoFit/>
          </a:bodyPr>
          <a:lstStyle>
            <a:lvl1pPr algn="ctr" defTabSz="914400">
              <a:defRPr sz="27600" b="1">
                <a:solidFill>
                  <a:srgbClr val="FFFFFF"/>
                </a:solidFill>
                <a:latin typeface="Arial"/>
                <a:ea typeface="Arial"/>
                <a:cs typeface="Arial"/>
              </a:defRPr>
            </a:lvl1pPr>
          </a:lstStyle>
          <a:p>
            <a:pPr>
              <a:defRPr/>
            </a:pPr>
            <a:r>
              <a:t>662 </a:t>
            </a:r>
            <a:r>
              <a:rPr lang="es-ES"/>
              <a:t>m</a:t>
            </a:r>
            <a:endParaRPr/>
          </a:p>
        </p:txBody>
      </p:sp>
      <p:pic>
        <p:nvPicPr>
          <p:cNvPr id="406" name="03.png" descr="03.png"/>
          <p:cNvPicPr>
            <a:picLocks noChangeAspect="1"/>
          </p:cNvPicPr>
          <p:nvPr/>
        </p:nvPicPr>
        <p:blipFill>
          <a:blip r:embed="rId5"/>
          <a:srcRect l="41594" t="68008" r="34346" b="19265"/>
          <a:stretch/>
        </p:blipFill>
        <p:spPr bwMode="auto">
          <a:xfrm>
            <a:off x="10112899" y="8503904"/>
            <a:ext cx="5934184" cy="209270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10" name="Shape 107"/>
          <p:cNvSpPr/>
          <p:nvPr/>
        </p:nvSpPr>
        <p:spPr bwMode="auto">
          <a:xfrm>
            <a:off x="-178000" y="-81396"/>
            <a:ext cx="24740000" cy="14175980"/>
          </a:xfrm>
          <a:prstGeom prst="rect">
            <a:avLst/>
          </a:prstGeom>
          <a:solidFill>
            <a:srgbClr val="FFFFFF"/>
          </a:solidFill>
          <a:ln w="12700">
            <a:miter lim="400000"/>
          </a:ln>
        </p:spPr>
        <p:txBody>
          <a:bodyPr lIns="71433" tIns="71433" rIns="71433" bIns="71433" anchor="ctr"/>
          <a:lstStyle/>
          <a:p>
            <a:pPr>
              <a:defRPr>
                <a:latin typeface="+mn-lt"/>
                <a:ea typeface="+mn-ea"/>
                <a:cs typeface="+mn-cs"/>
              </a:defRPr>
            </a:pPr>
            <a:endParaRPr/>
          </a:p>
        </p:txBody>
      </p:sp>
      <p:sp>
        <p:nvSpPr>
          <p:cNvPr id="411"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pic>
        <p:nvPicPr>
          <p:cNvPr id="412" name="image5.png" descr="image5.png"/>
          <p:cNvPicPr>
            <a:picLocks noChangeAspect="1"/>
          </p:cNvPicPr>
          <p:nvPr/>
        </p:nvPicPr>
        <p:blipFill>
          <a:blip r:embed="rId2"/>
          <a:stretch/>
        </p:blipFill>
        <p:spPr bwMode="auto">
          <a:xfrm>
            <a:off x="1046162" y="12715875"/>
            <a:ext cx="1938342" cy="338140"/>
          </a:xfrm>
          <a:prstGeom prst="rect">
            <a:avLst/>
          </a:prstGeom>
          <a:ln w="12700">
            <a:miter lim="400000"/>
          </a:ln>
        </p:spPr>
      </p:pic>
      <p:sp>
        <p:nvSpPr>
          <p:cNvPr id="413" name="Shape 51"/>
          <p:cNvSpPr txBox="1"/>
          <p:nvPr/>
        </p:nvSpPr>
        <p:spPr bwMode="auto">
          <a:xfrm>
            <a:off x="967840" y="1164297"/>
            <a:ext cx="22448320" cy="1917054"/>
          </a:xfrm>
          <a:prstGeom prst="rect">
            <a:avLst/>
          </a:prstGeom>
          <a:ln w="12700">
            <a:miter lim="400000"/>
          </a:ln>
        </p:spPr>
        <p:txBody>
          <a:bodyPr lIns="71433" tIns="71433" rIns="71433" bIns="71433">
            <a:spAutoFit/>
          </a:bodyPr>
          <a:lstStyle/>
          <a:p>
            <a:pPr defTabSz="914400">
              <a:lnSpc>
                <a:spcPct val="90000"/>
              </a:lnSpc>
              <a:defRPr sz="6400" b="1">
                <a:solidFill>
                  <a:srgbClr val="535353"/>
                </a:solidFill>
                <a:latin typeface="Arial"/>
                <a:ea typeface="Arial"/>
                <a:cs typeface="Arial"/>
              </a:defRPr>
            </a:pPr>
            <a:r>
              <a:rPr lang="es-ES"/>
              <a:t>¿Qué hace que el agua de las profundidades del océano</a:t>
            </a:r>
            <a:endParaRPr lang="ru-RU"/>
          </a:p>
          <a:p>
            <a:pPr defTabSz="914400">
              <a:lnSpc>
                <a:spcPct val="90000"/>
              </a:lnSpc>
              <a:defRPr sz="6400" b="1">
                <a:solidFill>
                  <a:srgbClr val="285FB0"/>
                </a:solidFill>
                <a:latin typeface="Arial"/>
                <a:ea typeface="Arial"/>
                <a:cs typeface="Arial"/>
              </a:defRPr>
            </a:pPr>
            <a:r>
              <a:rPr lang="ru-RU"/>
              <a:t>(Deep Ocean Water) </a:t>
            </a:r>
            <a:r>
              <a:rPr lang="es-ES">
                <a:solidFill>
                  <a:schemeClr val="tx1"/>
                </a:solidFill>
              </a:rPr>
              <a:t>sea única?</a:t>
            </a:r>
            <a:r>
              <a:rPr lang="ru-RU">
                <a:solidFill>
                  <a:schemeClr val="tx1"/>
                </a:solidFill>
              </a:rPr>
              <a:t> </a:t>
            </a:r>
            <a:endParaRPr lang="ru-RU">
              <a:solidFill>
                <a:srgbClr val="535353"/>
              </a:solidFill>
            </a:endParaRPr>
          </a:p>
        </p:txBody>
      </p:sp>
      <p:sp>
        <p:nvSpPr>
          <p:cNvPr id="414" name="Shape 52"/>
          <p:cNvSpPr txBox="1"/>
          <p:nvPr/>
        </p:nvSpPr>
        <p:spPr bwMode="auto">
          <a:xfrm>
            <a:off x="1001342" y="4464220"/>
            <a:ext cx="9489372" cy="3894069"/>
          </a:xfrm>
          <a:prstGeom prst="rect">
            <a:avLst/>
          </a:prstGeom>
          <a:ln w="12700">
            <a:miter lim="400000"/>
          </a:ln>
        </p:spPr>
        <p:txBody>
          <a:bodyPr lIns="71433" tIns="71433" rIns="71433" bIns="71433">
            <a:spAutoFit/>
          </a:bodyPr>
          <a:lstStyle/>
          <a:p>
            <a:pPr defTabSz="914400">
              <a:lnSpc>
                <a:spcPct val="110000"/>
              </a:lnSpc>
              <a:defRPr sz="3200" b="1">
                <a:solidFill>
                  <a:srgbClr val="285FB0"/>
                </a:solidFill>
                <a:latin typeface="Arial"/>
                <a:ea typeface="Arial"/>
                <a:cs typeface="Arial"/>
              </a:defRPr>
            </a:pPr>
            <a:r>
              <a:rPr lang="es-ES"/>
              <a:t>LOCALIZACIÓN</a:t>
            </a:r>
            <a:endParaRPr/>
          </a:p>
          <a:p>
            <a:pPr defTabSz="914400">
              <a:lnSpc>
                <a:spcPct val="110000"/>
              </a:lnSpc>
              <a:defRPr sz="3200" b="1">
                <a:solidFill>
                  <a:srgbClr val="285FB0"/>
                </a:solidFill>
                <a:latin typeface="Arial"/>
                <a:ea typeface="Arial"/>
                <a:cs typeface="Arial"/>
              </a:defRPr>
            </a:pPr>
            <a:r>
              <a:rPr lang="es-ES">
                <a:solidFill>
                  <a:schemeClr val="tx1"/>
                </a:solidFill>
              </a:rPr>
              <a:t>El agua de las profundidades Deep Ocean Water (DOW) comienza por debajo de 250 metros</a:t>
            </a:r>
            <a:endParaRPr/>
          </a:p>
          <a:p>
            <a:pPr defTabSz="914400">
              <a:lnSpc>
                <a:spcPct val="110000"/>
              </a:lnSpc>
              <a:defRPr sz="3200" b="1">
                <a:solidFill>
                  <a:srgbClr val="285FB0"/>
                </a:solidFill>
                <a:latin typeface="Arial"/>
                <a:ea typeface="Arial"/>
                <a:cs typeface="Arial"/>
              </a:defRPr>
            </a:pPr>
            <a:endParaRPr b="1"/>
          </a:p>
          <a:p>
            <a:pPr defTabSz="914400">
              <a:lnSpc>
                <a:spcPct val="110000"/>
              </a:lnSpc>
              <a:defRPr sz="3200">
                <a:solidFill>
                  <a:srgbClr val="535353"/>
                </a:solidFill>
                <a:latin typeface="Arial"/>
                <a:ea typeface="Arial"/>
                <a:cs typeface="Arial"/>
              </a:defRPr>
            </a:pPr>
            <a:r>
              <a:rPr lang="es-ES"/>
              <a:t>El agua de mar profundo </a:t>
            </a:r>
            <a:r>
              <a:rPr lang="es-ES" b="1"/>
              <a:t>está separada del agua superficial</a:t>
            </a:r>
            <a:r>
              <a:rPr lang="es-ES"/>
              <a:t> por una capa de termoclina que evita que se mezclen</a:t>
            </a:r>
            <a:endParaRPr/>
          </a:p>
        </p:txBody>
      </p:sp>
      <p:pic>
        <p:nvPicPr>
          <p:cNvPr id="415" name="Изображение" descr="Изображение"/>
          <p:cNvPicPr>
            <a:picLocks noChangeAspect="1"/>
          </p:cNvPicPr>
          <p:nvPr/>
        </p:nvPicPr>
        <p:blipFill>
          <a:blip r:embed="rId3"/>
          <a:stretch/>
        </p:blipFill>
        <p:spPr bwMode="auto">
          <a:xfrm>
            <a:off x="11204910" y="2551579"/>
            <a:ext cx="13614762" cy="6657053"/>
          </a:xfrm>
          <a:prstGeom prst="rect">
            <a:avLst/>
          </a:prstGeom>
          <a:ln w="12700">
            <a:miter lim="400000"/>
          </a:ln>
        </p:spPr>
      </p:pic>
      <p:sp>
        <p:nvSpPr>
          <p:cNvPr id="416" name="Линия"/>
          <p:cNvSpPr/>
          <p:nvPr/>
        </p:nvSpPr>
        <p:spPr bwMode="auto">
          <a:xfrm>
            <a:off x="9183961" y="5342931"/>
            <a:ext cx="3060292" cy="1727840"/>
          </a:xfrm>
          <a:custGeom>
            <a:avLst/>
            <a:gdLst/>
            <a:ahLst/>
            <a:cxnLst>
              <a:cxn ang="0">
                <a:pos x="wd2" y="hd2"/>
              </a:cxn>
              <a:cxn ang="5400000">
                <a:pos x="wd2" y="hd2"/>
              </a:cxn>
              <a:cxn ang="10800000">
                <a:pos x="wd2" y="hd2"/>
              </a:cxn>
              <a:cxn ang="16200000">
                <a:pos x="wd2" y="hd2"/>
              </a:cxn>
            </a:cxnLst>
            <a:rect l="0" t="0" r="r" b="b"/>
            <a:pathLst>
              <a:path w="21600" h="20744" extrusionOk="0">
                <a:moveTo>
                  <a:pt x="0" y="20685"/>
                </a:moveTo>
                <a:cubicBezTo>
                  <a:pt x="2957" y="21077"/>
                  <a:pt x="5887" y="19502"/>
                  <a:pt x="8175" y="16292"/>
                </a:cubicBezTo>
                <a:cubicBezTo>
                  <a:pt x="11047" y="12259"/>
                  <a:pt x="12617" y="6009"/>
                  <a:pt x="15712" y="2450"/>
                </a:cubicBezTo>
                <a:cubicBezTo>
                  <a:pt x="17450" y="451"/>
                  <a:pt x="19560" y="-523"/>
                  <a:pt x="21600" y="284"/>
                </a:cubicBezTo>
              </a:path>
            </a:pathLst>
          </a:custGeom>
          <a:ln w="25400">
            <a:solidFill>
              <a:srgbClr val="EC6463"/>
            </a:solidFill>
            <a:tailEnd type="oval"/>
          </a:ln>
        </p:spPr>
        <p:txBody>
          <a:bodyPr lIns="71433" tIns="71433" rIns="71433" bIns="71433"/>
          <a:lstStyle/>
          <a:p>
            <a:pPr>
              <a:defRPr/>
            </a:pPr>
            <a:endParaRPr/>
          </a:p>
        </p:txBody>
      </p:sp>
      <p:sp>
        <p:nvSpPr>
          <p:cNvPr id="417" name="Линия"/>
          <p:cNvSpPr/>
          <p:nvPr/>
        </p:nvSpPr>
        <p:spPr bwMode="auto">
          <a:xfrm>
            <a:off x="8510926" y="5776226"/>
            <a:ext cx="3410337" cy="1467847"/>
          </a:xfrm>
          <a:custGeom>
            <a:avLst/>
            <a:gdLst/>
            <a:ahLst/>
            <a:cxnLst>
              <a:cxn ang="0">
                <a:pos x="wd2" y="hd2"/>
              </a:cxn>
              <a:cxn ang="5400000">
                <a:pos x="wd2" y="hd2"/>
              </a:cxn>
              <a:cxn ang="10800000">
                <a:pos x="wd2" y="hd2"/>
              </a:cxn>
              <a:cxn ang="16200000">
                <a:pos x="wd2" y="hd2"/>
              </a:cxn>
            </a:cxnLst>
            <a:rect l="0" t="0" r="r" b="b"/>
            <a:pathLst>
              <a:path w="21600" h="21380" extrusionOk="0">
                <a:moveTo>
                  <a:pt x="0" y="0"/>
                </a:moveTo>
                <a:cubicBezTo>
                  <a:pt x="2426" y="112"/>
                  <a:pt x="4789" y="1785"/>
                  <a:pt x="6823" y="4830"/>
                </a:cubicBezTo>
                <a:cubicBezTo>
                  <a:pt x="9952" y="9516"/>
                  <a:pt x="12174" y="17257"/>
                  <a:pt x="15725" y="20098"/>
                </a:cubicBezTo>
                <a:cubicBezTo>
                  <a:pt x="17603" y="21600"/>
                  <a:pt x="19620" y="21505"/>
                  <a:pt x="21600" y="21186"/>
                </a:cubicBezTo>
              </a:path>
            </a:pathLst>
          </a:custGeom>
          <a:ln w="25400">
            <a:solidFill>
              <a:srgbClr val="72B6E3"/>
            </a:solidFill>
            <a:tailEnd type="oval"/>
          </a:ln>
        </p:spPr>
        <p:txBody>
          <a:bodyPr lIns="71433" tIns="71433" rIns="71433" bIns="71433"/>
          <a:lstStyle/>
          <a:p>
            <a:pPr>
              <a:defRPr/>
            </a:pPr>
            <a:endParaRPr/>
          </a:p>
        </p:txBody>
      </p:sp>
      <p:sp>
        <p:nvSpPr>
          <p:cNvPr id="418" name="Shape 52"/>
          <p:cNvSpPr txBox="1"/>
          <p:nvPr/>
        </p:nvSpPr>
        <p:spPr bwMode="auto">
          <a:xfrm>
            <a:off x="1001342" y="9635717"/>
            <a:ext cx="11248322" cy="2971638"/>
          </a:xfrm>
          <a:prstGeom prst="rect">
            <a:avLst/>
          </a:prstGeom>
          <a:ln w="12700">
            <a:miter lim="400000"/>
          </a:ln>
        </p:spPr>
        <p:txBody>
          <a:bodyPr lIns="71433" tIns="71433" rIns="71433" bIns="71433">
            <a:spAutoFit/>
          </a:bodyPr>
          <a:lstStyle/>
          <a:p>
            <a:pPr defTabSz="914400">
              <a:lnSpc>
                <a:spcPct val="110000"/>
              </a:lnSpc>
              <a:defRPr sz="3200" b="1">
                <a:solidFill>
                  <a:srgbClr val="285FB0"/>
                </a:solidFill>
                <a:latin typeface="Arial"/>
                <a:ea typeface="Arial"/>
                <a:cs typeface="Arial"/>
              </a:defRPr>
            </a:pPr>
            <a:r>
              <a:rPr lang="es-ES"/>
              <a:t>CONDICIONES</a:t>
            </a:r>
            <a:endParaRPr/>
          </a:p>
          <a:p>
            <a:pPr>
              <a:lnSpc>
                <a:spcPct val="107000"/>
              </a:lnSpc>
              <a:spcAft>
                <a:spcPts val="800"/>
              </a:spcAft>
              <a:defRPr/>
            </a:pPr>
            <a:r>
              <a:rPr lang="es-ES" sz="3200">
                <a:latin typeface="Arial"/>
                <a:ea typeface="Calibri"/>
                <a:cs typeface="Arial"/>
              </a:rPr>
              <a:t>El agua de mar profundo tiene condiciones especiales: la luz del sol no lo alcanza, tiene un contenido mínimo de oxígeno, contiene minerales raros</a:t>
            </a:r>
            <a:endParaRPr/>
          </a:p>
          <a:p>
            <a:pPr defTabSz="914400">
              <a:lnSpc>
                <a:spcPct val="110000"/>
              </a:lnSpc>
              <a:defRPr sz="3200" b="1">
                <a:solidFill>
                  <a:srgbClr val="285FB0"/>
                </a:solidFill>
                <a:latin typeface="Arial"/>
                <a:ea typeface="Arial"/>
                <a:cs typeface="Arial"/>
              </a:defRPr>
            </a:pPr>
            <a:endParaRPr lang="es-ES"/>
          </a:p>
        </p:txBody>
      </p:sp>
      <p:sp>
        <p:nvSpPr>
          <p:cNvPr id="419" name="Shape 52"/>
          <p:cNvSpPr txBox="1"/>
          <p:nvPr/>
        </p:nvSpPr>
        <p:spPr bwMode="auto">
          <a:xfrm>
            <a:off x="13601266" y="9635717"/>
            <a:ext cx="8509553" cy="2810697"/>
          </a:xfrm>
          <a:prstGeom prst="rect">
            <a:avLst/>
          </a:prstGeom>
          <a:ln w="12700">
            <a:miter lim="400000"/>
          </a:ln>
        </p:spPr>
        <p:txBody>
          <a:bodyPr lIns="71433" tIns="71433" rIns="71433" bIns="71433">
            <a:spAutoFit/>
          </a:bodyPr>
          <a:lstStyle/>
          <a:p>
            <a:pPr defTabSz="914400">
              <a:lnSpc>
                <a:spcPct val="110000"/>
              </a:lnSpc>
              <a:defRPr sz="3200" b="1">
                <a:solidFill>
                  <a:srgbClr val="285FB0"/>
                </a:solidFill>
                <a:latin typeface="Arial"/>
                <a:ea typeface="Arial"/>
                <a:cs typeface="Arial"/>
              </a:defRPr>
            </a:pPr>
            <a:r>
              <a:rPr lang="es-ES"/>
              <a:t>DIFICULTAD DE EXSTRACCIÓN</a:t>
            </a:r>
            <a:endParaRPr/>
          </a:p>
          <a:p>
            <a:pPr defTabSz="914400">
              <a:lnSpc>
                <a:spcPct val="110000"/>
              </a:lnSpc>
              <a:defRPr sz="3200">
                <a:solidFill>
                  <a:srgbClr val="535353"/>
                </a:solidFill>
                <a:latin typeface="Arial"/>
                <a:ea typeface="Arial"/>
                <a:cs typeface="Arial"/>
              </a:defRPr>
            </a:pPr>
            <a:r>
              <a:rPr lang="es-ES"/>
              <a:t>Por lo general, las profundidades oceánicas comienzan muy lejos de la costa y, en tales lugares, la extracción de aguas profundas es imposible.</a:t>
            </a:r>
            <a:endParaRPr/>
          </a:p>
        </p:txBody>
      </p:sp>
      <p:sp>
        <p:nvSpPr>
          <p:cNvPr id="420" name="Shape 51"/>
          <p:cNvSpPr txBox="1"/>
          <p:nvPr/>
        </p:nvSpPr>
        <p:spPr bwMode="auto">
          <a:xfrm>
            <a:off x="1015631" y="3898898"/>
            <a:ext cx="1897803" cy="599471"/>
          </a:xfrm>
          <a:prstGeom prst="rect">
            <a:avLst/>
          </a:prstGeom>
          <a:ln w="12700">
            <a:miter lim="400000"/>
          </a:ln>
        </p:spPr>
        <p:txBody>
          <a:bodyPr lIns="71433" tIns="71433" rIns="71433" bIns="71433">
            <a:spAutoFit/>
          </a:bodyPr>
          <a:lstStyle>
            <a:lvl1pPr defTabSz="914400">
              <a:lnSpc>
                <a:spcPct val="90000"/>
              </a:lnSpc>
              <a:defRPr sz="3200" b="1">
                <a:solidFill>
                  <a:srgbClr val="72B6E3"/>
                </a:solidFill>
                <a:latin typeface="Arial"/>
                <a:ea typeface="Arial"/>
                <a:cs typeface="Arial"/>
              </a:defRPr>
            </a:lvl1pPr>
          </a:lstStyle>
          <a:p>
            <a:pPr>
              <a:defRPr/>
            </a:pPr>
            <a:r>
              <a:t>01</a:t>
            </a:r>
          </a:p>
        </p:txBody>
      </p:sp>
      <p:sp>
        <p:nvSpPr>
          <p:cNvPr id="421" name="Shape 51"/>
          <p:cNvSpPr txBox="1"/>
          <p:nvPr/>
        </p:nvSpPr>
        <p:spPr bwMode="auto">
          <a:xfrm>
            <a:off x="1015631" y="9080499"/>
            <a:ext cx="1897803" cy="599471"/>
          </a:xfrm>
          <a:prstGeom prst="rect">
            <a:avLst/>
          </a:prstGeom>
          <a:ln w="12700">
            <a:miter lim="400000"/>
          </a:ln>
        </p:spPr>
        <p:txBody>
          <a:bodyPr lIns="71433" tIns="71433" rIns="71433" bIns="71433">
            <a:spAutoFit/>
          </a:bodyPr>
          <a:lstStyle>
            <a:lvl1pPr defTabSz="914400">
              <a:lnSpc>
                <a:spcPct val="90000"/>
              </a:lnSpc>
              <a:defRPr sz="3200" b="1">
                <a:solidFill>
                  <a:srgbClr val="72B6E3"/>
                </a:solidFill>
                <a:latin typeface="Arial"/>
                <a:ea typeface="Arial"/>
                <a:cs typeface="Arial"/>
              </a:defRPr>
            </a:lvl1pPr>
          </a:lstStyle>
          <a:p>
            <a:pPr>
              <a:defRPr/>
            </a:pPr>
            <a:r>
              <a:t>02</a:t>
            </a:r>
          </a:p>
        </p:txBody>
      </p:sp>
      <p:sp>
        <p:nvSpPr>
          <p:cNvPr id="422" name="Shape 51"/>
          <p:cNvSpPr txBox="1"/>
          <p:nvPr/>
        </p:nvSpPr>
        <p:spPr bwMode="auto">
          <a:xfrm>
            <a:off x="13626732" y="9080499"/>
            <a:ext cx="1897802" cy="599471"/>
          </a:xfrm>
          <a:prstGeom prst="rect">
            <a:avLst/>
          </a:prstGeom>
          <a:ln w="12700">
            <a:miter lim="400000"/>
          </a:ln>
        </p:spPr>
        <p:txBody>
          <a:bodyPr lIns="71433" tIns="71433" rIns="71433" bIns="71433">
            <a:spAutoFit/>
          </a:bodyPr>
          <a:lstStyle>
            <a:lvl1pPr defTabSz="914400">
              <a:lnSpc>
                <a:spcPct val="90000"/>
              </a:lnSpc>
              <a:defRPr sz="3200" b="1">
                <a:solidFill>
                  <a:srgbClr val="72B6E3"/>
                </a:solidFill>
                <a:latin typeface="Arial"/>
                <a:ea typeface="Arial"/>
                <a:cs typeface="Arial"/>
              </a:defRPr>
            </a:lvl1pPr>
          </a:lstStyle>
          <a:p>
            <a:pPr>
              <a:defRPr/>
            </a:pPr>
            <a:r>
              <a:t>03</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24" name="Shape 44"/>
          <p:cNvSpPr/>
          <p:nvPr/>
        </p:nvSpPr>
        <p:spPr bwMode="auto">
          <a:xfrm>
            <a:off x="-203599" y="-229990"/>
            <a:ext cx="24740000" cy="14175980"/>
          </a:xfrm>
          <a:prstGeom prst="rect">
            <a:avLst/>
          </a:prstGeom>
          <a:solidFill>
            <a:srgbClr val="E9F5FE"/>
          </a:solidFill>
          <a:ln w="12700">
            <a:miter lim="400000"/>
          </a:ln>
        </p:spPr>
        <p:txBody>
          <a:bodyPr lIns="71433" tIns="71433" rIns="71433" bIns="71433" anchor="ctr"/>
          <a:lstStyle/>
          <a:p>
            <a:pPr>
              <a:defRPr>
                <a:latin typeface="+mn-lt"/>
                <a:ea typeface="+mn-ea"/>
                <a:cs typeface="+mn-cs"/>
              </a:defRPr>
            </a:pPr>
            <a:endParaRPr lang="es-ES"/>
          </a:p>
        </p:txBody>
      </p:sp>
      <p:sp>
        <p:nvSpPr>
          <p:cNvPr id="425"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pic>
        <p:nvPicPr>
          <p:cNvPr id="426" name="image5.png" descr="image5.png"/>
          <p:cNvPicPr>
            <a:picLocks noChangeAspect="1"/>
          </p:cNvPicPr>
          <p:nvPr/>
        </p:nvPicPr>
        <p:blipFill>
          <a:blip r:embed="rId2"/>
          <a:stretch/>
        </p:blipFill>
        <p:spPr bwMode="auto">
          <a:xfrm>
            <a:off x="1046162" y="12715875"/>
            <a:ext cx="1938342" cy="338140"/>
          </a:xfrm>
          <a:prstGeom prst="rect">
            <a:avLst/>
          </a:prstGeom>
          <a:ln w="12700">
            <a:miter lim="400000"/>
          </a:ln>
        </p:spPr>
      </p:pic>
      <p:sp>
        <p:nvSpPr>
          <p:cNvPr id="427" name="Shape 51"/>
          <p:cNvSpPr txBox="1"/>
          <p:nvPr/>
        </p:nvSpPr>
        <p:spPr bwMode="auto">
          <a:xfrm>
            <a:off x="967840" y="1164298"/>
            <a:ext cx="22448320" cy="1056076"/>
          </a:xfrm>
          <a:prstGeom prst="rect">
            <a:avLst/>
          </a:prstGeom>
          <a:ln w="12700">
            <a:miter lim="400000"/>
          </a:ln>
        </p:spPr>
        <p:txBody>
          <a:bodyPr lIns="71433" tIns="71433" rIns="71433" bIns="71433">
            <a:spAutoFit/>
          </a:bodyPr>
          <a:lstStyle/>
          <a:p>
            <a:pPr defTabSz="914400">
              <a:lnSpc>
                <a:spcPct val="90000"/>
              </a:lnSpc>
              <a:defRPr sz="6400" b="1">
                <a:solidFill>
                  <a:srgbClr val="535353"/>
                </a:solidFill>
                <a:latin typeface="Arial"/>
                <a:ea typeface="Arial"/>
                <a:cs typeface="Arial"/>
              </a:defRPr>
            </a:pPr>
            <a:r>
              <a:rPr lang="es-ES" dirty="0"/>
              <a:t>Propiedades de</a:t>
            </a:r>
            <a:r>
              <a:rPr dirty="0"/>
              <a:t> </a:t>
            </a:r>
            <a:r>
              <a:rPr dirty="0">
                <a:solidFill>
                  <a:srgbClr val="285FB0"/>
                </a:solidFill>
              </a:rPr>
              <a:t>Deep Ocean Water</a:t>
            </a:r>
            <a:endParaRPr dirty="0"/>
          </a:p>
        </p:txBody>
      </p:sp>
      <p:sp>
        <p:nvSpPr>
          <p:cNvPr id="428" name="Shape 52"/>
          <p:cNvSpPr txBox="1"/>
          <p:nvPr/>
        </p:nvSpPr>
        <p:spPr bwMode="auto">
          <a:xfrm>
            <a:off x="2440040" y="3503002"/>
            <a:ext cx="7485372" cy="3352384"/>
          </a:xfrm>
          <a:prstGeom prst="rect">
            <a:avLst/>
          </a:prstGeom>
          <a:ln w="12700">
            <a:miter lim="400000"/>
          </a:ln>
        </p:spPr>
        <p:txBody>
          <a:bodyPr lIns="71433" tIns="71433" rIns="71433" bIns="71433">
            <a:spAutoFit/>
          </a:bodyPr>
          <a:lstStyle/>
          <a:p>
            <a:pPr defTabSz="914400">
              <a:lnSpc>
                <a:spcPct val="110000"/>
              </a:lnSpc>
              <a:defRPr sz="3200" b="1">
                <a:solidFill>
                  <a:srgbClr val="535353"/>
                </a:solidFill>
                <a:latin typeface="Arial"/>
                <a:ea typeface="Arial"/>
                <a:cs typeface="Arial"/>
              </a:defRPr>
            </a:pPr>
            <a:r>
              <a:rPr lang="es-ES"/>
              <a:t>La composición es rica en macro-</a:t>
            </a:r>
            <a:endParaRPr/>
          </a:p>
          <a:p>
            <a:pPr defTabSz="914400">
              <a:lnSpc>
                <a:spcPct val="110000"/>
              </a:lnSpc>
              <a:defRPr sz="3200" b="1">
                <a:solidFill>
                  <a:srgbClr val="535353"/>
                </a:solidFill>
                <a:latin typeface="Arial"/>
                <a:ea typeface="Arial"/>
                <a:cs typeface="Arial"/>
              </a:defRPr>
            </a:pPr>
            <a:r>
              <a:rPr lang="es-ES"/>
              <a:t>y microelementos</a:t>
            </a:r>
            <a:endParaRPr/>
          </a:p>
          <a:p>
            <a:pPr defTabSz="914400">
              <a:lnSpc>
                <a:spcPct val="110000"/>
              </a:lnSpc>
              <a:defRPr sz="3200" b="1">
                <a:solidFill>
                  <a:srgbClr val="535353"/>
                </a:solidFill>
                <a:latin typeface="Arial"/>
                <a:ea typeface="Arial"/>
                <a:cs typeface="Arial"/>
              </a:defRPr>
            </a:pPr>
            <a:r>
              <a:rPr lang="es-ES"/>
              <a:t>debido a la entrada de minerales</a:t>
            </a:r>
            <a:endParaRPr/>
          </a:p>
          <a:p>
            <a:pPr defTabSz="914400">
              <a:lnSpc>
                <a:spcPct val="110000"/>
              </a:lnSpc>
              <a:defRPr sz="3200" b="1">
                <a:solidFill>
                  <a:srgbClr val="535353"/>
                </a:solidFill>
                <a:latin typeface="Arial"/>
                <a:ea typeface="Arial"/>
                <a:cs typeface="Arial"/>
              </a:defRPr>
            </a:pPr>
            <a:r>
              <a:rPr lang="es-ES"/>
              <a:t>de manantiales hidrotermales</a:t>
            </a:r>
            <a:endParaRPr/>
          </a:p>
          <a:p>
            <a:pPr defTabSz="914400">
              <a:lnSpc>
                <a:spcPct val="110000"/>
              </a:lnSpc>
              <a:defRPr sz="3200" b="1">
                <a:solidFill>
                  <a:srgbClr val="535353"/>
                </a:solidFill>
                <a:latin typeface="Arial"/>
                <a:ea typeface="Arial"/>
                <a:cs typeface="Arial"/>
              </a:defRPr>
            </a:pPr>
            <a:r>
              <a:rPr lang="es-ES"/>
              <a:t>y pequeño movimiento de capas DOW a la superficie del océano</a:t>
            </a:r>
            <a:endParaRPr/>
          </a:p>
        </p:txBody>
      </p:sp>
      <p:sp>
        <p:nvSpPr>
          <p:cNvPr id="429" name="Shape 52"/>
          <p:cNvSpPr txBox="1"/>
          <p:nvPr/>
        </p:nvSpPr>
        <p:spPr bwMode="auto">
          <a:xfrm>
            <a:off x="13124777" y="3464902"/>
            <a:ext cx="7143529" cy="2810697"/>
          </a:xfrm>
          <a:prstGeom prst="rect">
            <a:avLst/>
          </a:prstGeom>
          <a:ln w="12700">
            <a:miter lim="400000"/>
          </a:ln>
        </p:spPr>
        <p:txBody>
          <a:bodyPr lIns="71433" tIns="71433" rIns="71433" bIns="71433">
            <a:spAutoFit/>
          </a:bodyPr>
          <a:lstStyle/>
          <a:p>
            <a:pPr defTabSz="914400">
              <a:lnSpc>
                <a:spcPct val="110000"/>
              </a:lnSpc>
              <a:defRPr sz="3200" b="1">
                <a:solidFill>
                  <a:srgbClr val="535353"/>
                </a:solidFill>
                <a:latin typeface="Arial"/>
                <a:ea typeface="Arial"/>
                <a:cs typeface="Arial"/>
              </a:defRPr>
            </a:pPr>
            <a:r>
              <a:rPr lang="es-ES"/>
              <a:t>Baja temperatura</a:t>
            </a:r>
            <a:endParaRPr/>
          </a:p>
          <a:p>
            <a:pPr defTabSz="914400">
              <a:lnSpc>
                <a:spcPct val="110000"/>
              </a:lnSpc>
              <a:defRPr sz="3200" b="1">
                <a:solidFill>
                  <a:srgbClr val="535353"/>
                </a:solidFill>
                <a:latin typeface="Arial"/>
                <a:ea typeface="Arial"/>
                <a:cs typeface="Arial"/>
              </a:defRPr>
            </a:pPr>
            <a:r>
              <a:rPr lang="es-ES"/>
              <a:t>y estabilidad</a:t>
            </a:r>
            <a:endParaRPr/>
          </a:p>
          <a:p>
            <a:pPr defTabSz="914400">
              <a:lnSpc>
                <a:spcPct val="110000"/>
              </a:lnSpc>
              <a:defRPr sz="3200">
                <a:solidFill>
                  <a:srgbClr val="535353"/>
                </a:solidFill>
                <a:latin typeface="Arial"/>
                <a:ea typeface="Arial"/>
                <a:cs typeface="Arial"/>
              </a:defRPr>
            </a:pPr>
            <a:r>
              <a:rPr lang="es-ES"/>
              <a:t>No depende de los cambios climáticos, permanece estable en el rango de temperatura de 6-9 ° С</a:t>
            </a:r>
            <a:endParaRPr/>
          </a:p>
        </p:txBody>
      </p:sp>
      <p:grpSp>
        <p:nvGrpSpPr>
          <p:cNvPr id="432" name="Group 3"/>
          <p:cNvGrpSpPr/>
          <p:nvPr/>
        </p:nvGrpSpPr>
        <p:grpSpPr bwMode="auto">
          <a:xfrm>
            <a:off x="1066729" y="3600511"/>
            <a:ext cx="1050542" cy="1050542"/>
            <a:chOff x="-1" y="0"/>
            <a:chExt cx="1050541" cy="1050541"/>
          </a:xfrm>
        </p:grpSpPr>
        <p:pic>
          <p:nvPicPr>
            <p:cNvPr id="430" name="object 5" descr="object 5"/>
            <p:cNvPicPr>
              <a:picLocks noChangeAspect="1"/>
            </p:cNvPicPr>
            <p:nvPr/>
          </p:nvPicPr>
          <p:blipFill>
            <a:blip r:embed="rId3"/>
            <a:stretch/>
          </p:blipFill>
          <p:spPr bwMode="auto">
            <a:xfrm>
              <a:off x="172476" y="165755"/>
              <a:ext cx="704841" cy="719029"/>
            </a:xfrm>
            <a:prstGeom prst="rect">
              <a:avLst/>
            </a:prstGeom>
            <a:ln w="12700" cap="flat">
              <a:noFill/>
              <a:miter lim="400000"/>
            </a:ln>
            <a:effectLst/>
          </p:spPr>
        </p:pic>
        <p:sp>
          <p:nvSpPr>
            <p:cNvPr id="431" name="CustomShape 4"/>
            <p:cNvSpPr/>
            <p:nvPr/>
          </p:nvSpPr>
          <p:spPr bwMode="auto">
            <a:xfrm>
              <a:off x="-2" y="-1"/>
              <a:ext cx="1050543" cy="10505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2741" y="21426"/>
                  </a:lnTo>
                  <a:lnTo>
                    <a:pt x="14568" y="20924"/>
                  </a:lnTo>
                  <a:lnTo>
                    <a:pt x="16251" y="20125"/>
                  </a:lnTo>
                  <a:lnTo>
                    <a:pt x="17758" y="19060"/>
                  </a:lnTo>
                  <a:lnTo>
                    <a:pt x="19060" y="17758"/>
                  </a:lnTo>
                  <a:lnTo>
                    <a:pt x="20125" y="16251"/>
                  </a:lnTo>
                  <a:lnTo>
                    <a:pt x="20924" y="14568"/>
                  </a:lnTo>
                  <a:lnTo>
                    <a:pt x="21426" y="12741"/>
                  </a:lnTo>
                  <a:lnTo>
                    <a:pt x="21600" y="10800"/>
                  </a:lnTo>
                  <a:lnTo>
                    <a:pt x="21426" y="8859"/>
                  </a:lnTo>
                  <a:lnTo>
                    <a:pt x="20924" y="7032"/>
                  </a:lnTo>
                  <a:lnTo>
                    <a:pt x="20125" y="5349"/>
                  </a:lnTo>
                  <a:lnTo>
                    <a:pt x="19060" y="3842"/>
                  </a:lnTo>
                  <a:lnTo>
                    <a:pt x="17758" y="2540"/>
                  </a:lnTo>
                  <a:lnTo>
                    <a:pt x="16251" y="1475"/>
                  </a:lnTo>
                  <a:lnTo>
                    <a:pt x="14568" y="676"/>
                  </a:lnTo>
                  <a:lnTo>
                    <a:pt x="12741" y="174"/>
                  </a:lnTo>
                  <a:lnTo>
                    <a:pt x="10800" y="0"/>
                  </a:lnTo>
                  <a:lnTo>
                    <a:pt x="8859" y="174"/>
                  </a:lnTo>
                  <a:lnTo>
                    <a:pt x="7032" y="676"/>
                  </a:lnTo>
                  <a:lnTo>
                    <a:pt x="5349" y="1475"/>
                  </a:lnTo>
                  <a:lnTo>
                    <a:pt x="3842" y="2540"/>
                  </a:lnTo>
                  <a:lnTo>
                    <a:pt x="2540" y="3842"/>
                  </a:lnTo>
                  <a:lnTo>
                    <a:pt x="1475" y="5349"/>
                  </a:lnTo>
                  <a:lnTo>
                    <a:pt x="676" y="7032"/>
                  </a:lnTo>
                  <a:lnTo>
                    <a:pt x="174" y="8859"/>
                  </a:lnTo>
                  <a:lnTo>
                    <a:pt x="0" y="10800"/>
                  </a:lnTo>
                  <a:lnTo>
                    <a:pt x="174" y="12741"/>
                  </a:lnTo>
                  <a:lnTo>
                    <a:pt x="676" y="14568"/>
                  </a:lnTo>
                  <a:lnTo>
                    <a:pt x="1475" y="16251"/>
                  </a:lnTo>
                  <a:lnTo>
                    <a:pt x="2540" y="17758"/>
                  </a:lnTo>
                  <a:lnTo>
                    <a:pt x="3842" y="19060"/>
                  </a:lnTo>
                  <a:lnTo>
                    <a:pt x="5349" y="20125"/>
                  </a:lnTo>
                  <a:lnTo>
                    <a:pt x="7032" y="20924"/>
                  </a:lnTo>
                  <a:lnTo>
                    <a:pt x="8859" y="21426"/>
                  </a:lnTo>
                  <a:lnTo>
                    <a:pt x="10800" y="21600"/>
                  </a:lnTo>
                  <a:close/>
                </a:path>
              </a:pathLst>
            </a:custGeom>
            <a:noFill/>
            <a:ln w="22320" cap="flat">
              <a:solidFill>
                <a:srgbClr val="1BDAF1"/>
              </a:solidFill>
              <a:prstDash val="solid"/>
              <a:round/>
            </a:ln>
            <a:effectLst/>
          </p:spPr>
          <p:txBody>
            <a:bodyPr wrap="square" lIns="71433" tIns="71433" rIns="71433" bIns="71433" numCol="1" anchor="t">
              <a:noAutofit/>
            </a:bodyPr>
            <a:lstStyle/>
            <a:p>
              <a:pPr defTabSz="914400">
                <a:defRPr sz="1800">
                  <a:latin typeface="Arial"/>
                  <a:ea typeface="Arial"/>
                  <a:cs typeface="Arial"/>
                </a:defRPr>
              </a:pPr>
              <a:endParaRPr/>
            </a:p>
          </p:txBody>
        </p:sp>
      </p:grpSp>
      <p:grpSp>
        <p:nvGrpSpPr>
          <p:cNvPr id="435" name="Group 8"/>
          <p:cNvGrpSpPr/>
          <p:nvPr/>
        </p:nvGrpSpPr>
        <p:grpSpPr bwMode="auto">
          <a:xfrm>
            <a:off x="1184068" y="7827412"/>
            <a:ext cx="1050542" cy="1050542"/>
            <a:chOff x="-1" y="0"/>
            <a:chExt cx="1050541" cy="1050541"/>
          </a:xfrm>
        </p:grpSpPr>
        <p:sp>
          <p:nvSpPr>
            <p:cNvPr id="433" name="CustomShape 9"/>
            <p:cNvSpPr/>
            <p:nvPr/>
          </p:nvSpPr>
          <p:spPr bwMode="auto">
            <a:xfrm>
              <a:off x="302393" y="190395"/>
              <a:ext cx="445753" cy="686923"/>
            </a:xfrm>
            <a:custGeom>
              <a:avLst/>
              <a:gdLst/>
              <a:ahLst/>
              <a:cxnLst>
                <a:cxn ang="0">
                  <a:pos x="wd2" y="hd2"/>
                </a:cxn>
                <a:cxn ang="5400000">
                  <a:pos x="wd2" y="hd2"/>
                </a:cxn>
                <a:cxn ang="10800000">
                  <a:pos x="wd2" y="hd2"/>
                </a:cxn>
                <a:cxn ang="16200000">
                  <a:pos x="wd2" y="hd2"/>
                </a:cxn>
              </a:cxnLst>
              <a:rect l="0" t="0" r="r" b="b"/>
              <a:pathLst>
                <a:path w="21600" h="21600" extrusionOk="0">
                  <a:moveTo>
                    <a:pt x="21600" y="14559"/>
                  </a:moveTo>
                  <a:lnTo>
                    <a:pt x="20751" y="17299"/>
                  </a:lnTo>
                  <a:lnTo>
                    <a:pt x="18437" y="19538"/>
                  </a:lnTo>
                  <a:lnTo>
                    <a:pt x="15004" y="21047"/>
                  </a:lnTo>
                  <a:lnTo>
                    <a:pt x="10800" y="21600"/>
                  </a:lnTo>
                  <a:lnTo>
                    <a:pt x="6596" y="21047"/>
                  </a:lnTo>
                  <a:lnTo>
                    <a:pt x="3163" y="19538"/>
                  </a:lnTo>
                  <a:lnTo>
                    <a:pt x="849" y="17299"/>
                  </a:lnTo>
                  <a:lnTo>
                    <a:pt x="0" y="14559"/>
                  </a:lnTo>
                  <a:lnTo>
                    <a:pt x="1687" y="10643"/>
                  </a:lnTo>
                  <a:lnTo>
                    <a:pt x="5400" y="5821"/>
                  </a:lnTo>
                  <a:lnTo>
                    <a:pt x="9112" y="1728"/>
                  </a:lnTo>
                  <a:lnTo>
                    <a:pt x="10800" y="0"/>
                  </a:lnTo>
                  <a:lnTo>
                    <a:pt x="17044" y="6229"/>
                  </a:lnTo>
                  <a:lnTo>
                    <a:pt x="20250" y="9823"/>
                  </a:lnTo>
                  <a:lnTo>
                    <a:pt x="21431" y="12144"/>
                  </a:lnTo>
                  <a:lnTo>
                    <a:pt x="21600" y="14559"/>
                  </a:lnTo>
                  <a:close/>
                  <a:moveTo>
                    <a:pt x="10728" y="19173"/>
                  </a:moveTo>
                  <a:lnTo>
                    <a:pt x="8038" y="18819"/>
                  </a:lnTo>
                  <a:lnTo>
                    <a:pt x="5842" y="17854"/>
                  </a:lnTo>
                  <a:lnTo>
                    <a:pt x="4361" y="16421"/>
                  </a:lnTo>
                  <a:lnTo>
                    <a:pt x="3818" y="14667"/>
                  </a:lnTo>
                </a:path>
              </a:pathLst>
            </a:custGeom>
            <a:noFill/>
            <a:ln w="19080" cap="flat">
              <a:solidFill>
                <a:srgbClr val="1BDAF1"/>
              </a:solidFill>
              <a:prstDash val="solid"/>
              <a:round/>
            </a:ln>
            <a:effectLst/>
          </p:spPr>
          <p:txBody>
            <a:bodyPr wrap="square" lIns="71433" tIns="71433" rIns="71433" bIns="71433" numCol="1" anchor="t">
              <a:noAutofit/>
            </a:bodyPr>
            <a:lstStyle/>
            <a:p>
              <a:pPr defTabSz="914400">
                <a:defRPr sz="1800">
                  <a:latin typeface="Arial"/>
                  <a:ea typeface="Arial"/>
                  <a:cs typeface="Arial"/>
                </a:defRPr>
              </a:pPr>
              <a:endParaRPr/>
            </a:p>
          </p:txBody>
        </p:sp>
        <p:sp>
          <p:nvSpPr>
            <p:cNvPr id="434" name="CustomShape 10"/>
            <p:cNvSpPr/>
            <p:nvPr/>
          </p:nvSpPr>
          <p:spPr bwMode="auto">
            <a:xfrm>
              <a:off x="-2" y="-1"/>
              <a:ext cx="1050543" cy="10505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2741" y="21426"/>
                  </a:lnTo>
                  <a:lnTo>
                    <a:pt x="14568" y="20924"/>
                  </a:lnTo>
                  <a:lnTo>
                    <a:pt x="16251" y="20125"/>
                  </a:lnTo>
                  <a:lnTo>
                    <a:pt x="17758" y="19060"/>
                  </a:lnTo>
                  <a:lnTo>
                    <a:pt x="19060" y="17758"/>
                  </a:lnTo>
                  <a:lnTo>
                    <a:pt x="20125" y="16251"/>
                  </a:lnTo>
                  <a:lnTo>
                    <a:pt x="20924" y="14568"/>
                  </a:lnTo>
                  <a:lnTo>
                    <a:pt x="21426" y="12741"/>
                  </a:lnTo>
                  <a:lnTo>
                    <a:pt x="21600" y="10800"/>
                  </a:lnTo>
                  <a:lnTo>
                    <a:pt x="21426" y="8859"/>
                  </a:lnTo>
                  <a:lnTo>
                    <a:pt x="20924" y="7032"/>
                  </a:lnTo>
                  <a:lnTo>
                    <a:pt x="20125" y="5349"/>
                  </a:lnTo>
                  <a:lnTo>
                    <a:pt x="19060" y="3842"/>
                  </a:lnTo>
                  <a:lnTo>
                    <a:pt x="17758" y="2540"/>
                  </a:lnTo>
                  <a:lnTo>
                    <a:pt x="16251" y="1475"/>
                  </a:lnTo>
                  <a:lnTo>
                    <a:pt x="14568" y="676"/>
                  </a:lnTo>
                  <a:lnTo>
                    <a:pt x="12741" y="174"/>
                  </a:lnTo>
                  <a:lnTo>
                    <a:pt x="10800" y="0"/>
                  </a:lnTo>
                  <a:lnTo>
                    <a:pt x="8859" y="174"/>
                  </a:lnTo>
                  <a:lnTo>
                    <a:pt x="7032" y="676"/>
                  </a:lnTo>
                  <a:lnTo>
                    <a:pt x="5349" y="1475"/>
                  </a:lnTo>
                  <a:lnTo>
                    <a:pt x="3842" y="2540"/>
                  </a:lnTo>
                  <a:lnTo>
                    <a:pt x="2540" y="3842"/>
                  </a:lnTo>
                  <a:lnTo>
                    <a:pt x="1475" y="5349"/>
                  </a:lnTo>
                  <a:lnTo>
                    <a:pt x="676" y="7032"/>
                  </a:lnTo>
                  <a:lnTo>
                    <a:pt x="174" y="8859"/>
                  </a:lnTo>
                  <a:lnTo>
                    <a:pt x="0" y="10800"/>
                  </a:lnTo>
                  <a:lnTo>
                    <a:pt x="174" y="12741"/>
                  </a:lnTo>
                  <a:lnTo>
                    <a:pt x="676" y="14568"/>
                  </a:lnTo>
                  <a:lnTo>
                    <a:pt x="1475" y="16251"/>
                  </a:lnTo>
                  <a:lnTo>
                    <a:pt x="2540" y="17758"/>
                  </a:lnTo>
                  <a:lnTo>
                    <a:pt x="3842" y="19060"/>
                  </a:lnTo>
                  <a:lnTo>
                    <a:pt x="5349" y="20125"/>
                  </a:lnTo>
                  <a:lnTo>
                    <a:pt x="7032" y="20924"/>
                  </a:lnTo>
                  <a:lnTo>
                    <a:pt x="8859" y="21426"/>
                  </a:lnTo>
                  <a:lnTo>
                    <a:pt x="10800" y="21600"/>
                  </a:lnTo>
                  <a:close/>
                </a:path>
              </a:pathLst>
            </a:custGeom>
            <a:noFill/>
            <a:ln w="22320" cap="flat">
              <a:solidFill>
                <a:srgbClr val="1BDAF1"/>
              </a:solidFill>
              <a:prstDash val="solid"/>
              <a:round/>
            </a:ln>
            <a:effectLst/>
          </p:spPr>
          <p:txBody>
            <a:bodyPr wrap="square" lIns="71433" tIns="71433" rIns="71433" bIns="71433" numCol="1" anchor="t">
              <a:noAutofit/>
            </a:bodyPr>
            <a:lstStyle/>
            <a:p>
              <a:pPr defTabSz="914400">
                <a:defRPr sz="1800">
                  <a:latin typeface="Arial"/>
                  <a:ea typeface="Arial"/>
                  <a:cs typeface="Arial"/>
                </a:defRPr>
              </a:pPr>
              <a:endParaRPr/>
            </a:p>
          </p:txBody>
        </p:sp>
      </p:grpSp>
      <p:grpSp>
        <p:nvGrpSpPr>
          <p:cNvPr id="439" name="Group 11"/>
          <p:cNvGrpSpPr/>
          <p:nvPr/>
        </p:nvGrpSpPr>
        <p:grpSpPr bwMode="auto">
          <a:xfrm>
            <a:off x="11670088" y="3603871"/>
            <a:ext cx="1043825" cy="1043826"/>
            <a:chOff x="-2" y="-2"/>
            <a:chExt cx="1043824" cy="1043825"/>
          </a:xfrm>
        </p:grpSpPr>
        <p:sp>
          <p:nvSpPr>
            <p:cNvPr id="436" name="CustomShape 12"/>
            <p:cNvSpPr/>
            <p:nvPr/>
          </p:nvSpPr>
          <p:spPr bwMode="auto">
            <a:xfrm>
              <a:off x="-3" y="-3"/>
              <a:ext cx="1043826" cy="104382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426" y="12741"/>
                  </a:lnTo>
                  <a:lnTo>
                    <a:pt x="20924" y="14569"/>
                  </a:lnTo>
                  <a:lnTo>
                    <a:pt x="20126" y="16251"/>
                  </a:lnTo>
                  <a:lnTo>
                    <a:pt x="19060" y="17758"/>
                  </a:lnTo>
                  <a:lnTo>
                    <a:pt x="17758" y="19060"/>
                  </a:lnTo>
                  <a:lnTo>
                    <a:pt x="16251" y="20126"/>
                  </a:lnTo>
                  <a:lnTo>
                    <a:pt x="14569" y="20924"/>
                  </a:lnTo>
                  <a:lnTo>
                    <a:pt x="12741" y="21426"/>
                  </a:lnTo>
                  <a:lnTo>
                    <a:pt x="10800" y="21600"/>
                  </a:lnTo>
                  <a:lnTo>
                    <a:pt x="8859" y="21426"/>
                  </a:lnTo>
                  <a:lnTo>
                    <a:pt x="7031" y="20924"/>
                  </a:lnTo>
                  <a:lnTo>
                    <a:pt x="5349" y="20126"/>
                  </a:lnTo>
                  <a:lnTo>
                    <a:pt x="3842" y="19060"/>
                  </a:lnTo>
                  <a:lnTo>
                    <a:pt x="2540" y="17758"/>
                  </a:lnTo>
                  <a:lnTo>
                    <a:pt x="1474" y="16251"/>
                  </a:lnTo>
                  <a:lnTo>
                    <a:pt x="676" y="14569"/>
                  </a:lnTo>
                  <a:lnTo>
                    <a:pt x="174" y="12741"/>
                  </a:lnTo>
                  <a:lnTo>
                    <a:pt x="0" y="10800"/>
                  </a:lnTo>
                  <a:lnTo>
                    <a:pt x="174" y="8859"/>
                  </a:lnTo>
                  <a:lnTo>
                    <a:pt x="676" y="7031"/>
                  </a:lnTo>
                  <a:lnTo>
                    <a:pt x="1474" y="5349"/>
                  </a:lnTo>
                  <a:lnTo>
                    <a:pt x="2540" y="3842"/>
                  </a:lnTo>
                  <a:lnTo>
                    <a:pt x="3842" y="2540"/>
                  </a:lnTo>
                  <a:lnTo>
                    <a:pt x="5349" y="1474"/>
                  </a:lnTo>
                  <a:lnTo>
                    <a:pt x="7031" y="676"/>
                  </a:lnTo>
                  <a:lnTo>
                    <a:pt x="8859" y="174"/>
                  </a:lnTo>
                  <a:lnTo>
                    <a:pt x="10800" y="0"/>
                  </a:lnTo>
                  <a:lnTo>
                    <a:pt x="12741" y="174"/>
                  </a:lnTo>
                  <a:lnTo>
                    <a:pt x="14569" y="676"/>
                  </a:lnTo>
                  <a:lnTo>
                    <a:pt x="16251" y="1474"/>
                  </a:lnTo>
                  <a:lnTo>
                    <a:pt x="17758" y="2540"/>
                  </a:lnTo>
                  <a:lnTo>
                    <a:pt x="19060" y="3842"/>
                  </a:lnTo>
                  <a:lnTo>
                    <a:pt x="20126" y="5349"/>
                  </a:lnTo>
                  <a:lnTo>
                    <a:pt x="20924" y="7031"/>
                  </a:lnTo>
                  <a:lnTo>
                    <a:pt x="21426" y="8859"/>
                  </a:lnTo>
                  <a:lnTo>
                    <a:pt x="21600" y="10800"/>
                  </a:lnTo>
                  <a:close/>
                </a:path>
              </a:pathLst>
            </a:custGeom>
            <a:noFill/>
            <a:ln w="25560" cap="flat">
              <a:solidFill>
                <a:srgbClr val="1562BF"/>
              </a:solidFill>
              <a:prstDash val="solid"/>
              <a:round/>
            </a:ln>
            <a:effectLst/>
          </p:spPr>
          <p:txBody>
            <a:bodyPr wrap="square" lIns="71433" tIns="71433" rIns="71433" bIns="71433" numCol="1" anchor="t">
              <a:noAutofit/>
            </a:bodyPr>
            <a:lstStyle/>
            <a:p>
              <a:pPr defTabSz="914400">
                <a:defRPr sz="1800">
                  <a:latin typeface="Arial"/>
                  <a:ea typeface="Arial"/>
                  <a:cs typeface="Arial"/>
                </a:defRPr>
              </a:pPr>
              <a:endParaRPr/>
            </a:p>
          </p:txBody>
        </p:sp>
        <p:sp>
          <p:nvSpPr>
            <p:cNvPr id="437" name="CustomShape 13"/>
            <p:cNvSpPr/>
            <p:nvPr/>
          </p:nvSpPr>
          <p:spPr bwMode="auto">
            <a:xfrm>
              <a:off x="339725" y="290447"/>
              <a:ext cx="227734" cy="486821"/>
            </a:xfrm>
            <a:custGeom>
              <a:avLst/>
              <a:gdLst/>
              <a:ahLst/>
              <a:cxnLst>
                <a:cxn ang="0">
                  <a:pos x="wd2" y="hd2"/>
                </a:cxn>
                <a:cxn ang="5400000">
                  <a:pos x="wd2" y="hd2"/>
                </a:cxn>
                <a:cxn ang="10800000">
                  <a:pos x="wd2" y="hd2"/>
                </a:cxn>
                <a:cxn ang="16200000">
                  <a:pos x="wd2" y="hd2"/>
                </a:cxn>
              </a:cxnLst>
              <a:rect l="0" t="0" r="r" b="b"/>
              <a:pathLst>
                <a:path w="21600" h="21600" extrusionOk="0">
                  <a:moveTo>
                    <a:pt x="21600" y="4500"/>
                  </a:moveTo>
                  <a:lnTo>
                    <a:pt x="20893" y="2748"/>
                  </a:lnTo>
                  <a:lnTo>
                    <a:pt x="18964" y="1318"/>
                  </a:lnTo>
                  <a:lnTo>
                    <a:pt x="16104" y="353"/>
                  </a:lnTo>
                  <a:lnTo>
                    <a:pt x="12601" y="0"/>
                  </a:lnTo>
                  <a:lnTo>
                    <a:pt x="8999" y="0"/>
                  </a:lnTo>
                  <a:lnTo>
                    <a:pt x="5496" y="353"/>
                  </a:lnTo>
                  <a:lnTo>
                    <a:pt x="2636" y="1318"/>
                  </a:lnTo>
                  <a:lnTo>
                    <a:pt x="707" y="2748"/>
                  </a:lnTo>
                  <a:lnTo>
                    <a:pt x="0" y="4500"/>
                  </a:lnTo>
                  <a:lnTo>
                    <a:pt x="0" y="17100"/>
                  </a:lnTo>
                  <a:lnTo>
                    <a:pt x="707" y="18852"/>
                  </a:lnTo>
                  <a:lnTo>
                    <a:pt x="2636" y="20282"/>
                  </a:lnTo>
                  <a:lnTo>
                    <a:pt x="5496" y="21246"/>
                  </a:lnTo>
                  <a:lnTo>
                    <a:pt x="8999" y="21600"/>
                  </a:lnTo>
                  <a:lnTo>
                    <a:pt x="12601" y="21600"/>
                  </a:lnTo>
                  <a:lnTo>
                    <a:pt x="16104" y="21246"/>
                  </a:lnTo>
                  <a:lnTo>
                    <a:pt x="18964" y="20282"/>
                  </a:lnTo>
                  <a:lnTo>
                    <a:pt x="20893" y="18852"/>
                  </a:lnTo>
                  <a:lnTo>
                    <a:pt x="21600" y="17100"/>
                  </a:lnTo>
                </a:path>
              </a:pathLst>
            </a:custGeom>
            <a:noFill/>
            <a:ln w="25560" cap="flat">
              <a:solidFill>
                <a:srgbClr val="1562BF"/>
              </a:solidFill>
              <a:prstDash val="solid"/>
              <a:round/>
            </a:ln>
            <a:effectLst/>
          </p:spPr>
          <p:txBody>
            <a:bodyPr wrap="square" lIns="71433" tIns="71433" rIns="71433" bIns="71433" numCol="1" anchor="t">
              <a:noAutofit/>
            </a:bodyPr>
            <a:lstStyle/>
            <a:p>
              <a:pPr defTabSz="914400">
                <a:defRPr sz="1800">
                  <a:latin typeface="Arial"/>
                  <a:ea typeface="Arial"/>
                  <a:cs typeface="Arial"/>
                </a:defRPr>
              </a:pPr>
              <a:endParaRPr/>
            </a:p>
          </p:txBody>
        </p:sp>
        <p:pic>
          <p:nvPicPr>
            <p:cNvPr id="438" name="object 20" descr="object 20"/>
            <p:cNvPicPr>
              <a:picLocks noChangeAspect="1"/>
            </p:cNvPicPr>
            <p:nvPr/>
          </p:nvPicPr>
          <p:blipFill>
            <a:blip r:embed="rId4"/>
            <a:stretch/>
          </p:blipFill>
          <p:spPr bwMode="auto">
            <a:xfrm>
              <a:off x="621960" y="203089"/>
              <a:ext cx="183680" cy="191891"/>
            </a:xfrm>
            <a:prstGeom prst="rect">
              <a:avLst/>
            </a:prstGeom>
            <a:ln w="12700" cap="flat">
              <a:noFill/>
              <a:miter lim="400000"/>
            </a:ln>
            <a:effectLst/>
          </p:spPr>
        </p:pic>
      </p:grpSp>
      <p:grpSp>
        <p:nvGrpSpPr>
          <p:cNvPr id="442" name="Group 14"/>
          <p:cNvGrpSpPr/>
          <p:nvPr/>
        </p:nvGrpSpPr>
        <p:grpSpPr bwMode="auto">
          <a:xfrm>
            <a:off x="11666728" y="7827412"/>
            <a:ext cx="1050542" cy="1050542"/>
            <a:chOff x="-1" y="0"/>
            <a:chExt cx="1050541" cy="1050541"/>
          </a:xfrm>
        </p:grpSpPr>
        <p:sp>
          <p:nvSpPr>
            <p:cNvPr id="440" name="CustomShape 15"/>
            <p:cNvSpPr/>
            <p:nvPr/>
          </p:nvSpPr>
          <p:spPr bwMode="auto">
            <a:xfrm>
              <a:off x="195622" y="187408"/>
              <a:ext cx="660042" cy="601059"/>
            </a:xfrm>
            <a:custGeom>
              <a:avLst/>
              <a:gdLst/>
              <a:ahLst/>
              <a:cxnLst>
                <a:cxn ang="0">
                  <a:pos x="wd2" y="hd2"/>
                </a:cxn>
                <a:cxn ang="5400000">
                  <a:pos x="wd2" y="hd2"/>
                </a:cxn>
                <a:cxn ang="10800000">
                  <a:pos x="wd2" y="hd2"/>
                </a:cxn>
                <a:cxn ang="16200000">
                  <a:pos x="wd2" y="hd2"/>
                </a:cxn>
              </a:cxnLst>
              <a:rect l="0" t="0" r="r" b="b"/>
              <a:pathLst>
                <a:path w="21600" h="21600" extrusionOk="0">
                  <a:moveTo>
                    <a:pt x="11447" y="10922"/>
                  </a:moveTo>
                  <a:lnTo>
                    <a:pt x="10113" y="10922"/>
                  </a:lnTo>
                  <a:lnTo>
                    <a:pt x="9572" y="11460"/>
                  </a:lnTo>
                  <a:lnTo>
                    <a:pt x="9572" y="12792"/>
                  </a:lnTo>
                  <a:lnTo>
                    <a:pt x="10113" y="13331"/>
                  </a:lnTo>
                  <a:lnTo>
                    <a:pt x="11447" y="13331"/>
                  </a:lnTo>
                  <a:lnTo>
                    <a:pt x="11988" y="12792"/>
                  </a:lnTo>
                  <a:lnTo>
                    <a:pt x="11988" y="11460"/>
                  </a:lnTo>
                  <a:lnTo>
                    <a:pt x="11447" y="10922"/>
                  </a:lnTo>
                  <a:close/>
                  <a:moveTo>
                    <a:pt x="6642" y="19191"/>
                  </a:moveTo>
                  <a:lnTo>
                    <a:pt x="5307" y="19191"/>
                  </a:lnTo>
                  <a:lnTo>
                    <a:pt x="4767" y="19730"/>
                  </a:lnTo>
                  <a:lnTo>
                    <a:pt x="4767" y="21061"/>
                  </a:lnTo>
                  <a:lnTo>
                    <a:pt x="5307" y="21600"/>
                  </a:lnTo>
                  <a:lnTo>
                    <a:pt x="6642" y="21600"/>
                  </a:lnTo>
                  <a:lnTo>
                    <a:pt x="7183" y="21061"/>
                  </a:lnTo>
                  <a:lnTo>
                    <a:pt x="7183" y="19730"/>
                  </a:lnTo>
                  <a:lnTo>
                    <a:pt x="6642" y="19191"/>
                  </a:lnTo>
                  <a:close/>
                  <a:moveTo>
                    <a:pt x="1876" y="10922"/>
                  </a:moveTo>
                  <a:lnTo>
                    <a:pt x="542" y="10922"/>
                  </a:lnTo>
                  <a:lnTo>
                    <a:pt x="1" y="11460"/>
                  </a:lnTo>
                  <a:lnTo>
                    <a:pt x="1" y="12792"/>
                  </a:lnTo>
                  <a:lnTo>
                    <a:pt x="542" y="13331"/>
                  </a:lnTo>
                  <a:lnTo>
                    <a:pt x="1876" y="13331"/>
                  </a:lnTo>
                  <a:lnTo>
                    <a:pt x="2417" y="12792"/>
                  </a:lnTo>
                  <a:lnTo>
                    <a:pt x="2417" y="11460"/>
                  </a:lnTo>
                  <a:lnTo>
                    <a:pt x="1876" y="10922"/>
                  </a:lnTo>
                  <a:close/>
                  <a:moveTo>
                    <a:pt x="6642" y="8211"/>
                  </a:moveTo>
                  <a:lnTo>
                    <a:pt x="5307" y="8211"/>
                  </a:lnTo>
                  <a:lnTo>
                    <a:pt x="4767" y="8751"/>
                  </a:lnTo>
                  <a:lnTo>
                    <a:pt x="4767" y="10082"/>
                  </a:lnTo>
                  <a:lnTo>
                    <a:pt x="5307" y="10622"/>
                  </a:lnTo>
                  <a:lnTo>
                    <a:pt x="6642" y="10622"/>
                  </a:lnTo>
                  <a:lnTo>
                    <a:pt x="7183" y="10082"/>
                  </a:lnTo>
                  <a:lnTo>
                    <a:pt x="7183" y="8751"/>
                  </a:lnTo>
                  <a:lnTo>
                    <a:pt x="6642" y="8211"/>
                  </a:lnTo>
                  <a:close/>
                  <a:moveTo>
                    <a:pt x="11447" y="0"/>
                  </a:moveTo>
                  <a:lnTo>
                    <a:pt x="10113" y="0"/>
                  </a:lnTo>
                  <a:lnTo>
                    <a:pt x="9572" y="540"/>
                  </a:lnTo>
                  <a:lnTo>
                    <a:pt x="9572" y="1871"/>
                  </a:lnTo>
                  <a:lnTo>
                    <a:pt x="10113" y="2409"/>
                  </a:lnTo>
                  <a:lnTo>
                    <a:pt x="11447" y="2409"/>
                  </a:lnTo>
                  <a:lnTo>
                    <a:pt x="11988" y="1871"/>
                  </a:lnTo>
                  <a:lnTo>
                    <a:pt x="11988" y="540"/>
                  </a:lnTo>
                  <a:lnTo>
                    <a:pt x="11447" y="0"/>
                  </a:lnTo>
                  <a:close/>
                  <a:moveTo>
                    <a:pt x="16329" y="8211"/>
                  </a:moveTo>
                  <a:lnTo>
                    <a:pt x="14994" y="8211"/>
                  </a:lnTo>
                  <a:lnTo>
                    <a:pt x="14453" y="8751"/>
                  </a:lnTo>
                  <a:lnTo>
                    <a:pt x="14453" y="10082"/>
                  </a:lnTo>
                  <a:lnTo>
                    <a:pt x="14994" y="10622"/>
                  </a:lnTo>
                  <a:lnTo>
                    <a:pt x="16329" y="10622"/>
                  </a:lnTo>
                  <a:lnTo>
                    <a:pt x="16870" y="10082"/>
                  </a:lnTo>
                  <a:lnTo>
                    <a:pt x="16870" y="8751"/>
                  </a:lnTo>
                  <a:lnTo>
                    <a:pt x="16329" y="8211"/>
                  </a:lnTo>
                  <a:close/>
                  <a:moveTo>
                    <a:pt x="21060" y="10922"/>
                  </a:moveTo>
                  <a:lnTo>
                    <a:pt x="19725" y="10922"/>
                  </a:lnTo>
                  <a:lnTo>
                    <a:pt x="19185" y="11460"/>
                  </a:lnTo>
                  <a:lnTo>
                    <a:pt x="19185" y="12792"/>
                  </a:lnTo>
                  <a:lnTo>
                    <a:pt x="19725" y="13331"/>
                  </a:lnTo>
                  <a:lnTo>
                    <a:pt x="21060" y="13331"/>
                  </a:lnTo>
                  <a:lnTo>
                    <a:pt x="21600" y="12792"/>
                  </a:lnTo>
                  <a:lnTo>
                    <a:pt x="21600" y="11460"/>
                  </a:lnTo>
                  <a:lnTo>
                    <a:pt x="21060" y="10922"/>
                  </a:lnTo>
                  <a:close/>
                  <a:moveTo>
                    <a:pt x="16222" y="19191"/>
                  </a:moveTo>
                  <a:lnTo>
                    <a:pt x="14888" y="19191"/>
                  </a:lnTo>
                  <a:lnTo>
                    <a:pt x="14347" y="19730"/>
                  </a:lnTo>
                  <a:lnTo>
                    <a:pt x="14347" y="21061"/>
                  </a:lnTo>
                  <a:lnTo>
                    <a:pt x="14888" y="21600"/>
                  </a:lnTo>
                  <a:lnTo>
                    <a:pt x="16222" y="21600"/>
                  </a:lnTo>
                  <a:lnTo>
                    <a:pt x="16763" y="21061"/>
                  </a:lnTo>
                  <a:lnTo>
                    <a:pt x="16763" y="19730"/>
                  </a:lnTo>
                  <a:lnTo>
                    <a:pt x="16222" y="19191"/>
                  </a:lnTo>
                  <a:close/>
                  <a:moveTo>
                    <a:pt x="11490" y="16496"/>
                  </a:moveTo>
                  <a:lnTo>
                    <a:pt x="10156" y="16496"/>
                  </a:lnTo>
                  <a:lnTo>
                    <a:pt x="9615" y="17035"/>
                  </a:lnTo>
                  <a:lnTo>
                    <a:pt x="9615" y="18365"/>
                  </a:lnTo>
                  <a:lnTo>
                    <a:pt x="10156" y="18906"/>
                  </a:lnTo>
                  <a:lnTo>
                    <a:pt x="11490" y="18906"/>
                  </a:lnTo>
                  <a:lnTo>
                    <a:pt x="12031" y="18365"/>
                  </a:lnTo>
                  <a:lnTo>
                    <a:pt x="12031" y="17035"/>
                  </a:lnTo>
                  <a:lnTo>
                    <a:pt x="11490" y="16496"/>
                  </a:lnTo>
                  <a:close/>
                  <a:moveTo>
                    <a:pt x="3043" y="18196"/>
                  </a:moveTo>
                  <a:lnTo>
                    <a:pt x="2958" y="18228"/>
                  </a:lnTo>
                  <a:lnTo>
                    <a:pt x="2813" y="18540"/>
                  </a:lnTo>
                  <a:lnTo>
                    <a:pt x="2660" y="18747"/>
                  </a:lnTo>
                  <a:lnTo>
                    <a:pt x="2408" y="18976"/>
                  </a:lnTo>
                  <a:lnTo>
                    <a:pt x="2414" y="19055"/>
                  </a:lnTo>
                  <a:lnTo>
                    <a:pt x="2487" y="19096"/>
                  </a:lnTo>
                  <a:lnTo>
                    <a:pt x="4047" y="19996"/>
                  </a:lnTo>
                  <a:lnTo>
                    <a:pt x="4122" y="19961"/>
                  </a:lnTo>
                  <a:lnTo>
                    <a:pt x="4216" y="19630"/>
                  </a:lnTo>
                  <a:lnTo>
                    <a:pt x="4334" y="19404"/>
                  </a:lnTo>
                  <a:lnTo>
                    <a:pt x="4546" y="19142"/>
                  </a:lnTo>
                  <a:lnTo>
                    <a:pt x="4532" y="19054"/>
                  </a:lnTo>
                  <a:lnTo>
                    <a:pt x="3043" y="18196"/>
                  </a:lnTo>
                  <a:close/>
                  <a:moveTo>
                    <a:pt x="1876" y="16318"/>
                  </a:moveTo>
                  <a:lnTo>
                    <a:pt x="542" y="16318"/>
                  </a:lnTo>
                  <a:lnTo>
                    <a:pt x="0" y="16858"/>
                  </a:lnTo>
                  <a:lnTo>
                    <a:pt x="8" y="18196"/>
                  </a:lnTo>
                  <a:lnTo>
                    <a:pt x="542" y="18728"/>
                  </a:lnTo>
                  <a:lnTo>
                    <a:pt x="1876" y="18728"/>
                  </a:lnTo>
                  <a:lnTo>
                    <a:pt x="2409" y="18196"/>
                  </a:lnTo>
                  <a:lnTo>
                    <a:pt x="2416" y="16858"/>
                  </a:lnTo>
                  <a:lnTo>
                    <a:pt x="1876" y="16318"/>
                  </a:lnTo>
                  <a:close/>
                  <a:moveTo>
                    <a:pt x="6642" y="2651"/>
                  </a:moveTo>
                  <a:lnTo>
                    <a:pt x="5307" y="2651"/>
                  </a:lnTo>
                  <a:lnTo>
                    <a:pt x="4767" y="3191"/>
                  </a:lnTo>
                  <a:lnTo>
                    <a:pt x="4767" y="4522"/>
                  </a:lnTo>
                  <a:lnTo>
                    <a:pt x="5307" y="5061"/>
                  </a:lnTo>
                  <a:lnTo>
                    <a:pt x="6642" y="5061"/>
                  </a:lnTo>
                  <a:lnTo>
                    <a:pt x="7183" y="4522"/>
                  </a:lnTo>
                  <a:lnTo>
                    <a:pt x="7183" y="3191"/>
                  </a:lnTo>
                  <a:lnTo>
                    <a:pt x="6642" y="2651"/>
                  </a:lnTo>
                  <a:close/>
                  <a:moveTo>
                    <a:pt x="21060" y="16433"/>
                  </a:moveTo>
                  <a:lnTo>
                    <a:pt x="19725" y="16433"/>
                  </a:lnTo>
                  <a:lnTo>
                    <a:pt x="19185" y="16971"/>
                  </a:lnTo>
                  <a:lnTo>
                    <a:pt x="19185" y="18302"/>
                  </a:lnTo>
                  <a:lnTo>
                    <a:pt x="19725" y="18842"/>
                  </a:lnTo>
                  <a:lnTo>
                    <a:pt x="21060" y="18842"/>
                  </a:lnTo>
                  <a:lnTo>
                    <a:pt x="21600" y="18302"/>
                  </a:lnTo>
                  <a:lnTo>
                    <a:pt x="21600" y="16971"/>
                  </a:lnTo>
                  <a:lnTo>
                    <a:pt x="21060" y="16433"/>
                  </a:lnTo>
                  <a:close/>
                  <a:moveTo>
                    <a:pt x="16222" y="2804"/>
                  </a:moveTo>
                  <a:lnTo>
                    <a:pt x="14888" y="2804"/>
                  </a:lnTo>
                  <a:lnTo>
                    <a:pt x="14347" y="3344"/>
                  </a:lnTo>
                  <a:lnTo>
                    <a:pt x="14347" y="4675"/>
                  </a:lnTo>
                  <a:lnTo>
                    <a:pt x="14888" y="5215"/>
                  </a:lnTo>
                  <a:lnTo>
                    <a:pt x="16222" y="5215"/>
                  </a:lnTo>
                  <a:lnTo>
                    <a:pt x="16763" y="4675"/>
                  </a:lnTo>
                  <a:lnTo>
                    <a:pt x="16763" y="3344"/>
                  </a:lnTo>
                  <a:lnTo>
                    <a:pt x="16222" y="2804"/>
                  </a:lnTo>
                  <a:close/>
                  <a:moveTo>
                    <a:pt x="4078" y="9874"/>
                  </a:moveTo>
                  <a:lnTo>
                    <a:pt x="4001" y="9917"/>
                  </a:lnTo>
                  <a:lnTo>
                    <a:pt x="2577" y="10738"/>
                  </a:lnTo>
                  <a:lnTo>
                    <a:pt x="2567" y="10822"/>
                  </a:lnTo>
                  <a:lnTo>
                    <a:pt x="2790" y="11075"/>
                  </a:lnTo>
                  <a:lnTo>
                    <a:pt x="2918" y="11295"/>
                  </a:lnTo>
                  <a:lnTo>
                    <a:pt x="3026" y="11622"/>
                  </a:lnTo>
                  <a:lnTo>
                    <a:pt x="3103" y="11655"/>
                  </a:lnTo>
                  <a:lnTo>
                    <a:pt x="4597" y="10796"/>
                  </a:lnTo>
                  <a:lnTo>
                    <a:pt x="4607" y="10711"/>
                  </a:lnTo>
                  <a:lnTo>
                    <a:pt x="4386" y="10455"/>
                  </a:lnTo>
                  <a:lnTo>
                    <a:pt x="4259" y="10234"/>
                  </a:lnTo>
                  <a:lnTo>
                    <a:pt x="4154" y="9908"/>
                  </a:lnTo>
                  <a:lnTo>
                    <a:pt x="4078" y="9874"/>
                  </a:lnTo>
                  <a:close/>
                  <a:moveTo>
                    <a:pt x="687" y="13933"/>
                  </a:moveTo>
                  <a:lnTo>
                    <a:pt x="619" y="13981"/>
                  </a:lnTo>
                  <a:lnTo>
                    <a:pt x="619" y="15668"/>
                  </a:lnTo>
                  <a:lnTo>
                    <a:pt x="687" y="15716"/>
                  </a:lnTo>
                  <a:lnTo>
                    <a:pt x="912" y="15663"/>
                  </a:lnTo>
                  <a:lnTo>
                    <a:pt x="1058" y="15645"/>
                  </a:lnTo>
                  <a:lnTo>
                    <a:pt x="1664" y="15645"/>
                  </a:lnTo>
                  <a:lnTo>
                    <a:pt x="1680" y="15632"/>
                  </a:lnTo>
                  <a:lnTo>
                    <a:pt x="1680" y="14018"/>
                  </a:lnTo>
                  <a:lnTo>
                    <a:pt x="1664" y="14006"/>
                  </a:lnTo>
                  <a:lnTo>
                    <a:pt x="1058" y="14006"/>
                  </a:lnTo>
                  <a:lnTo>
                    <a:pt x="912" y="13988"/>
                  </a:lnTo>
                  <a:lnTo>
                    <a:pt x="687" y="13933"/>
                  </a:lnTo>
                  <a:close/>
                  <a:moveTo>
                    <a:pt x="1664" y="15645"/>
                  </a:moveTo>
                  <a:lnTo>
                    <a:pt x="1316" y="15645"/>
                  </a:lnTo>
                  <a:lnTo>
                    <a:pt x="1421" y="15654"/>
                  </a:lnTo>
                  <a:lnTo>
                    <a:pt x="1610" y="15686"/>
                  </a:lnTo>
                  <a:lnTo>
                    <a:pt x="1664" y="15645"/>
                  </a:lnTo>
                  <a:close/>
                  <a:moveTo>
                    <a:pt x="1610" y="13964"/>
                  </a:moveTo>
                  <a:lnTo>
                    <a:pt x="1421" y="13995"/>
                  </a:lnTo>
                  <a:lnTo>
                    <a:pt x="1316" y="14006"/>
                  </a:lnTo>
                  <a:lnTo>
                    <a:pt x="1664" y="14006"/>
                  </a:lnTo>
                  <a:lnTo>
                    <a:pt x="1610" y="13964"/>
                  </a:lnTo>
                  <a:close/>
                  <a:moveTo>
                    <a:pt x="7869" y="9884"/>
                  </a:moveTo>
                  <a:lnTo>
                    <a:pt x="7792" y="9917"/>
                  </a:lnTo>
                  <a:lnTo>
                    <a:pt x="7684" y="10248"/>
                  </a:lnTo>
                  <a:lnTo>
                    <a:pt x="7552" y="10473"/>
                  </a:lnTo>
                  <a:lnTo>
                    <a:pt x="7325" y="10729"/>
                  </a:lnTo>
                  <a:lnTo>
                    <a:pt x="7334" y="10814"/>
                  </a:lnTo>
                  <a:lnTo>
                    <a:pt x="8860" y="11692"/>
                  </a:lnTo>
                  <a:lnTo>
                    <a:pt x="8936" y="11658"/>
                  </a:lnTo>
                  <a:lnTo>
                    <a:pt x="9037" y="11324"/>
                  </a:lnTo>
                  <a:lnTo>
                    <a:pt x="9163" y="11096"/>
                  </a:lnTo>
                  <a:lnTo>
                    <a:pt x="9328" y="10901"/>
                  </a:lnTo>
                  <a:lnTo>
                    <a:pt x="9385" y="10835"/>
                  </a:lnTo>
                  <a:lnTo>
                    <a:pt x="9374" y="10750"/>
                  </a:lnTo>
                  <a:lnTo>
                    <a:pt x="7869" y="9884"/>
                  </a:lnTo>
                  <a:close/>
                  <a:moveTo>
                    <a:pt x="17550" y="9912"/>
                  </a:moveTo>
                  <a:lnTo>
                    <a:pt x="17472" y="9945"/>
                  </a:lnTo>
                  <a:lnTo>
                    <a:pt x="17360" y="10269"/>
                  </a:lnTo>
                  <a:lnTo>
                    <a:pt x="17229" y="10488"/>
                  </a:lnTo>
                  <a:lnTo>
                    <a:pt x="17002" y="10739"/>
                  </a:lnTo>
                  <a:lnTo>
                    <a:pt x="17011" y="10823"/>
                  </a:lnTo>
                  <a:lnTo>
                    <a:pt x="17087" y="10865"/>
                  </a:lnTo>
                  <a:lnTo>
                    <a:pt x="18417" y="11631"/>
                  </a:lnTo>
                  <a:lnTo>
                    <a:pt x="18494" y="11676"/>
                  </a:lnTo>
                  <a:lnTo>
                    <a:pt x="18570" y="11642"/>
                  </a:lnTo>
                  <a:lnTo>
                    <a:pt x="18674" y="11314"/>
                  </a:lnTo>
                  <a:lnTo>
                    <a:pt x="18799" y="11093"/>
                  </a:lnTo>
                  <a:lnTo>
                    <a:pt x="19019" y="10837"/>
                  </a:lnTo>
                  <a:lnTo>
                    <a:pt x="19009" y="10752"/>
                  </a:lnTo>
                  <a:lnTo>
                    <a:pt x="17550" y="9912"/>
                  </a:lnTo>
                  <a:close/>
                  <a:moveTo>
                    <a:pt x="5503" y="5696"/>
                  </a:moveTo>
                  <a:lnTo>
                    <a:pt x="5443" y="5740"/>
                  </a:lnTo>
                  <a:lnTo>
                    <a:pt x="5443" y="7552"/>
                  </a:lnTo>
                  <a:lnTo>
                    <a:pt x="5503" y="7596"/>
                  </a:lnTo>
                  <a:lnTo>
                    <a:pt x="5722" y="7551"/>
                  </a:lnTo>
                  <a:lnTo>
                    <a:pt x="5842" y="7538"/>
                  </a:lnTo>
                  <a:lnTo>
                    <a:pt x="6495" y="7538"/>
                  </a:lnTo>
                  <a:lnTo>
                    <a:pt x="6495" y="5753"/>
                  </a:lnTo>
                  <a:lnTo>
                    <a:pt x="5842" y="5753"/>
                  </a:lnTo>
                  <a:lnTo>
                    <a:pt x="5714" y="5740"/>
                  </a:lnTo>
                  <a:lnTo>
                    <a:pt x="5503" y="5696"/>
                  </a:lnTo>
                  <a:close/>
                  <a:moveTo>
                    <a:pt x="6495" y="7538"/>
                  </a:moveTo>
                  <a:lnTo>
                    <a:pt x="6100" y="7538"/>
                  </a:lnTo>
                  <a:lnTo>
                    <a:pt x="6227" y="7552"/>
                  </a:lnTo>
                  <a:lnTo>
                    <a:pt x="6341" y="7573"/>
                  </a:lnTo>
                  <a:lnTo>
                    <a:pt x="6426" y="7590"/>
                  </a:lnTo>
                  <a:lnTo>
                    <a:pt x="6495" y="7540"/>
                  </a:lnTo>
                  <a:close/>
                  <a:moveTo>
                    <a:pt x="6426" y="5700"/>
                  </a:moveTo>
                  <a:lnTo>
                    <a:pt x="6222" y="5741"/>
                  </a:lnTo>
                  <a:lnTo>
                    <a:pt x="6100" y="5753"/>
                  </a:lnTo>
                  <a:lnTo>
                    <a:pt x="6495" y="5753"/>
                  </a:lnTo>
                  <a:lnTo>
                    <a:pt x="6426" y="5700"/>
                  </a:lnTo>
                  <a:close/>
                  <a:moveTo>
                    <a:pt x="8929" y="18172"/>
                  </a:moveTo>
                  <a:lnTo>
                    <a:pt x="7408" y="19048"/>
                  </a:lnTo>
                  <a:lnTo>
                    <a:pt x="7397" y="19134"/>
                  </a:lnTo>
                  <a:lnTo>
                    <a:pt x="7610" y="19396"/>
                  </a:lnTo>
                  <a:lnTo>
                    <a:pt x="7730" y="19621"/>
                  </a:lnTo>
                  <a:lnTo>
                    <a:pt x="7826" y="19951"/>
                  </a:lnTo>
                  <a:lnTo>
                    <a:pt x="7901" y="19985"/>
                  </a:lnTo>
                  <a:lnTo>
                    <a:pt x="7977" y="19942"/>
                  </a:lnTo>
                  <a:lnTo>
                    <a:pt x="9456" y="19090"/>
                  </a:lnTo>
                  <a:lnTo>
                    <a:pt x="9466" y="19005"/>
                  </a:lnTo>
                  <a:lnTo>
                    <a:pt x="9242" y="18751"/>
                  </a:lnTo>
                  <a:lnTo>
                    <a:pt x="9114" y="18532"/>
                  </a:lnTo>
                  <a:lnTo>
                    <a:pt x="9006" y="18206"/>
                  </a:lnTo>
                  <a:lnTo>
                    <a:pt x="8929" y="18172"/>
                  </a:lnTo>
                  <a:close/>
                  <a:moveTo>
                    <a:pt x="8867" y="1586"/>
                  </a:moveTo>
                  <a:lnTo>
                    <a:pt x="7356" y="2456"/>
                  </a:lnTo>
                  <a:lnTo>
                    <a:pt x="7346" y="2541"/>
                  </a:lnTo>
                  <a:lnTo>
                    <a:pt x="7569" y="2794"/>
                  </a:lnTo>
                  <a:lnTo>
                    <a:pt x="7698" y="3014"/>
                  </a:lnTo>
                  <a:lnTo>
                    <a:pt x="7807" y="3339"/>
                  </a:lnTo>
                  <a:lnTo>
                    <a:pt x="7884" y="3373"/>
                  </a:lnTo>
                  <a:lnTo>
                    <a:pt x="7960" y="3330"/>
                  </a:lnTo>
                  <a:lnTo>
                    <a:pt x="9348" y="2529"/>
                  </a:lnTo>
                  <a:lnTo>
                    <a:pt x="9361" y="2442"/>
                  </a:lnTo>
                  <a:lnTo>
                    <a:pt x="9150" y="2179"/>
                  </a:lnTo>
                  <a:lnTo>
                    <a:pt x="9033" y="1952"/>
                  </a:lnTo>
                  <a:lnTo>
                    <a:pt x="8941" y="1620"/>
                  </a:lnTo>
                  <a:lnTo>
                    <a:pt x="8867" y="1586"/>
                  </a:lnTo>
                  <a:close/>
                  <a:moveTo>
                    <a:pt x="18505" y="18204"/>
                  </a:moveTo>
                  <a:lnTo>
                    <a:pt x="16991" y="19076"/>
                  </a:lnTo>
                  <a:lnTo>
                    <a:pt x="16979" y="19162"/>
                  </a:lnTo>
                  <a:lnTo>
                    <a:pt x="17189" y="19427"/>
                  </a:lnTo>
                  <a:lnTo>
                    <a:pt x="17306" y="19654"/>
                  </a:lnTo>
                  <a:lnTo>
                    <a:pt x="17396" y="19986"/>
                  </a:lnTo>
                  <a:lnTo>
                    <a:pt x="17470" y="20021"/>
                  </a:lnTo>
                  <a:lnTo>
                    <a:pt x="19075" y="19096"/>
                  </a:lnTo>
                  <a:lnTo>
                    <a:pt x="19083" y="19015"/>
                  </a:lnTo>
                  <a:lnTo>
                    <a:pt x="18848" y="18770"/>
                  </a:lnTo>
                  <a:lnTo>
                    <a:pt x="18710" y="18556"/>
                  </a:lnTo>
                  <a:lnTo>
                    <a:pt x="18586" y="18237"/>
                  </a:lnTo>
                  <a:lnTo>
                    <a:pt x="18505" y="18204"/>
                  </a:lnTo>
                  <a:close/>
                  <a:moveTo>
                    <a:pt x="15135" y="5861"/>
                  </a:moveTo>
                  <a:lnTo>
                    <a:pt x="15073" y="5907"/>
                  </a:lnTo>
                  <a:lnTo>
                    <a:pt x="15066" y="7563"/>
                  </a:lnTo>
                  <a:lnTo>
                    <a:pt x="15133" y="7611"/>
                  </a:lnTo>
                  <a:lnTo>
                    <a:pt x="15361" y="7556"/>
                  </a:lnTo>
                  <a:lnTo>
                    <a:pt x="15509" y="7538"/>
                  </a:lnTo>
                  <a:lnTo>
                    <a:pt x="16109" y="7538"/>
                  </a:lnTo>
                  <a:lnTo>
                    <a:pt x="16126" y="7525"/>
                  </a:lnTo>
                  <a:lnTo>
                    <a:pt x="16126" y="5907"/>
                  </a:lnTo>
                  <a:lnTo>
                    <a:pt x="15441" y="5907"/>
                  </a:lnTo>
                  <a:lnTo>
                    <a:pt x="15330" y="5895"/>
                  </a:lnTo>
                  <a:lnTo>
                    <a:pt x="15135" y="5861"/>
                  </a:lnTo>
                  <a:close/>
                  <a:moveTo>
                    <a:pt x="16109" y="7538"/>
                  </a:moveTo>
                  <a:lnTo>
                    <a:pt x="15767" y="7538"/>
                  </a:lnTo>
                  <a:lnTo>
                    <a:pt x="15870" y="7546"/>
                  </a:lnTo>
                  <a:lnTo>
                    <a:pt x="16057" y="7577"/>
                  </a:lnTo>
                  <a:lnTo>
                    <a:pt x="16109" y="7538"/>
                  </a:lnTo>
                  <a:close/>
                  <a:moveTo>
                    <a:pt x="16059" y="5841"/>
                  </a:moveTo>
                  <a:lnTo>
                    <a:pt x="15838" y="5890"/>
                  </a:lnTo>
                  <a:lnTo>
                    <a:pt x="15698" y="5907"/>
                  </a:lnTo>
                  <a:lnTo>
                    <a:pt x="16126" y="5907"/>
                  </a:lnTo>
                  <a:lnTo>
                    <a:pt x="16126" y="5890"/>
                  </a:lnTo>
                  <a:lnTo>
                    <a:pt x="16059" y="5841"/>
                  </a:lnTo>
                  <a:close/>
                  <a:moveTo>
                    <a:pt x="20941" y="15741"/>
                  </a:moveTo>
                  <a:lnTo>
                    <a:pt x="20528" y="15741"/>
                  </a:lnTo>
                  <a:lnTo>
                    <a:pt x="20660" y="15755"/>
                  </a:lnTo>
                  <a:lnTo>
                    <a:pt x="20874" y="15801"/>
                  </a:lnTo>
                  <a:lnTo>
                    <a:pt x="20935" y="15755"/>
                  </a:lnTo>
                  <a:lnTo>
                    <a:pt x="20941" y="15741"/>
                  </a:lnTo>
                  <a:close/>
                  <a:moveTo>
                    <a:pt x="19950" y="13955"/>
                  </a:moveTo>
                  <a:lnTo>
                    <a:pt x="19883" y="14006"/>
                  </a:lnTo>
                  <a:lnTo>
                    <a:pt x="19883" y="15741"/>
                  </a:lnTo>
                  <a:lnTo>
                    <a:pt x="19950" y="15790"/>
                  </a:lnTo>
                  <a:lnTo>
                    <a:pt x="20152" y="15752"/>
                  </a:lnTo>
                  <a:lnTo>
                    <a:pt x="20271" y="15741"/>
                  </a:lnTo>
                  <a:lnTo>
                    <a:pt x="20941" y="15741"/>
                  </a:lnTo>
                  <a:lnTo>
                    <a:pt x="20941" y="14006"/>
                  </a:lnTo>
                  <a:lnTo>
                    <a:pt x="20270" y="14006"/>
                  </a:lnTo>
                  <a:lnTo>
                    <a:pt x="20152" y="13994"/>
                  </a:lnTo>
                  <a:lnTo>
                    <a:pt x="19950" y="13955"/>
                  </a:lnTo>
                  <a:close/>
                  <a:moveTo>
                    <a:pt x="20874" y="13946"/>
                  </a:moveTo>
                  <a:lnTo>
                    <a:pt x="20660" y="13991"/>
                  </a:lnTo>
                  <a:lnTo>
                    <a:pt x="20528" y="14006"/>
                  </a:lnTo>
                  <a:lnTo>
                    <a:pt x="20941" y="14006"/>
                  </a:lnTo>
                  <a:lnTo>
                    <a:pt x="20936" y="13991"/>
                  </a:lnTo>
                  <a:lnTo>
                    <a:pt x="20874" y="13946"/>
                  </a:lnTo>
                  <a:close/>
                  <a:moveTo>
                    <a:pt x="13757" y="9846"/>
                  </a:moveTo>
                  <a:lnTo>
                    <a:pt x="12186" y="10750"/>
                  </a:lnTo>
                  <a:lnTo>
                    <a:pt x="12176" y="10835"/>
                  </a:lnTo>
                  <a:lnTo>
                    <a:pt x="12398" y="11096"/>
                  </a:lnTo>
                  <a:lnTo>
                    <a:pt x="12523" y="11324"/>
                  </a:lnTo>
                  <a:lnTo>
                    <a:pt x="12625" y="11658"/>
                  </a:lnTo>
                  <a:lnTo>
                    <a:pt x="12701" y="11692"/>
                  </a:lnTo>
                  <a:lnTo>
                    <a:pt x="14273" y="10786"/>
                  </a:lnTo>
                  <a:lnTo>
                    <a:pt x="14284" y="10701"/>
                  </a:lnTo>
                  <a:lnTo>
                    <a:pt x="14226" y="10635"/>
                  </a:lnTo>
                  <a:lnTo>
                    <a:pt x="14062" y="10440"/>
                  </a:lnTo>
                  <a:lnTo>
                    <a:pt x="13935" y="10213"/>
                  </a:lnTo>
                  <a:lnTo>
                    <a:pt x="13833" y="9879"/>
                  </a:lnTo>
                  <a:lnTo>
                    <a:pt x="13757" y="9846"/>
                  </a:lnTo>
                  <a:close/>
                  <a:moveTo>
                    <a:pt x="12707" y="18215"/>
                  </a:moveTo>
                  <a:lnTo>
                    <a:pt x="12627" y="18249"/>
                  </a:lnTo>
                  <a:lnTo>
                    <a:pt x="12512" y="18571"/>
                  </a:lnTo>
                  <a:lnTo>
                    <a:pt x="12379" y="18789"/>
                  </a:lnTo>
                  <a:lnTo>
                    <a:pt x="12150" y="19037"/>
                  </a:lnTo>
                  <a:lnTo>
                    <a:pt x="12158" y="19120"/>
                  </a:lnTo>
                  <a:lnTo>
                    <a:pt x="13648" y="19978"/>
                  </a:lnTo>
                  <a:lnTo>
                    <a:pt x="13724" y="19944"/>
                  </a:lnTo>
                  <a:lnTo>
                    <a:pt x="13821" y="19614"/>
                  </a:lnTo>
                  <a:lnTo>
                    <a:pt x="13943" y="19391"/>
                  </a:lnTo>
                  <a:lnTo>
                    <a:pt x="14159" y="19130"/>
                  </a:lnTo>
                  <a:lnTo>
                    <a:pt x="14148" y="19045"/>
                  </a:lnTo>
                  <a:lnTo>
                    <a:pt x="12707" y="18215"/>
                  </a:lnTo>
                  <a:close/>
                  <a:moveTo>
                    <a:pt x="10319" y="13967"/>
                  </a:moveTo>
                  <a:lnTo>
                    <a:pt x="10250" y="14018"/>
                  </a:lnTo>
                  <a:lnTo>
                    <a:pt x="10250" y="15838"/>
                  </a:lnTo>
                  <a:lnTo>
                    <a:pt x="10318" y="15888"/>
                  </a:lnTo>
                  <a:lnTo>
                    <a:pt x="10538" y="15838"/>
                  </a:lnTo>
                  <a:lnTo>
                    <a:pt x="10679" y="15822"/>
                  </a:lnTo>
                  <a:lnTo>
                    <a:pt x="11300" y="15822"/>
                  </a:lnTo>
                  <a:lnTo>
                    <a:pt x="11311" y="15814"/>
                  </a:lnTo>
                  <a:lnTo>
                    <a:pt x="11311" y="14023"/>
                  </a:lnTo>
                  <a:lnTo>
                    <a:pt x="10652" y="14023"/>
                  </a:lnTo>
                  <a:lnTo>
                    <a:pt x="10526" y="14010"/>
                  </a:lnTo>
                  <a:lnTo>
                    <a:pt x="10319" y="13967"/>
                  </a:lnTo>
                  <a:close/>
                  <a:moveTo>
                    <a:pt x="11300" y="15822"/>
                  </a:moveTo>
                  <a:lnTo>
                    <a:pt x="10936" y="15822"/>
                  </a:lnTo>
                  <a:lnTo>
                    <a:pt x="11048" y="15832"/>
                  </a:lnTo>
                  <a:lnTo>
                    <a:pt x="11242" y="15867"/>
                  </a:lnTo>
                  <a:lnTo>
                    <a:pt x="11300" y="15822"/>
                  </a:lnTo>
                  <a:close/>
                  <a:moveTo>
                    <a:pt x="11242" y="13967"/>
                  </a:moveTo>
                  <a:lnTo>
                    <a:pt x="11035" y="14010"/>
                  </a:lnTo>
                  <a:lnTo>
                    <a:pt x="10910" y="14023"/>
                  </a:lnTo>
                  <a:lnTo>
                    <a:pt x="11311" y="14023"/>
                  </a:lnTo>
                  <a:lnTo>
                    <a:pt x="11242" y="13967"/>
                  </a:lnTo>
                  <a:close/>
                  <a:moveTo>
                    <a:pt x="12694" y="1586"/>
                  </a:moveTo>
                  <a:lnTo>
                    <a:pt x="12619" y="1621"/>
                  </a:lnTo>
                  <a:lnTo>
                    <a:pt x="12528" y="1952"/>
                  </a:lnTo>
                  <a:lnTo>
                    <a:pt x="12410" y="2179"/>
                  </a:lnTo>
                  <a:lnTo>
                    <a:pt x="12200" y="2442"/>
                  </a:lnTo>
                  <a:lnTo>
                    <a:pt x="12212" y="2529"/>
                  </a:lnTo>
                  <a:lnTo>
                    <a:pt x="13688" y="3379"/>
                  </a:lnTo>
                  <a:lnTo>
                    <a:pt x="13771" y="3347"/>
                  </a:lnTo>
                  <a:lnTo>
                    <a:pt x="13906" y="3032"/>
                  </a:lnTo>
                  <a:lnTo>
                    <a:pt x="14052" y="2821"/>
                  </a:lnTo>
                  <a:lnTo>
                    <a:pt x="14297" y="2585"/>
                  </a:lnTo>
                  <a:lnTo>
                    <a:pt x="14290" y="2505"/>
                  </a:lnTo>
                  <a:lnTo>
                    <a:pt x="12694" y="1586"/>
                  </a:lnTo>
                  <a:close/>
                </a:path>
              </a:pathLst>
            </a:custGeom>
            <a:solidFill>
              <a:srgbClr val="1BDAF1"/>
            </a:solidFill>
            <a:ln w="12700" cap="flat">
              <a:noFill/>
              <a:miter lim="400000"/>
            </a:ln>
            <a:effectLst/>
          </p:spPr>
          <p:txBody>
            <a:bodyPr wrap="square" lIns="71433" tIns="71433" rIns="71433" bIns="71433" numCol="1" anchor="t">
              <a:noAutofit/>
            </a:bodyPr>
            <a:lstStyle/>
            <a:p>
              <a:pPr defTabSz="914400">
                <a:defRPr sz="1800">
                  <a:latin typeface="Arial"/>
                  <a:ea typeface="Arial"/>
                  <a:cs typeface="Arial"/>
                </a:defRPr>
              </a:pPr>
              <a:endParaRPr/>
            </a:p>
          </p:txBody>
        </p:sp>
        <p:sp>
          <p:nvSpPr>
            <p:cNvPr id="441" name="CustomShape 16"/>
            <p:cNvSpPr/>
            <p:nvPr/>
          </p:nvSpPr>
          <p:spPr bwMode="auto">
            <a:xfrm>
              <a:off x="-2" y="-1"/>
              <a:ext cx="1050543" cy="10505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2741" y="21426"/>
                  </a:lnTo>
                  <a:lnTo>
                    <a:pt x="14568" y="20924"/>
                  </a:lnTo>
                  <a:lnTo>
                    <a:pt x="16251" y="20125"/>
                  </a:lnTo>
                  <a:lnTo>
                    <a:pt x="17758" y="19060"/>
                  </a:lnTo>
                  <a:lnTo>
                    <a:pt x="19060" y="17758"/>
                  </a:lnTo>
                  <a:lnTo>
                    <a:pt x="20125" y="16251"/>
                  </a:lnTo>
                  <a:lnTo>
                    <a:pt x="20924" y="14568"/>
                  </a:lnTo>
                  <a:lnTo>
                    <a:pt x="21426" y="12741"/>
                  </a:lnTo>
                  <a:lnTo>
                    <a:pt x="21600" y="10800"/>
                  </a:lnTo>
                  <a:lnTo>
                    <a:pt x="21426" y="8859"/>
                  </a:lnTo>
                  <a:lnTo>
                    <a:pt x="20924" y="7032"/>
                  </a:lnTo>
                  <a:lnTo>
                    <a:pt x="20125" y="5349"/>
                  </a:lnTo>
                  <a:lnTo>
                    <a:pt x="19060" y="3842"/>
                  </a:lnTo>
                  <a:lnTo>
                    <a:pt x="17758" y="2540"/>
                  </a:lnTo>
                  <a:lnTo>
                    <a:pt x="16251" y="1475"/>
                  </a:lnTo>
                  <a:lnTo>
                    <a:pt x="14568" y="676"/>
                  </a:lnTo>
                  <a:lnTo>
                    <a:pt x="12741" y="174"/>
                  </a:lnTo>
                  <a:lnTo>
                    <a:pt x="10800" y="0"/>
                  </a:lnTo>
                  <a:lnTo>
                    <a:pt x="8859" y="174"/>
                  </a:lnTo>
                  <a:lnTo>
                    <a:pt x="7032" y="676"/>
                  </a:lnTo>
                  <a:lnTo>
                    <a:pt x="5349" y="1475"/>
                  </a:lnTo>
                  <a:lnTo>
                    <a:pt x="3842" y="2540"/>
                  </a:lnTo>
                  <a:lnTo>
                    <a:pt x="2540" y="3842"/>
                  </a:lnTo>
                  <a:lnTo>
                    <a:pt x="1475" y="5349"/>
                  </a:lnTo>
                  <a:lnTo>
                    <a:pt x="676" y="7032"/>
                  </a:lnTo>
                  <a:lnTo>
                    <a:pt x="174" y="8859"/>
                  </a:lnTo>
                  <a:lnTo>
                    <a:pt x="0" y="10800"/>
                  </a:lnTo>
                  <a:lnTo>
                    <a:pt x="174" y="12741"/>
                  </a:lnTo>
                  <a:lnTo>
                    <a:pt x="676" y="14568"/>
                  </a:lnTo>
                  <a:lnTo>
                    <a:pt x="1475" y="16251"/>
                  </a:lnTo>
                  <a:lnTo>
                    <a:pt x="2540" y="17758"/>
                  </a:lnTo>
                  <a:lnTo>
                    <a:pt x="3842" y="19060"/>
                  </a:lnTo>
                  <a:lnTo>
                    <a:pt x="5349" y="20125"/>
                  </a:lnTo>
                  <a:lnTo>
                    <a:pt x="7032" y="20924"/>
                  </a:lnTo>
                  <a:lnTo>
                    <a:pt x="8859" y="21426"/>
                  </a:lnTo>
                  <a:lnTo>
                    <a:pt x="10800" y="21600"/>
                  </a:lnTo>
                  <a:close/>
                </a:path>
              </a:pathLst>
            </a:custGeom>
            <a:noFill/>
            <a:ln w="22320" cap="flat">
              <a:solidFill>
                <a:srgbClr val="1BDAF1"/>
              </a:solidFill>
              <a:prstDash val="solid"/>
              <a:round/>
            </a:ln>
            <a:effectLst/>
          </p:spPr>
          <p:txBody>
            <a:bodyPr wrap="square" lIns="71433" tIns="71433" rIns="71433" bIns="71433" numCol="1" anchor="t">
              <a:noAutofit/>
            </a:bodyPr>
            <a:lstStyle/>
            <a:p>
              <a:pPr defTabSz="914400">
                <a:defRPr sz="1800">
                  <a:latin typeface="Arial"/>
                  <a:ea typeface="Arial"/>
                  <a:cs typeface="Arial"/>
                </a:defRPr>
              </a:pPr>
              <a:endParaRPr/>
            </a:p>
          </p:txBody>
        </p:sp>
      </p:grpSp>
      <p:sp>
        <p:nvSpPr>
          <p:cNvPr id="443" name="Shape 52"/>
          <p:cNvSpPr txBox="1"/>
          <p:nvPr/>
        </p:nvSpPr>
        <p:spPr bwMode="auto">
          <a:xfrm>
            <a:off x="2440040" y="7730676"/>
            <a:ext cx="7485372" cy="1727323"/>
          </a:xfrm>
          <a:prstGeom prst="rect">
            <a:avLst/>
          </a:prstGeom>
          <a:ln w="12700">
            <a:miter lim="400000"/>
          </a:ln>
        </p:spPr>
        <p:txBody>
          <a:bodyPr lIns="71433" tIns="71433" rIns="71433" bIns="71433">
            <a:spAutoFit/>
          </a:bodyPr>
          <a:lstStyle/>
          <a:p>
            <a:pPr defTabSz="914400">
              <a:lnSpc>
                <a:spcPct val="110000"/>
              </a:lnSpc>
              <a:defRPr sz="3200" b="1">
                <a:solidFill>
                  <a:srgbClr val="535353"/>
                </a:solidFill>
                <a:latin typeface="Arial"/>
                <a:ea typeface="Arial"/>
                <a:cs typeface="Arial"/>
              </a:defRPr>
            </a:pPr>
            <a:r>
              <a:rPr lang="es-ES"/>
              <a:t>Alta pureza</a:t>
            </a:r>
            <a:endParaRPr b="0"/>
          </a:p>
          <a:p>
            <a:pPr defTabSz="914400">
              <a:lnSpc>
                <a:spcPct val="110000"/>
              </a:lnSpc>
              <a:defRPr sz="3200">
                <a:solidFill>
                  <a:srgbClr val="535353"/>
                </a:solidFill>
                <a:latin typeface="Arial"/>
                <a:ea typeface="Arial"/>
                <a:cs typeface="Arial"/>
              </a:defRPr>
            </a:pPr>
            <a:r>
              <a:rPr lang="es-ES"/>
              <a:t>Los desechos humanos no alcanzan la profundidad del DOW</a:t>
            </a:r>
            <a:endParaRPr/>
          </a:p>
        </p:txBody>
      </p:sp>
      <p:sp>
        <p:nvSpPr>
          <p:cNvPr id="444" name="Shape 52"/>
          <p:cNvSpPr txBox="1"/>
          <p:nvPr/>
        </p:nvSpPr>
        <p:spPr bwMode="auto">
          <a:xfrm>
            <a:off x="13124777" y="7723634"/>
            <a:ext cx="10324417" cy="2810697"/>
          </a:xfrm>
          <a:prstGeom prst="rect">
            <a:avLst/>
          </a:prstGeom>
          <a:ln w="12700">
            <a:miter lim="400000"/>
          </a:ln>
        </p:spPr>
        <p:txBody>
          <a:bodyPr lIns="71433" tIns="71433" rIns="71433" bIns="71433">
            <a:spAutoFit/>
          </a:bodyPr>
          <a:lstStyle/>
          <a:p>
            <a:pPr defTabSz="914400">
              <a:lnSpc>
                <a:spcPct val="110000"/>
              </a:lnSpc>
              <a:defRPr sz="3200" b="1">
                <a:solidFill>
                  <a:srgbClr val="535353"/>
                </a:solidFill>
                <a:latin typeface="Arial"/>
                <a:ea typeface="Arial"/>
                <a:cs typeface="Arial"/>
              </a:defRPr>
            </a:pPr>
            <a:r>
              <a:rPr lang="es-ES"/>
              <a:t>Mayor biodisponibilidad.</a:t>
            </a:r>
            <a:endParaRPr/>
          </a:p>
          <a:p>
            <a:pPr defTabSz="914400">
              <a:lnSpc>
                <a:spcPct val="110000"/>
              </a:lnSpc>
              <a:defRPr sz="3200" b="1">
                <a:solidFill>
                  <a:srgbClr val="535353"/>
                </a:solidFill>
                <a:latin typeface="Arial"/>
                <a:ea typeface="Arial"/>
                <a:cs typeface="Arial"/>
              </a:defRPr>
            </a:pPr>
            <a:endParaRPr/>
          </a:p>
          <a:p>
            <a:pPr defTabSz="914400">
              <a:lnSpc>
                <a:spcPct val="110000"/>
              </a:lnSpc>
              <a:defRPr sz="3200">
                <a:solidFill>
                  <a:srgbClr val="535353"/>
                </a:solidFill>
                <a:latin typeface="Arial"/>
                <a:ea typeface="Arial"/>
                <a:cs typeface="Arial"/>
              </a:defRPr>
            </a:pPr>
            <a:r>
              <a:rPr lang="es-ES"/>
              <a:t>El origen de todos los elementos es natural,</a:t>
            </a:r>
            <a:endParaRPr/>
          </a:p>
          <a:p>
            <a:pPr defTabSz="914400">
              <a:lnSpc>
                <a:spcPct val="110000"/>
              </a:lnSpc>
              <a:defRPr sz="3200">
                <a:solidFill>
                  <a:srgbClr val="535353"/>
                </a:solidFill>
                <a:latin typeface="Arial"/>
                <a:ea typeface="Arial"/>
                <a:cs typeface="Arial"/>
              </a:defRPr>
            </a:pPr>
            <a:r>
              <a:rPr lang="es-ES"/>
              <a:t>están en forma iónica, fácilmente</a:t>
            </a:r>
            <a:endParaRPr/>
          </a:p>
          <a:p>
            <a:pPr defTabSz="914400">
              <a:lnSpc>
                <a:spcPct val="110000"/>
              </a:lnSpc>
              <a:defRPr sz="3200">
                <a:solidFill>
                  <a:srgbClr val="535353"/>
                </a:solidFill>
                <a:latin typeface="Arial"/>
                <a:ea typeface="Arial"/>
                <a:cs typeface="Arial"/>
              </a:defRPr>
            </a:pPr>
            <a:r>
              <a:rPr lang="es-ES"/>
              <a:t>accesible al organismo </a:t>
            </a:r>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46" name="Shape 107"/>
          <p:cNvSpPr/>
          <p:nvPr/>
        </p:nvSpPr>
        <p:spPr bwMode="auto">
          <a:xfrm>
            <a:off x="-178000" y="-229990"/>
            <a:ext cx="24740000" cy="14175980"/>
          </a:xfrm>
          <a:prstGeom prst="rect">
            <a:avLst/>
          </a:prstGeom>
          <a:solidFill>
            <a:srgbClr val="FFFFFF"/>
          </a:solidFill>
          <a:ln w="12700">
            <a:miter lim="400000"/>
          </a:ln>
        </p:spPr>
        <p:txBody>
          <a:bodyPr lIns="71433" tIns="71433" rIns="71433" bIns="71433" anchor="ctr"/>
          <a:lstStyle/>
          <a:p>
            <a:pPr>
              <a:defRPr>
                <a:latin typeface="+mn-lt"/>
                <a:ea typeface="+mn-ea"/>
                <a:cs typeface="+mn-cs"/>
              </a:defRPr>
            </a:pPr>
            <a:endParaRPr/>
          </a:p>
        </p:txBody>
      </p:sp>
      <p:sp>
        <p:nvSpPr>
          <p:cNvPr id="447" name="Shape 107"/>
          <p:cNvSpPr/>
          <p:nvPr/>
        </p:nvSpPr>
        <p:spPr bwMode="auto">
          <a:xfrm>
            <a:off x="15085614" y="-229990"/>
            <a:ext cx="9350249" cy="14175980"/>
          </a:xfrm>
          <a:prstGeom prst="rect">
            <a:avLst/>
          </a:prstGeom>
          <a:solidFill>
            <a:srgbClr val="3F69AB"/>
          </a:solidFill>
          <a:ln w="12700">
            <a:miter lim="400000"/>
          </a:ln>
        </p:spPr>
        <p:txBody>
          <a:bodyPr lIns="71433" tIns="71433" rIns="71433" bIns="71433" anchor="ctr"/>
          <a:lstStyle/>
          <a:p>
            <a:pPr>
              <a:defRPr>
                <a:latin typeface="+mn-lt"/>
                <a:ea typeface="+mn-ea"/>
                <a:cs typeface="+mn-cs"/>
              </a:defRPr>
            </a:pPr>
            <a:endParaRPr/>
          </a:p>
        </p:txBody>
      </p:sp>
      <p:sp>
        <p:nvSpPr>
          <p:cNvPr id="448"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pic>
        <p:nvPicPr>
          <p:cNvPr id="449" name="image5.png" descr="image5.png"/>
          <p:cNvPicPr>
            <a:picLocks noChangeAspect="1"/>
          </p:cNvPicPr>
          <p:nvPr/>
        </p:nvPicPr>
        <p:blipFill>
          <a:blip r:embed="rId3"/>
          <a:stretch/>
        </p:blipFill>
        <p:spPr bwMode="auto">
          <a:xfrm>
            <a:off x="1046162" y="12715875"/>
            <a:ext cx="1938342" cy="338140"/>
          </a:xfrm>
          <a:prstGeom prst="rect">
            <a:avLst/>
          </a:prstGeom>
          <a:ln w="12700">
            <a:miter lim="400000"/>
          </a:ln>
        </p:spPr>
      </p:pic>
      <p:sp>
        <p:nvSpPr>
          <p:cNvPr id="450" name="Shape 51"/>
          <p:cNvSpPr txBox="1"/>
          <p:nvPr/>
        </p:nvSpPr>
        <p:spPr bwMode="auto">
          <a:xfrm>
            <a:off x="967841" y="633772"/>
            <a:ext cx="14117773" cy="2114031"/>
          </a:xfrm>
          <a:prstGeom prst="rect">
            <a:avLst/>
          </a:prstGeom>
          <a:ln w="12700">
            <a:miter lim="400000"/>
          </a:ln>
        </p:spPr>
        <p:txBody>
          <a:bodyPr lIns="71433" tIns="71433" rIns="71433" bIns="71433">
            <a:spAutoFit/>
          </a:bodyPr>
          <a:lstStyle/>
          <a:p>
            <a:r>
              <a:rPr dirty="0"/>
              <a:t>DOW</a:t>
            </a:r>
            <a:r>
              <a:rPr dirty="0">
                <a:solidFill>
                  <a:srgbClr val="535353"/>
                </a:solidFill>
              </a:rPr>
              <a:t> –</a:t>
            </a:r>
            <a:r>
              <a:rPr dirty="0">
                <a:solidFill>
                  <a:srgbClr val="000000"/>
                </a:solidFill>
              </a:rPr>
              <a:t> </a:t>
            </a:r>
            <a:r>
              <a:rPr lang="es-ES" sz="6400" b="1" dirty="0">
                <a:solidFill>
                  <a:srgbClr val="535353"/>
                </a:solidFill>
              </a:rPr>
              <a:t>uno de los más limpios </a:t>
            </a:r>
            <a:br>
              <a:rPr lang="ru-RU" sz="6400" b="1" dirty="0">
                <a:solidFill>
                  <a:srgbClr val="535353"/>
                </a:solidFill>
              </a:rPr>
            </a:br>
            <a:r>
              <a:rPr lang="es-ES" sz="6400" b="1" dirty="0">
                <a:solidFill>
                  <a:srgbClr val="535353"/>
                </a:solidFill>
              </a:rPr>
              <a:t>y mineralizados del planeta</a:t>
            </a:r>
            <a:endParaRPr sz="6400" b="1" dirty="0"/>
          </a:p>
        </p:txBody>
      </p:sp>
      <p:sp>
        <p:nvSpPr>
          <p:cNvPr id="451" name="Shape 52"/>
          <p:cNvSpPr txBox="1"/>
          <p:nvPr/>
        </p:nvSpPr>
        <p:spPr bwMode="auto">
          <a:xfrm>
            <a:off x="966837" y="3029498"/>
            <a:ext cx="13250053" cy="6602504"/>
          </a:xfrm>
          <a:prstGeom prst="rect">
            <a:avLst/>
          </a:prstGeom>
          <a:ln w="12700">
            <a:miter lim="400000"/>
          </a:ln>
        </p:spPr>
        <p:txBody>
          <a:bodyPr wrap="square" lIns="71433" tIns="71433" rIns="71433" bIns="71433">
            <a:spAutoFit/>
          </a:bodyPr>
          <a:lstStyle/>
          <a:p>
            <a:pPr defTabSz="914400">
              <a:lnSpc>
                <a:spcPct val="110000"/>
              </a:lnSpc>
              <a:defRPr sz="3200">
                <a:solidFill>
                  <a:srgbClr val="535353"/>
                </a:solidFill>
                <a:latin typeface="Arial"/>
                <a:ea typeface="Arial"/>
                <a:cs typeface="Arial"/>
              </a:defRPr>
            </a:pPr>
            <a:r>
              <a:rPr lang="es-ES"/>
              <a:t>A través de grietas en la corteza terrestre, las aguas del océano penetran en las entrañas, se saturan allí de sustancias minerales y vuelven nuevamente al océano a través de </a:t>
            </a:r>
            <a:r>
              <a:rPr lang="es-ES" b="1"/>
              <a:t>manantiales hidrotermales</a:t>
            </a:r>
            <a:r>
              <a:rPr lang="es-ES"/>
              <a:t>.</a:t>
            </a:r>
            <a:endParaRPr/>
          </a:p>
          <a:p>
            <a:pPr defTabSz="914400">
              <a:lnSpc>
                <a:spcPct val="110000"/>
              </a:lnSpc>
              <a:defRPr sz="3200">
                <a:solidFill>
                  <a:srgbClr val="535353"/>
                </a:solidFill>
                <a:latin typeface="Arial"/>
                <a:ea typeface="Arial"/>
                <a:cs typeface="Arial"/>
              </a:defRPr>
            </a:pPr>
            <a:r>
              <a:rPr lang="es-ES"/>
              <a:t>Estos manantiales son efusiones de agua caliente, saturadas de compuestos de muchos elementos químicos.</a:t>
            </a:r>
            <a:r>
              <a:t>.</a:t>
            </a:r>
            <a:endParaRPr lang="es-ES"/>
          </a:p>
          <a:p>
            <a:pPr defTabSz="914400">
              <a:lnSpc>
                <a:spcPct val="110000"/>
              </a:lnSpc>
              <a:defRPr sz="3200">
                <a:solidFill>
                  <a:srgbClr val="535353"/>
                </a:solidFill>
                <a:latin typeface="Arial"/>
                <a:ea typeface="Arial"/>
                <a:cs typeface="Arial"/>
              </a:defRPr>
            </a:pPr>
            <a:r>
              <a:t> </a:t>
            </a:r>
          </a:p>
          <a:p>
            <a:pPr defTabSz="914400">
              <a:lnSpc>
                <a:spcPct val="110000"/>
              </a:lnSpc>
              <a:defRPr sz="3200">
                <a:solidFill>
                  <a:srgbClr val="535353"/>
                </a:solidFill>
                <a:latin typeface="Arial"/>
                <a:ea typeface="Arial"/>
                <a:cs typeface="Arial"/>
              </a:defRPr>
            </a:pPr>
            <a:endParaRPr/>
          </a:p>
          <a:p>
            <a:pPr defTabSz="914400">
              <a:lnSpc>
                <a:spcPct val="110000"/>
              </a:lnSpc>
              <a:defRPr sz="3200">
                <a:solidFill>
                  <a:srgbClr val="535353"/>
                </a:solidFill>
                <a:latin typeface="Arial"/>
                <a:ea typeface="Arial"/>
                <a:cs typeface="Arial"/>
              </a:defRPr>
            </a:pPr>
            <a:r>
              <a:rPr lang="es-ES"/>
              <a:t>El océano enfría estos arroyos y entran en </a:t>
            </a:r>
            <a:r>
              <a:rPr lang="es-ES" b="1"/>
              <a:t>la cinta transportadora global</a:t>
            </a:r>
            <a:r>
              <a:rPr lang="es-ES"/>
              <a:t>, donde debido a la baja temperatura y al mínimo movimiento de las capas de agua</a:t>
            </a:r>
            <a:endParaRPr/>
          </a:p>
          <a:p>
            <a:pPr defTabSz="914400">
              <a:lnSpc>
                <a:spcPct val="110000"/>
              </a:lnSpc>
              <a:defRPr sz="3200">
                <a:solidFill>
                  <a:srgbClr val="535353"/>
                </a:solidFill>
                <a:latin typeface="Arial"/>
                <a:ea typeface="Arial"/>
                <a:cs typeface="Arial"/>
              </a:defRPr>
            </a:pPr>
            <a:r>
              <a:rPr lang="es-ES"/>
              <a:t>en vertical, esta agua rica en minerales circula de manera constante alrededor del planeta a grandes profundidades.</a:t>
            </a:r>
            <a:endParaRPr/>
          </a:p>
        </p:txBody>
      </p:sp>
      <p:sp>
        <p:nvSpPr>
          <p:cNvPr id="452" name="Shape 72"/>
          <p:cNvSpPr/>
          <p:nvPr/>
        </p:nvSpPr>
        <p:spPr bwMode="auto">
          <a:xfrm flipH="1">
            <a:off x="1068917" y="10454757"/>
            <a:ext cx="4" cy="1685546"/>
          </a:xfrm>
          <a:prstGeom prst="line">
            <a:avLst/>
          </a:prstGeom>
          <a:ln w="63500">
            <a:solidFill>
              <a:srgbClr val="72B6E3"/>
            </a:solidFill>
          </a:ln>
        </p:spPr>
        <p:txBody>
          <a:bodyPr lIns="45718" tIns="45718" rIns="45718" bIns="45718"/>
          <a:lstStyle/>
          <a:p>
            <a:pPr>
              <a:defRPr/>
            </a:pPr>
            <a:endParaRPr/>
          </a:p>
        </p:txBody>
      </p:sp>
      <p:sp>
        <p:nvSpPr>
          <p:cNvPr id="453" name="Shape 52"/>
          <p:cNvSpPr txBox="1"/>
          <p:nvPr/>
        </p:nvSpPr>
        <p:spPr bwMode="auto">
          <a:xfrm>
            <a:off x="1274230" y="10438389"/>
            <a:ext cx="11955237" cy="1772857"/>
          </a:xfrm>
          <a:prstGeom prst="rect">
            <a:avLst/>
          </a:prstGeom>
          <a:ln w="12700">
            <a:miter lim="400000"/>
          </a:ln>
        </p:spPr>
        <p:txBody>
          <a:bodyPr lIns="71433" tIns="71433" rIns="71433" bIns="71433">
            <a:spAutoFit/>
          </a:bodyPr>
          <a:lstStyle/>
          <a:p>
            <a:pPr defTabSz="914400">
              <a:spcBef>
                <a:spcPts val="1400"/>
              </a:spcBef>
              <a:defRPr sz="2000" i="1">
                <a:solidFill>
                  <a:srgbClr val="7A7A7A"/>
                </a:solidFill>
                <a:latin typeface="Arial"/>
                <a:ea typeface="Arial"/>
                <a:cs typeface="Arial"/>
              </a:defRPr>
            </a:pPr>
            <a:r>
              <a:t>*Charles Darwin and the Origin of Life. Juli Peretó, Jeffrey L. Bada, and Antonio Lazcano, Orig Life Evol Biosph. 2009 Oct; 39(5): 395–406</a:t>
            </a:r>
          </a:p>
          <a:p>
            <a:pPr defTabSz="914400">
              <a:spcBef>
                <a:spcPts val="1400"/>
              </a:spcBef>
              <a:defRPr sz="2000" i="1">
                <a:solidFill>
                  <a:srgbClr val="7A7A7A"/>
                </a:solidFill>
                <a:latin typeface="Arial"/>
                <a:ea typeface="Arial"/>
                <a:cs typeface="Arial"/>
              </a:defRPr>
            </a:pPr>
            <a:r>
              <a:t>*Promotion of protocell self-assembly from mixed amphiphiles at the origin of lifeSean F. Jordan anadi Rammu, Ivan N. Zheludev1, Andrew M. Hartley, Amandine Maréchal and Nick Lane/ Nature Ecology &amp; Evolution</a:t>
            </a:r>
          </a:p>
        </p:txBody>
      </p:sp>
      <p:pic>
        <p:nvPicPr>
          <p:cNvPr id="454" name="hydrothermal.jpeg" descr="hydrothermal.jpeg"/>
          <p:cNvPicPr>
            <a:picLocks noChangeAspect="1"/>
          </p:cNvPicPr>
          <p:nvPr/>
        </p:nvPicPr>
        <p:blipFill>
          <a:blip r:embed="rId4"/>
          <a:srcRect r="9646"/>
          <a:stretch/>
        </p:blipFill>
        <p:spPr bwMode="auto">
          <a:xfrm>
            <a:off x="15096359" y="-119767"/>
            <a:ext cx="9344336" cy="5817385"/>
          </a:xfrm>
          <a:prstGeom prst="rect">
            <a:avLst/>
          </a:prstGeom>
          <a:ln w="12700">
            <a:miter lim="400000"/>
          </a:ln>
        </p:spPr>
      </p:pic>
      <p:pic>
        <p:nvPicPr>
          <p:cNvPr id="455" name="Изображение" descr="Изображение"/>
          <p:cNvPicPr>
            <a:picLocks noChangeAspect="1"/>
          </p:cNvPicPr>
          <p:nvPr/>
        </p:nvPicPr>
        <p:blipFill>
          <a:blip r:embed="rId5"/>
          <a:srcRect l="20613"/>
          <a:stretch/>
        </p:blipFill>
        <p:spPr bwMode="auto">
          <a:xfrm>
            <a:off x="15079295" y="6082627"/>
            <a:ext cx="8721867" cy="6466128"/>
          </a:xfrm>
          <a:prstGeom prst="rect">
            <a:avLst/>
          </a:prstGeom>
          <a:ln w="12700">
            <a:miter lim="400000"/>
          </a:ln>
        </p:spPr>
      </p:pic>
      <p:grpSp>
        <p:nvGrpSpPr>
          <p:cNvPr id="476" name="Группа"/>
          <p:cNvGrpSpPr/>
          <p:nvPr/>
        </p:nvGrpSpPr>
        <p:grpSpPr bwMode="auto">
          <a:xfrm>
            <a:off x="16209178" y="8309453"/>
            <a:ext cx="8133889" cy="4163611"/>
            <a:chOff x="0" y="0"/>
            <a:chExt cx="8133888" cy="4163610"/>
          </a:xfrm>
        </p:grpSpPr>
        <p:sp>
          <p:nvSpPr>
            <p:cNvPr id="456" name="Фигура"/>
            <p:cNvSpPr/>
            <p:nvPr/>
          </p:nvSpPr>
          <p:spPr bwMode="auto">
            <a:xfrm>
              <a:off x="174522" y="1183371"/>
              <a:ext cx="3033552" cy="2980239"/>
            </a:xfrm>
            <a:custGeom>
              <a:avLst/>
              <a:gdLst/>
              <a:ahLst/>
              <a:cxnLst>
                <a:cxn ang="0">
                  <a:pos x="wd2" y="hd2"/>
                </a:cxn>
                <a:cxn ang="5400000">
                  <a:pos x="wd2" y="hd2"/>
                </a:cxn>
                <a:cxn ang="10800000">
                  <a:pos x="wd2" y="hd2"/>
                </a:cxn>
                <a:cxn ang="16200000">
                  <a:pos x="wd2" y="hd2"/>
                </a:cxn>
              </a:cxnLst>
              <a:rect l="0" t="0" r="r" b="b"/>
              <a:pathLst>
                <a:path w="21600" h="21384" extrusionOk="0">
                  <a:moveTo>
                    <a:pt x="0" y="19344"/>
                  </a:moveTo>
                  <a:cubicBezTo>
                    <a:pt x="2518" y="19299"/>
                    <a:pt x="4954" y="18431"/>
                    <a:pt x="6942" y="16872"/>
                  </a:cubicBezTo>
                  <a:cubicBezTo>
                    <a:pt x="9871" y="14573"/>
                    <a:pt x="11485" y="11088"/>
                    <a:pt x="12659" y="7542"/>
                  </a:cubicBezTo>
                  <a:cubicBezTo>
                    <a:pt x="13374" y="5381"/>
                    <a:pt x="13980" y="3078"/>
                    <a:pt x="15687" y="1571"/>
                  </a:cubicBezTo>
                  <a:cubicBezTo>
                    <a:pt x="16518" y="838"/>
                    <a:pt x="17550" y="376"/>
                    <a:pt x="18648" y="251"/>
                  </a:cubicBezTo>
                  <a:lnTo>
                    <a:pt x="21600" y="0"/>
                  </a:lnTo>
                  <a:cubicBezTo>
                    <a:pt x="19843" y="609"/>
                    <a:pt x="18334" y="1785"/>
                    <a:pt x="17307" y="3345"/>
                  </a:cubicBezTo>
                  <a:cubicBezTo>
                    <a:pt x="16049" y="5257"/>
                    <a:pt x="15629" y="7557"/>
                    <a:pt x="15040" y="9766"/>
                  </a:cubicBezTo>
                  <a:cubicBezTo>
                    <a:pt x="13939" y="13894"/>
                    <a:pt x="12076" y="17931"/>
                    <a:pt x="8456" y="20051"/>
                  </a:cubicBezTo>
                  <a:cubicBezTo>
                    <a:pt x="6558" y="21162"/>
                    <a:pt x="4338" y="21600"/>
                    <a:pt x="2154" y="21284"/>
                  </a:cubicBezTo>
                  <a:lnTo>
                    <a:pt x="0" y="19344"/>
                  </a:lnTo>
                  <a:close/>
                </a:path>
              </a:pathLst>
            </a:custGeom>
            <a:solidFill>
              <a:srgbClr val="0613B0"/>
            </a:solidFill>
            <a:ln w="12700" cap="flat">
              <a:noFill/>
              <a:miter lim="400000"/>
            </a:ln>
            <a:effectLst/>
          </p:spPr>
          <p:txBody>
            <a:bodyPr wrap="square" lIns="71433" tIns="71433" rIns="71433" bIns="71433" numCol="1" anchor="ctr">
              <a:noAutofit/>
            </a:bodyPr>
            <a:lstStyle/>
            <a:p>
              <a:pPr defTabSz="820737">
                <a:defRPr/>
              </a:pPr>
              <a:endParaRPr/>
            </a:p>
          </p:txBody>
        </p:sp>
        <p:sp>
          <p:nvSpPr>
            <p:cNvPr id="457" name="Фигура"/>
            <p:cNvSpPr/>
            <p:nvPr/>
          </p:nvSpPr>
          <p:spPr bwMode="auto">
            <a:xfrm>
              <a:off x="0" y="744"/>
              <a:ext cx="7336890" cy="3817768"/>
            </a:xfrm>
            <a:custGeom>
              <a:avLst/>
              <a:gdLst/>
              <a:ahLst/>
              <a:cxnLst>
                <a:cxn ang="0">
                  <a:pos x="wd2" y="hd2"/>
                </a:cxn>
                <a:cxn ang="5400000">
                  <a:pos x="wd2" y="hd2"/>
                </a:cxn>
                <a:cxn ang="10800000">
                  <a:pos x="wd2" y="hd2"/>
                </a:cxn>
                <a:cxn ang="16200000">
                  <a:pos x="wd2" y="hd2"/>
                </a:cxn>
              </a:cxnLst>
              <a:rect l="0" t="0" r="r" b="b"/>
              <a:pathLst>
                <a:path w="20755" h="21045" extrusionOk="0">
                  <a:moveTo>
                    <a:pt x="2429" y="0"/>
                  </a:moveTo>
                  <a:cubicBezTo>
                    <a:pt x="2132" y="123"/>
                    <a:pt x="1860" y="409"/>
                    <a:pt x="1643" y="823"/>
                  </a:cubicBezTo>
                  <a:cubicBezTo>
                    <a:pt x="1413" y="1265"/>
                    <a:pt x="1256" y="1835"/>
                    <a:pt x="1208" y="2458"/>
                  </a:cubicBezTo>
                  <a:cubicBezTo>
                    <a:pt x="941" y="5896"/>
                    <a:pt x="3353" y="7281"/>
                    <a:pt x="3657" y="10433"/>
                  </a:cubicBezTo>
                  <a:cubicBezTo>
                    <a:pt x="3865" y="12583"/>
                    <a:pt x="2999" y="14835"/>
                    <a:pt x="3535" y="16840"/>
                  </a:cubicBezTo>
                  <a:cubicBezTo>
                    <a:pt x="4262" y="19559"/>
                    <a:pt x="5603" y="18858"/>
                    <a:pt x="7004" y="18155"/>
                  </a:cubicBezTo>
                  <a:cubicBezTo>
                    <a:pt x="9484" y="16911"/>
                    <a:pt x="12041" y="16116"/>
                    <a:pt x="14594" y="16578"/>
                  </a:cubicBezTo>
                  <a:cubicBezTo>
                    <a:pt x="16643" y="16949"/>
                    <a:pt x="18904" y="16577"/>
                    <a:pt x="19071" y="13145"/>
                  </a:cubicBezTo>
                  <a:cubicBezTo>
                    <a:pt x="19220" y="10074"/>
                    <a:pt x="17131" y="8567"/>
                    <a:pt x="17042" y="5595"/>
                  </a:cubicBezTo>
                  <a:cubicBezTo>
                    <a:pt x="17006" y="4416"/>
                    <a:pt x="17314" y="3296"/>
                    <a:pt x="17840" y="2709"/>
                  </a:cubicBezTo>
                  <a:cubicBezTo>
                    <a:pt x="18053" y="2471"/>
                    <a:pt x="18294" y="2338"/>
                    <a:pt x="18540" y="2322"/>
                  </a:cubicBezTo>
                  <a:lnTo>
                    <a:pt x="20194" y="2345"/>
                  </a:lnTo>
                  <a:cubicBezTo>
                    <a:pt x="19706" y="2373"/>
                    <a:pt x="19249" y="2820"/>
                    <a:pt x="18945" y="3567"/>
                  </a:cubicBezTo>
                  <a:cubicBezTo>
                    <a:pt x="18734" y="4087"/>
                    <a:pt x="18611" y="4731"/>
                    <a:pt x="18644" y="5390"/>
                  </a:cubicBezTo>
                  <a:cubicBezTo>
                    <a:pt x="18713" y="6739"/>
                    <a:pt x="19263" y="7446"/>
                    <a:pt x="19709" y="8372"/>
                  </a:cubicBezTo>
                  <a:cubicBezTo>
                    <a:pt x="20651" y="10322"/>
                    <a:pt x="21056" y="13096"/>
                    <a:pt x="20507" y="15394"/>
                  </a:cubicBezTo>
                  <a:cubicBezTo>
                    <a:pt x="19551" y="19396"/>
                    <a:pt x="16880" y="19263"/>
                    <a:pt x="14515" y="19087"/>
                  </a:cubicBezTo>
                  <a:cubicBezTo>
                    <a:pt x="12197" y="18914"/>
                    <a:pt x="9882" y="19441"/>
                    <a:pt x="7624" y="20475"/>
                  </a:cubicBezTo>
                  <a:cubicBezTo>
                    <a:pt x="5167" y="21600"/>
                    <a:pt x="2446" y="21317"/>
                    <a:pt x="2163" y="17265"/>
                  </a:cubicBezTo>
                  <a:cubicBezTo>
                    <a:pt x="2050" y="15651"/>
                    <a:pt x="2564" y="14143"/>
                    <a:pt x="2557" y="12524"/>
                  </a:cubicBezTo>
                  <a:cubicBezTo>
                    <a:pt x="2541" y="8461"/>
                    <a:pt x="-544" y="6123"/>
                    <a:pt x="85" y="1874"/>
                  </a:cubicBezTo>
                  <a:cubicBezTo>
                    <a:pt x="139" y="1510"/>
                    <a:pt x="226" y="1166"/>
                    <a:pt x="355" y="883"/>
                  </a:cubicBezTo>
                  <a:cubicBezTo>
                    <a:pt x="602" y="340"/>
                    <a:pt x="972" y="72"/>
                    <a:pt x="1341" y="169"/>
                  </a:cubicBezTo>
                  <a:lnTo>
                    <a:pt x="2429" y="0"/>
                  </a:lnTo>
                  <a:close/>
                </a:path>
              </a:pathLst>
            </a:custGeom>
            <a:solidFill>
              <a:srgbClr val="253BB0"/>
            </a:solidFill>
            <a:ln w="12700" cap="flat">
              <a:noFill/>
              <a:miter lim="400000"/>
            </a:ln>
            <a:effectLst/>
          </p:spPr>
          <p:txBody>
            <a:bodyPr wrap="square" lIns="71433" tIns="71433" rIns="71433" bIns="71433" numCol="1" anchor="ctr">
              <a:noAutofit/>
            </a:bodyPr>
            <a:lstStyle/>
            <a:p>
              <a:pPr defTabSz="820737">
                <a:defRPr/>
              </a:pPr>
              <a:endParaRPr/>
            </a:p>
          </p:txBody>
        </p:sp>
        <p:sp>
          <p:nvSpPr>
            <p:cNvPr id="458" name="Фигура"/>
            <p:cNvSpPr/>
            <p:nvPr/>
          </p:nvSpPr>
          <p:spPr bwMode="auto">
            <a:xfrm>
              <a:off x="451416" y="0"/>
              <a:ext cx="7682471" cy="3272408"/>
            </a:xfrm>
            <a:custGeom>
              <a:avLst/>
              <a:gdLst/>
              <a:ahLst/>
              <a:cxnLst>
                <a:cxn ang="0">
                  <a:pos x="wd2" y="hd2"/>
                </a:cxn>
                <a:cxn ang="5400000">
                  <a:pos x="wd2" y="hd2"/>
                </a:cxn>
                <a:cxn ang="10800000">
                  <a:pos x="wd2" y="hd2"/>
                </a:cxn>
                <a:cxn ang="16200000">
                  <a:pos x="wd2" y="hd2"/>
                </a:cxn>
              </a:cxnLst>
              <a:rect l="0" t="0" r="r" b="b"/>
              <a:pathLst>
                <a:path w="21511" h="21094" extrusionOk="0">
                  <a:moveTo>
                    <a:pt x="1175" y="0"/>
                  </a:moveTo>
                  <a:cubicBezTo>
                    <a:pt x="1419" y="2"/>
                    <a:pt x="1651" y="230"/>
                    <a:pt x="1821" y="630"/>
                  </a:cubicBezTo>
                  <a:cubicBezTo>
                    <a:pt x="2067" y="1212"/>
                    <a:pt x="2143" y="2042"/>
                    <a:pt x="2181" y="2853"/>
                  </a:cubicBezTo>
                  <a:cubicBezTo>
                    <a:pt x="2276" y="4873"/>
                    <a:pt x="2190" y="6968"/>
                    <a:pt x="1925" y="8928"/>
                  </a:cubicBezTo>
                  <a:cubicBezTo>
                    <a:pt x="1649" y="10977"/>
                    <a:pt x="1199" y="12948"/>
                    <a:pt x="1552" y="14992"/>
                  </a:cubicBezTo>
                  <a:cubicBezTo>
                    <a:pt x="1752" y="16146"/>
                    <a:pt x="2188" y="16971"/>
                    <a:pt x="2699" y="17380"/>
                  </a:cubicBezTo>
                  <a:cubicBezTo>
                    <a:pt x="4525" y="18843"/>
                    <a:pt x="6124" y="15184"/>
                    <a:pt x="7847" y="13289"/>
                  </a:cubicBezTo>
                  <a:cubicBezTo>
                    <a:pt x="10982" y="9841"/>
                    <a:pt x="14516" y="12600"/>
                    <a:pt x="17852" y="14836"/>
                  </a:cubicBezTo>
                  <a:cubicBezTo>
                    <a:pt x="18448" y="15236"/>
                    <a:pt x="19108" y="15558"/>
                    <a:pt x="19590" y="14686"/>
                  </a:cubicBezTo>
                  <a:cubicBezTo>
                    <a:pt x="19923" y="14084"/>
                    <a:pt x="20044" y="13119"/>
                    <a:pt x="20051" y="12146"/>
                  </a:cubicBezTo>
                  <a:cubicBezTo>
                    <a:pt x="20066" y="10130"/>
                    <a:pt x="19636" y="8254"/>
                    <a:pt x="19121" y="6591"/>
                  </a:cubicBezTo>
                  <a:cubicBezTo>
                    <a:pt x="18713" y="5273"/>
                    <a:pt x="18246" y="4032"/>
                    <a:pt x="17642" y="3201"/>
                  </a:cubicBezTo>
                  <a:cubicBezTo>
                    <a:pt x="17452" y="2939"/>
                    <a:pt x="17251" y="2723"/>
                    <a:pt x="17042" y="2555"/>
                  </a:cubicBezTo>
                  <a:lnTo>
                    <a:pt x="18762" y="2574"/>
                  </a:lnTo>
                  <a:cubicBezTo>
                    <a:pt x="18976" y="2766"/>
                    <a:pt x="19179" y="3018"/>
                    <a:pt x="19366" y="3324"/>
                  </a:cubicBezTo>
                  <a:cubicBezTo>
                    <a:pt x="19761" y="3971"/>
                    <a:pt x="20075" y="4835"/>
                    <a:pt x="20365" y="5728"/>
                  </a:cubicBezTo>
                  <a:cubicBezTo>
                    <a:pt x="21036" y="7795"/>
                    <a:pt x="21600" y="10156"/>
                    <a:pt x="21499" y="12702"/>
                  </a:cubicBezTo>
                  <a:cubicBezTo>
                    <a:pt x="21445" y="14045"/>
                    <a:pt x="21198" y="15319"/>
                    <a:pt x="20751" y="16202"/>
                  </a:cubicBezTo>
                  <a:cubicBezTo>
                    <a:pt x="19861" y="17958"/>
                    <a:pt x="18622" y="17611"/>
                    <a:pt x="17474" y="17105"/>
                  </a:cubicBezTo>
                  <a:cubicBezTo>
                    <a:pt x="14506" y="15798"/>
                    <a:pt x="11446" y="14015"/>
                    <a:pt x="8584" y="16320"/>
                  </a:cubicBezTo>
                  <a:cubicBezTo>
                    <a:pt x="7347" y="17317"/>
                    <a:pt x="6252" y="19052"/>
                    <a:pt x="5034" y="20162"/>
                  </a:cubicBezTo>
                  <a:cubicBezTo>
                    <a:pt x="3849" y="21243"/>
                    <a:pt x="2494" y="21600"/>
                    <a:pt x="1450" y="20042"/>
                  </a:cubicBezTo>
                  <a:cubicBezTo>
                    <a:pt x="644" y="18839"/>
                    <a:pt x="214" y="16750"/>
                    <a:pt x="211" y="14522"/>
                  </a:cubicBezTo>
                  <a:cubicBezTo>
                    <a:pt x="208" y="12275"/>
                    <a:pt x="646" y="10217"/>
                    <a:pt x="885" y="8044"/>
                  </a:cubicBezTo>
                  <a:cubicBezTo>
                    <a:pt x="1013" y="6878"/>
                    <a:pt x="1083" y="5692"/>
                    <a:pt x="1136" y="4497"/>
                  </a:cubicBezTo>
                  <a:cubicBezTo>
                    <a:pt x="1189" y="3287"/>
                    <a:pt x="1210" y="2000"/>
                    <a:pt x="887" y="1042"/>
                  </a:cubicBezTo>
                  <a:cubicBezTo>
                    <a:pt x="675" y="414"/>
                    <a:pt x="345" y="56"/>
                    <a:pt x="0" y="78"/>
                  </a:cubicBezTo>
                  <a:lnTo>
                    <a:pt x="1175" y="0"/>
                  </a:lnTo>
                  <a:close/>
                </a:path>
              </a:pathLst>
            </a:custGeom>
            <a:solidFill>
              <a:srgbClr val="72B6E3"/>
            </a:solidFill>
            <a:ln w="12700" cap="flat">
              <a:noFill/>
              <a:miter lim="400000"/>
            </a:ln>
            <a:effectLst/>
          </p:spPr>
          <p:txBody>
            <a:bodyPr wrap="square" lIns="71433" tIns="71433" rIns="71433" bIns="71433" numCol="1" anchor="ctr">
              <a:noAutofit/>
            </a:bodyPr>
            <a:lstStyle/>
            <a:p>
              <a:pPr defTabSz="820737">
                <a:defRPr/>
              </a:pPr>
              <a:endParaRPr/>
            </a:p>
          </p:txBody>
        </p:sp>
        <p:sp>
          <p:nvSpPr>
            <p:cNvPr id="459" name="Фигура"/>
            <p:cNvSpPr/>
            <p:nvPr/>
          </p:nvSpPr>
          <p:spPr bwMode="auto">
            <a:xfrm>
              <a:off x="82610" y="2975696"/>
              <a:ext cx="1198505" cy="1182301"/>
            </a:xfrm>
            <a:custGeom>
              <a:avLst/>
              <a:gdLst/>
              <a:ahLst/>
              <a:cxnLst>
                <a:cxn ang="0">
                  <a:pos x="wd2" y="hd2"/>
                </a:cxn>
                <a:cxn ang="5400000">
                  <a:pos x="wd2" y="hd2"/>
                </a:cxn>
                <a:cxn ang="10800000">
                  <a:pos x="wd2" y="hd2"/>
                </a:cxn>
                <a:cxn ang="16200000">
                  <a:pos x="wd2" y="hd2"/>
                </a:cxn>
              </a:cxnLst>
              <a:rect l="0" t="0" r="r" b="b"/>
              <a:pathLst>
                <a:path w="21196" h="21600" extrusionOk="0">
                  <a:moveTo>
                    <a:pt x="1698" y="17141"/>
                  </a:moveTo>
                  <a:cubicBezTo>
                    <a:pt x="127" y="15412"/>
                    <a:pt x="-404" y="12933"/>
                    <a:pt x="315" y="10680"/>
                  </a:cubicBezTo>
                  <a:cubicBezTo>
                    <a:pt x="1063" y="8335"/>
                    <a:pt x="2991" y="6711"/>
                    <a:pt x="4959" y="5311"/>
                  </a:cubicBezTo>
                  <a:cubicBezTo>
                    <a:pt x="7903" y="3217"/>
                    <a:pt x="11046" y="1437"/>
                    <a:pt x="14339" y="0"/>
                  </a:cubicBezTo>
                  <a:lnTo>
                    <a:pt x="21196" y="4351"/>
                  </a:lnTo>
                  <a:cubicBezTo>
                    <a:pt x="17452" y="5591"/>
                    <a:pt x="13968" y="7548"/>
                    <a:pt x="10926" y="10121"/>
                  </a:cubicBezTo>
                  <a:cubicBezTo>
                    <a:pt x="9259" y="11532"/>
                    <a:pt x="7715" y="13152"/>
                    <a:pt x="6914" y="15222"/>
                  </a:cubicBezTo>
                  <a:cubicBezTo>
                    <a:pt x="6120" y="17273"/>
                    <a:pt x="6142" y="19565"/>
                    <a:pt x="6975" y="21600"/>
                  </a:cubicBezTo>
                  <a:lnTo>
                    <a:pt x="1698" y="17141"/>
                  </a:lnTo>
                  <a:close/>
                </a:path>
              </a:pathLst>
            </a:custGeom>
            <a:solidFill>
              <a:srgbClr val="72B6E3"/>
            </a:solidFill>
            <a:ln w="12700" cap="flat">
              <a:noFill/>
              <a:miter lim="400000"/>
            </a:ln>
            <a:effectLst/>
          </p:spPr>
          <p:txBody>
            <a:bodyPr wrap="square" lIns="71433" tIns="71433" rIns="71433" bIns="71433" numCol="1" anchor="ctr">
              <a:noAutofit/>
            </a:bodyPr>
            <a:lstStyle/>
            <a:p>
              <a:pPr defTabSz="820737">
                <a:defRPr/>
              </a:pPr>
              <a:endParaRPr/>
            </a:p>
          </p:txBody>
        </p:sp>
        <p:sp>
          <p:nvSpPr>
            <p:cNvPr id="460" name="Фигура"/>
            <p:cNvSpPr/>
            <p:nvPr/>
          </p:nvSpPr>
          <p:spPr bwMode="auto">
            <a:xfrm>
              <a:off x="2740091" y="1157169"/>
              <a:ext cx="881476" cy="1023558"/>
            </a:xfrm>
            <a:custGeom>
              <a:avLst/>
              <a:gdLst/>
              <a:ahLst/>
              <a:cxnLst>
                <a:cxn ang="0">
                  <a:pos x="wd2" y="hd2"/>
                </a:cxn>
                <a:cxn ang="5400000">
                  <a:pos x="wd2" y="hd2"/>
                </a:cxn>
                <a:cxn ang="10800000">
                  <a:pos x="wd2" y="hd2"/>
                </a:cxn>
                <a:cxn ang="16200000">
                  <a:pos x="wd2" y="hd2"/>
                </a:cxn>
              </a:cxnLst>
              <a:rect l="0" t="0" r="r" b="b"/>
              <a:pathLst>
                <a:path w="21212" h="21502" extrusionOk="0">
                  <a:moveTo>
                    <a:pt x="7406" y="21502"/>
                  </a:moveTo>
                  <a:cubicBezTo>
                    <a:pt x="10494" y="18879"/>
                    <a:pt x="11948" y="15119"/>
                    <a:pt x="11313" y="11399"/>
                  </a:cubicBezTo>
                  <a:cubicBezTo>
                    <a:pt x="10810" y="8455"/>
                    <a:pt x="9031" y="5804"/>
                    <a:pt x="6430" y="3879"/>
                  </a:cubicBezTo>
                  <a:cubicBezTo>
                    <a:pt x="4579" y="2509"/>
                    <a:pt x="2371" y="1554"/>
                    <a:pt x="0" y="1099"/>
                  </a:cubicBezTo>
                  <a:lnTo>
                    <a:pt x="9726" y="25"/>
                  </a:lnTo>
                  <a:cubicBezTo>
                    <a:pt x="11519" y="-98"/>
                    <a:pt x="13314" y="242"/>
                    <a:pt x="14888" y="1002"/>
                  </a:cubicBezTo>
                  <a:cubicBezTo>
                    <a:pt x="17305" y="2169"/>
                    <a:pt x="18975" y="4184"/>
                    <a:pt x="20000" y="6424"/>
                  </a:cubicBezTo>
                  <a:cubicBezTo>
                    <a:pt x="21430" y="9552"/>
                    <a:pt x="21600" y="13010"/>
                    <a:pt x="20483" y="16233"/>
                  </a:cubicBezTo>
                  <a:lnTo>
                    <a:pt x="7406" y="21502"/>
                  </a:lnTo>
                  <a:close/>
                </a:path>
              </a:pathLst>
            </a:custGeom>
            <a:solidFill>
              <a:srgbClr val="72B6E3"/>
            </a:solidFill>
            <a:ln w="12700" cap="flat">
              <a:noFill/>
              <a:miter lim="400000"/>
            </a:ln>
            <a:effectLst/>
          </p:spPr>
          <p:txBody>
            <a:bodyPr wrap="square" lIns="71433" tIns="71433" rIns="71433" bIns="71433" numCol="1" anchor="ctr">
              <a:noAutofit/>
            </a:bodyPr>
            <a:lstStyle/>
            <a:p>
              <a:pPr defTabSz="820737">
                <a:defRPr/>
              </a:pPr>
              <a:endParaRPr/>
            </a:p>
          </p:txBody>
        </p:sp>
        <p:sp>
          <p:nvSpPr>
            <p:cNvPr id="461" name="Shape 52"/>
            <p:cNvSpPr txBox="1"/>
            <p:nvPr/>
          </p:nvSpPr>
          <p:spPr bwMode="auto">
            <a:xfrm rot="20054409">
              <a:off x="1880081" y="2420302"/>
              <a:ext cx="1734339" cy="414373"/>
            </a:xfrm>
            <a:prstGeom prst="rect">
              <a:avLst/>
            </a:prstGeom>
            <a:noFill/>
            <a:ln w="12700" cap="flat">
              <a:noFill/>
              <a:miter lim="400000"/>
            </a:ln>
            <a:effectLst/>
          </p:spPr>
          <p:txBody>
            <a:bodyPr wrap="square" lIns="71433" tIns="71433" rIns="71433" bIns="71433" numCol="1" anchor="t">
              <a:spAutoFit/>
            </a:bodyPr>
            <a:lstStyle>
              <a:lvl1pPr defTabSz="914400">
                <a:lnSpc>
                  <a:spcPct val="110000"/>
                </a:lnSpc>
                <a:defRPr sz="1900" b="1">
                  <a:solidFill>
                    <a:srgbClr val="535353"/>
                  </a:solidFill>
                  <a:latin typeface="Arial"/>
                  <a:ea typeface="Arial"/>
                  <a:cs typeface="Arial"/>
                </a:defRPr>
              </a:lvl1pPr>
            </a:lstStyle>
            <a:p>
              <a:pPr>
                <a:defRPr/>
              </a:pPr>
              <a:r>
                <a:t>Surface</a:t>
              </a:r>
            </a:p>
          </p:txBody>
        </p:sp>
        <p:sp>
          <p:nvSpPr>
            <p:cNvPr id="462" name="Shape 52"/>
            <p:cNvSpPr txBox="1"/>
            <p:nvPr/>
          </p:nvSpPr>
          <p:spPr bwMode="auto">
            <a:xfrm rot="21205736">
              <a:off x="3659967" y="1949895"/>
              <a:ext cx="1219411" cy="414373"/>
            </a:xfrm>
            <a:prstGeom prst="rect">
              <a:avLst/>
            </a:prstGeom>
            <a:noFill/>
            <a:ln w="12700" cap="flat">
              <a:noFill/>
              <a:miter lim="400000"/>
            </a:ln>
            <a:effectLst/>
          </p:spPr>
          <p:txBody>
            <a:bodyPr wrap="square" lIns="71433" tIns="71433" rIns="71433" bIns="71433" numCol="1" anchor="t">
              <a:spAutoFit/>
            </a:bodyPr>
            <a:lstStyle>
              <a:lvl1pPr defTabSz="914400">
                <a:lnSpc>
                  <a:spcPct val="110000"/>
                </a:lnSpc>
                <a:defRPr sz="1900" b="1">
                  <a:solidFill>
                    <a:srgbClr val="535353"/>
                  </a:solidFill>
                  <a:latin typeface="Arial"/>
                  <a:ea typeface="Arial"/>
                  <a:cs typeface="Arial"/>
                </a:defRPr>
              </a:lvl1pPr>
            </a:lstStyle>
            <a:p>
              <a:pPr>
                <a:defRPr/>
              </a:pPr>
              <a:r>
                <a:t>current</a:t>
              </a:r>
            </a:p>
          </p:txBody>
        </p:sp>
        <p:sp>
          <p:nvSpPr>
            <p:cNvPr id="463" name="Shape 52"/>
            <p:cNvSpPr txBox="1"/>
            <p:nvPr/>
          </p:nvSpPr>
          <p:spPr bwMode="auto">
            <a:xfrm rot="20346280">
              <a:off x="2835986" y="2155864"/>
              <a:ext cx="1000783" cy="414373"/>
            </a:xfrm>
            <a:prstGeom prst="rect">
              <a:avLst/>
            </a:prstGeom>
            <a:noFill/>
            <a:ln w="12700" cap="flat">
              <a:noFill/>
              <a:miter lim="400000"/>
            </a:ln>
            <a:effectLst/>
          </p:spPr>
          <p:txBody>
            <a:bodyPr wrap="square" lIns="71433" tIns="71433" rIns="71433" bIns="71433" numCol="1" anchor="t">
              <a:spAutoFit/>
            </a:bodyPr>
            <a:lstStyle>
              <a:lvl1pPr defTabSz="914400">
                <a:lnSpc>
                  <a:spcPct val="110000"/>
                </a:lnSpc>
                <a:defRPr sz="1900" b="1">
                  <a:solidFill>
                    <a:srgbClr val="535353"/>
                  </a:solidFill>
                  <a:latin typeface="Arial"/>
                  <a:ea typeface="Arial"/>
                  <a:cs typeface="Arial"/>
                </a:defRPr>
              </a:lvl1pPr>
            </a:lstStyle>
            <a:p>
              <a:pPr>
                <a:defRPr/>
              </a:pPr>
              <a:r>
                <a:t>ocean</a:t>
              </a:r>
            </a:p>
          </p:txBody>
        </p:sp>
        <p:sp>
          <p:nvSpPr>
            <p:cNvPr id="464" name="Shape 52"/>
            <p:cNvSpPr txBox="1"/>
            <p:nvPr/>
          </p:nvSpPr>
          <p:spPr bwMode="auto">
            <a:xfrm rot="20954409">
              <a:off x="2314999" y="3195906"/>
              <a:ext cx="1734338" cy="389804"/>
            </a:xfrm>
            <a:prstGeom prst="rect">
              <a:avLst/>
            </a:prstGeom>
            <a:noFill/>
            <a:ln w="12700" cap="flat">
              <a:noFill/>
              <a:miter lim="400000"/>
            </a:ln>
            <a:effectLst/>
          </p:spPr>
          <p:txBody>
            <a:bodyPr wrap="square" lIns="71433" tIns="71433" rIns="71433" bIns="71433" numCol="1" anchor="t">
              <a:spAutoFit/>
            </a:bodyPr>
            <a:lstStyle>
              <a:lvl1pPr defTabSz="914400">
                <a:lnSpc>
                  <a:spcPct val="110000"/>
                </a:lnSpc>
                <a:defRPr sz="1700" b="1">
                  <a:solidFill>
                    <a:srgbClr val="FFFFFF"/>
                  </a:solidFill>
                  <a:latin typeface="Arial"/>
                  <a:ea typeface="Arial"/>
                  <a:cs typeface="Arial"/>
                </a:defRPr>
              </a:lvl1pPr>
            </a:lstStyle>
            <a:p>
              <a:pPr>
                <a:defRPr/>
              </a:pPr>
              <a:r>
                <a:t>Deep</a:t>
              </a:r>
            </a:p>
          </p:txBody>
        </p:sp>
        <p:sp>
          <p:nvSpPr>
            <p:cNvPr id="465" name="Shape 52"/>
            <p:cNvSpPr txBox="1"/>
            <p:nvPr/>
          </p:nvSpPr>
          <p:spPr bwMode="auto">
            <a:xfrm rot="21134409">
              <a:off x="2990547" y="3102668"/>
              <a:ext cx="1734339" cy="389804"/>
            </a:xfrm>
            <a:prstGeom prst="rect">
              <a:avLst/>
            </a:prstGeom>
            <a:noFill/>
            <a:ln w="12700" cap="flat">
              <a:noFill/>
              <a:miter lim="400000"/>
            </a:ln>
            <a:effectLst/>
          </p:spPr>
          <p:txBody>
            <a:bodyPr wrap="square" lIns="71433" tIns="71433" rIns="71433" bIns="71433" numCol="1" anchor="t">
              <a:spAutoFit/>
            </a:bodyPr>
            <a:lstStyle>
              <a:lvl1pPr defTabSz="914400">
                <a:lnSpc>
                  <a:spcPct val="110000"/>
                </a:lnSpc>
                <a:defRPr sz="1700" b="1">
                  <a:solidFill>
                    <a:srgbClr val="FFFFFF"/>
                  </a:solidFill>
                  <a:latin typeface="Arial"/>
                  <a:ea typeface="Arial"/>
                  <a:cs typeface="Arial"/>
                </a:defRPr>
              </a:lvl1pPr>
            </a:lstStyle>
            <a:p>
              <a:pPr>
                <a:defRPr/>
              </a:pPr>
              <a:r>
                <a:t>ocean</a:t>
              </a:r>
            </a:p>
          </p:txBody>
        </p:sp>
        <p:sp>
          <p:nvSpPr>
            <p:cNvPr id="466" name="Shape 52"/>
            <p:cNvSpPr txBox="1"/>
            <p:nvPr/>
          </p:nvSpPr>
          <p:spPr bwMode="auto">
            <a:xfrm rot="21419999">
              <a:off x="3782728" y="3055026"/>
              <a:ext cx="1734339" cy="389804"/>
            </a:xfrm>
            <a:prstGeom prst="rect">
              <a:avLst/>
            </a:prstGeom>
            <a:noFill/>
            <a:ln w="12700" cap="flat">
              <a:noFill/>
              <a:miter lim="400000"/>
            </a:ln>
            <a:effectLst/>
          </p:spPr>
          <p:txBody>
            <a:bodyPr wrap="square" lIns="71433" tIns="71433" rIns="71433" bIns="71433" numCol="1" anchor="t">
              <a:spAutoFit/>
            </a:bodyPr>
            <a:lstStyle>
              <a:lvl1pPr defTabSz="914400">
                <a:lnSpc>
                  <a:spcPct val="110000"/>
                </a:lnSpc>
                <a:defRPr sz="1700" b="1">
                  <a:solidFill>
                    <a:srgbClr val="FFFFFF"/>
                  </a:solidFill>
                  <a:latin typeface="Arial"/>
                  <a:ea typeface="Arial"/>
                  <a:cs typeface="Arial"/>
                </a:defRPr>
              </a:lvl1pPr>
            </a:lstStyle>
            <a:p>
              <a:pPr>
                <a:defRPr/>
              </a:pPr>
              <a:r>
                <a:t>current</a:t>
              </a:r>
            </a:p>
          </p:txBody>
        </p:sp>
        <p:sp>
          <p:nvSpPr>
            <p:cNvPr id="467" name="Треугольник"/>
            <p:cNvSpPr/>
            <p:nvPr/>
          </p:nvSpPr>
          <p:spPr bwMode="auto">
            <a:xfrm rot="16771323">
              <a:off x="4999020" y="1946546"/>
              <a:ext cx="244857" cy="378039"/>
            </a:xfrm>
            <a:custGeom>
              <a:avLst/>
              <a:gdLst/>
              <a:ahLst/>
              <a:cxnLst>
                <a:cxn ang="0">
                  <a:pos x="wd2" y="hd2"/>
                </a:cxn>
                <a:cxn ang="5400000">
                  <a:pos x="wd2" y="hd2"/>
                </a:cxn>
                <a:cxn ang="10800000">
                  <a:pos x="wd2" y="hd2"/>
                </a:cxn>
                <a:cxn ang="16200000">
                  <a:pos x="wd2" y="hd2"/>
                </a:cxn>
              </a:cxnLst>
              <a:rect l="0" t="0" r="r" b="b"/>
              <a:pathLst>
                <a:path w="21600" h="21600" extrusionOk="0">
                  <a:moveTo>
                    <a:pt x="10555" y="0"/>
                  </a:moveTo>
                  <a:lnTo>
                    <a:pt x="21600" y="21600"/>
                  </a:lnTo>
                  <a:lnTo>
                    <a:pt x="0" y="21376"/>
                  </a:lnTo>
                  <a:lnTo>
                    <a:pt x="10555" y="0"/>
                  </a:lnTo>
                  <a:close/>
                </a:path>
              </a:pathLst>
            </a:custGeom>
            <a:solidFill>
              <a:srgbClr val="FFFFFF"/>
            </a:solidFill>
            <a:ln w="12700" cap="flat">
              <a:noFill/>
              <a:miter lim="400000"/>
            </a:ln>
            <a:effectLst/>
          </p:spPr>
          <p:txBody>
            <a:bodyPr wrap="square" lIns="71433" tIns="71433" rIns="71433" bIns="71433" numCol="1" anchor="ctr">
              <a:noAutofit/>
            </a:bodyPr>
            <a:lstStyle/>
            <a:p>
              <a:pPr defTabSz="820737">
                <a:defRPr/>
              </a:pPr>
              <a:endParaRPr/>
            </a:p>
          </p:txBody>
        </p:sp>
        <p:sp>
          <p:nvSpPr>
            <p:cNvPr id="468" name="Треугольник"/>
            <p:cNvSpPr/>
            <p:nvPr/>
          </p:nvSpPr>
          <p:spPr bwMode="auto">
            <a:xfrm rot="9356657">
              <a:off x="7555957" y="1045560"/>
              <a:ext cx="244856" cy="378039"/>
            </a:xfrm>
            <a:custGeom>
              <a:avLst/>
              <a:gdLst/>
              <a:ahLst/>
              <a:cxnLst>
                <a:cxn ang="0">
                  <a:pos x="wd2" y="hd2"/>
                </a:cxn>
                <a:cxn ang="5400000">
                  <a:pos x="wd2" y="hd2"/>
                </a:cxn>
                <a:cxn ang="10800000">
                  <a:pos x="wd2" y="hd2"/>
                </a:cxn>
                <a:cxn ang="16200000">
                  <a:pos x="wd2" y="hd2"/>
                </a:cxn>
              </a:cxnLst>
              <a:rect l="0" t="0" r="r" b="b"/>
              <a:pathLst>
                <a:path w="21600" h="21600" extrusionOk="0">
                  <a:moveTo>
                    <a:pt x="10555" y="0"/>
                  </a:moveTo>
                  <a:lnTo>
                    <a:pt x="21600" y="21600"/>
                  </a:lnTo>
                  <a:lnTo>
                    <a:pt x="0" y="21376"/>
                  </a:lnTo>
                  <a:lnTo>
                    <a:pt x="10555" y="0"/>
                  </a:lnTo>
                  <a:close/>
                </a:path>
              </a:pathLst>
            </a:custGeom>
            <a:solidFill>
              <a:srgbClr val="FFFFFF"/>
            </a:solidFill>
            <a:ln w="12700" cap="flat">
              <a:noFill/>
              <a:miter lim="400000"/>
            </a:ln>
            <a:effectLst/>
          </p:spPr>
          <p:txBody>
            <a:bodyPr wrap="square" lIns="71433" tIns="71433" rIns="71433" bIns="71433" numCol="1" anchor="ctr">
              <a:noAutofit/>
            </a:bodyPr>
            <a:lstStyle/>
            <a:p>
              <a:pPr defTabSz="820737">
                <a:defRPr/>
              </a:pPr>
              <a:endParaRPr/>
            </a:p>
          </p:txBody>
        </p:sp>
        <p:sp>
          <p:nvSpPr>
            <p:cNvPr id="469" name="Треугольник"/>
            <p:cNvSpPr/>
            <p:nvPr/>
          </p:nvSpPr>
          <p:spPr bwMode="auto">
            <a:xfrm rot="16771323">
              <a:off x="1209589" y="2762734"/>
              <a:ext cx="244857" cy="378039"/>
            </a:xfrm>
            <a:custGeom>
              <a:avLst/>
              <a:gdLst/>
              <a:ahLst/>
              <a:cxnLst>
                <a:cxn ang="0">
                  <a:pos x="wd2" y="hd2"/>
                </a:cxn>
                <a:cxn ang="5400000">
                  <a:pos x="wd2" y="hd2"/>
                </a:cxn>
                <a:cxn ang="10800000">
                  <a:pos x="wd2" y="hd2"/>
                </a:cxn>
                <a:cxn ang="16200000">
                  <a:pos x="wd2" y="hd2"/>
                </a:cxn>
              </a:cxnLst>
              <a:rect l="0" t="0" r="r" b="b"/>
              <a:pathLst>
                <a:path w="21600" h="21600" extrusionOk="0">
                  <a:moveTo>
                    <a:pt x="10555" y="0"/>
                  </a:moveTo>
                  <a:lnTo>
                    <a:pt x="21600" y="21600"/>
                  </a:lnTo>
                  <a:lnTo>
                    <a:pt x="0" y="21376"/>
                  </a:lnTo>
                  <a:lnTo>
                    <a:pt x="10555" y="0"/>
                  </a:lnTo>
                  <a:close/>
                </a:path>
              </a:pathLst>
            </a:custGeom>
            <a:solidFill>
              <a:srgbClr val="FFFFFF"/>
            </a:solidFill>
            <a:ln w="12700" cap="flat">
              <a:noFill/>
              <a:miter lim="400000"/>
            </a:ln>
            <a:effectLst/>
          </p:spPr>
          <p:txBody>
            <a:bodyPr wrap="square" lIns="71433" tIns="71433" rIns="71433" bIns="71433" numCol="1" anchor="ctr">
              <a:noAutofit/>
            </a:bodyPr>
            <a:lstStyle/>
            <a:p>
              <a:pPr defTabSz="820737">
                <a:defRPr/>
              </a:pPr>
              <a:endParaRPr/>
            </a:p>
          </p:txBody>
        </p:sp>
        <p:sp>
          <p:nvSpPr>
            <p:cNvPr id="470" name="Треугольник"/>
            <p:cNvSpPr/>
            <p:nvPr/>
          </p:nvSpPr>
          <p:spPr bwMode="auto">
            <a:xfrm rot="336325">
              <a:off x="880995" y="759365"/>
              <a:ext cx="244856" cy="378039"/>
            </a:xfrm>
            <a:custGeom>
              <a:avLst/>
              <a:gdLst/>
              <a:ahLst/>
              <a:cxnLst>
                <a:cxn ang="0">
                  <a:pos x="wd2" y="hd2"/>
                </a:cxn>
                <a:cxn ang="5400000">
                  <a:pos x="wd2" y="hd2"/>
                </a:cxn>
                <a:cxn ang="10800000">
                  <a:pos x="wd2" y="hd2"/>
                </a:cxn>
                <a:cxn ang="16200000">
                  <a:pos x="wd2" y="hd2"/>
                </a:cxn>
              </a:cxnLst>
              <a:rect l="0" t="0" r="r" b="b"/>
              <a:pathLst>
                <a:path w="21600" h="21600" extrusionOk="0">
                  <a:moveTo>
                    <a:pt x="10555" y="0"/>
                  </a:moveTo>
                  <a:lnTo>
                    <a:pt x="21600" y="21600"/>
                  </a:lnTo>
                  <a:lnTo>
                    <a:pt x="0" y="21376"/>
                  </a:lnTo>
                  <a:lnTo>
                    <a:pt x="10555" y="0"/>
                  </a:lnTo>
                  <a:close/>
                </a:path>
              </a:pathLst>
            </a:custGeom>
            <a:solidFill>
              <a:srgbClr val="FFFFFF"/>
            </a:solidFill>
            <a:ln w="12700" cap="flat">
              <a:noFill/>
              <a:miter lim="400000"/>
            </a:ln>
            <a:effectLst/>
          </p:spPr>
          <p:txBody>
            <a:bodyPr wrap="square" lIns="71433" tIns="71433" rIns="71433" bIns="71433" numCol="1" anchor="ctr">
              <a:noAutofit/>
            </a:bodyPr>
            <a:lstStyle/>
            <a:p>
              <a:pPr defTabSz="820737">
                <a:defRPr/>
              </a:pPr>
              <a:endParaRPr/>
            </a:p>
          </p:txBody>
        </p:sp>
        <p:sp>
          <p:nvSpPr>
            <p:cNvPr id="471" name="Треугольник"/>
            <p:cNvSpPr/>
            <p:nvPr/>
          </p:nvSpPr>
          <p:spPr bwMode="auto">
            <a:xfrm rot="9705937">
              <a:off x="166668" y="663118"/>
              <a:ext cx="221590" cy="342117"/>
            </a:xfrm>
            <a:custGeom>
              <a:avLst/>
              <a:gdLst/>
              <a:ahLst/>
              <a:cxnLst>
                <a:cxn ang="0">
                  <a:pos x="wd2" y="hd2"/>
                </a:cxn>
                <a:cxn ang="5400000">
                  <a:pos x="wd2" y="hd2"/>
                </a:cxn>
                <a:cxn ang="10800000">
                  <a:pos x="wd2" y="hd2"/>
                </a:cxn>
                <a:cxn ang="16200000">
                  <a:pos x="wd2" y="hd2"/>
                </a:cxn>
              </a:cxnLst>
              <a:rect l="0" t="0" r="r" b="b"/>
              <a:pathLst>
                <a:path w="21600" h="21600" extrusionOk="0">
                  <a:moveTo>
                    <a:pt x="10555" y="0"/>
                  </a:moveTo>
                  <a:lnTo>
                    <a:pt x="21600" y="21600"/>
                  </a:lnTo>
                  <a:lnTo>
                    <a:pt x="0" y="21376"/>
                  </a:lnTo>
                  <a:lnTo>
                    <a:pt x="10555" y="0"/>
                  </a:lnTo>
                  <a:close/>
                </a:path>
              </a:pathLst>
            </a:custGeom>
            <a:solidFill>
              <a:srgbClr val="040047"/>
            </a:solidFill>
            <a:ln w="12700" cap="flat">
              <a:noFill/>
              <a:miter lim="400000"/>
            </a:ln>
            <a:effectLst/>
          </p:spPr>
          <p:txBody>
            <a:bodyPr wrap="square" lIns="71433" tIns="71433" rIns="71433" bIns="71433" numCol="1" anchor="ctr">
              <a:noAutofit/>
            </a:bodyPr>
            <a:lstStyle/>
            <a:p>
              <a:pPr defTabSz="820737">
                <a:defRPr/>
              </a:pPr>
              <a:endParaRPr/>
            </a:p>
          </p:txBody>
        </p:sp>
        <p:sp>
          <p:nvSpPr>
            <p:cNvPr id="472" name="Треугольник"/>
            <p:cNvSpPr/>
            <p:nvPr/>
          </p:nvSpPr>
          <p:spPr bwMode="auto">
            <a:xfrm rot="1035527">
              <a:off x="2081864" y="1978488"/>
              <a:ext cx="221590" cy="342119"/>
            </a:xfrm>
            <a:custGeom>
              <a:avLst/>
              <a:gdLst/>
              <a:ahLst/>
              <a:cxnLst>
                <a:cxn ang="0">
                  <a:pos x="wd2" y="hd2"/>
                </a:cxn>
                <a:cxn ang="5400000">
                  <a:pos x="wd2" y="hd2"/>
                </a:cxn>
                <a:cxn ang="10800000">
                  <a:pos x="wd2" y="hd2"/>
                </a:cxn>
                <a:cxn ang="16200000">
                  <a:pos x="wd2" y="hd2"/>
                </a:cxn>
              </a:cxnLst>
              <a:rect l="0" t="0" r="r" b="b"/>
              <a:pathLst>
                <a:path w="21600" h="21600" extrusionOk="0">
                  <a:moveTo>
                    <a:pt x="10555" y="0"/>
                  </a:moveTo>
                  <a:lnTo>
                    <a:pt x="21600" y="21600"/>
                  </a:lnTo>
                  <a:lnTo>
                    <a:pt x="0" y="21376"/>
                  </a:lnTo>
                  <a:lnTo>
                    <a:pt x="10555" y="0"/>
                  </a:lnTo>
                  <a:close/>
                </a:path>
              </a:pathLst>
            </a:custGeom>
            <a:solidFill>
              <a:srgbClr val="040047"/>
            </a:solidFill>
            <a:ln w="12700" cap="flat">
              <a:noFill/>
              <a:miter lim="400000"/>
            </a:ln>
            <a:effectLst/>
          </p:spPr>
          <p:txBody>
            <a:bodyPr wrap="square" lIns="71433" tIns="71433" rIns="71433" bIns="71433" numCol="1" anchor="ctr">
              <a:noAutofit/>
            </a:bodyPr>
            <a:lstStyle/>
            <a:p>
              <a:pPr defTabSz="820737">
                <a:defRPr/>
              </a:pPr>
              <a:endParaRPr/>
            </a:p>
          </p:txBody>
        </p:sp>
        <p:sp>
          <p:nvSpPr>
            <p:cNvPr id="473" name="Треугольник"/>
            <p:cNvSpPr/>
            <p:nvPr/>
          </p:nvSpPr>
          <p:spPr bwMode="auto">
            <a:xfrm rot="6094633">
              <a:off x="1726917" y="3446928"/>
              <a:ext cx="221590" cy="342117"/>
            </a:xfrm>
            <a:custGeom>
              <a:avLst/>
              <a:gdLst/>
              <a:ahLst/>
              <a:cxnLst>
                <a:cxn ang="0">
                  <a:pos x="wd2" y="hd2"/>
                </a:cxn>
                <a:cxn ang="5400000">
                  <a:pos x="wd2" y="hd2"/>
                </a:cxn>
                <a:cxn ang="10800000">
                  <a:pos x="wd2" y="hd2"/>
                </a:cxn>
                <a:cxn ang="16200000">
                  <a:pos x="wd2" y="hd2"/>
                </a:cxn>
              </a:cxnLst>
              <a:rect l="0" t="0" r="r" b="b"/>
              <a:pathLst>
                <a:path w="21600" h="21600" extrusionOk="0">
                  <a:moveTo>
                    <a:pt x="10555" y="0"/>
                  </a:moveTo>
                  <a:lnTo>
                    <a:pt x="21600" y="21600"/>
                  </a:lnTo>
                  <a:lnTo>
                    <a:pt x="0" y="21376"/>
                  </a:lnTo>
                  <a:lnTo>
                    <a:pt x="10555" y="0"/>
                  </a:lnTo>
                  <a:close/>
                </a:path>
              </a:pathLst>
            </a:custGeom>
            <a:solidFill>
              <a:srgbClr val="040047"/>
            </a:solidFill>
            <a:ln w="12700" cap="flat">
              <a:noFill/>
              <a:miter lim="400000"/>
            </a:ln>
            <a:effectLst/>
          </p:spPr>
          <p:txBody>
            <a:bodyPr wrap="square" lIns="71433" tIns="71433" rIns="71433" bIns="71433" numCol="1" anchor="ctr">
              <a:noAutofit/>
            </a:bodyPr>
            <a:lstStyle/>
            <a:p>
              <a:pPr defTabSz="820737">
                <a:defRPr/>
              </a:pPr>
              <a:endParaRPr/>
            </a:p>
          </p:txBody>
        </p:sp>
        <p:sp>
          <p:nvSpPr>
            <p:cNvPr id="474" name="Треугольник"/>
            <p:cNvSpPr/>
            <p:nvPr/>
          </p:nvSpPr>
          <p:spPr bwMode="auto">
            <a:xfrm rot="3874633">
              <a:off x="6348445" y="2969936"/>
              <a:ext cx="221590" cy="342116"/>
            </a:xfrm>
            <a:custGeom>
              <a:avLst/>
              <a:gdLst/>
              <a:ahLst/>
              <a:cxnLst>
                <a:cxn ang="0">
                  <a:pos x="wd2" y="hd2"/>
                </a:cxn>
                <a:cxn ang="5400000">
                  <a:pos x="wd2" y="hd2"/>
                </a:cxn>
                <a:cxn ang="10800000">
                  <a:pos x="wd2" y="hd2"/>
                </a:cxn>
                <a:cxn ang="16200000">
                  <a:pos x="wd2" y="hd2"/>
                </a:cxn>
              </a:cxnLst>
              <a:rect l="0" t="0" r="r" b="b"/>
              <a:pathLst>
                <a:path w="21600" h="21600" extrusionOk="0">
                  <a:moveTo>
                    <a:pt x="10555" y="0"/>
                  </a:moveTo>
                  <a:lnTo>
                    <a:pt x="21600" y="21600"/>
                  </a:lnTo>
                  <a:lnTo>
                    <a:pt x="0" y="21376"/>
                  </a:lnTo>
                  <a:lnTo>
                    <a:pt x="10555" y="0"/>
                  </a:lnTo>
                  <a:close/>
                </a:path>
              </a:pathLst>
            </a:custGeom>
            <a:solidFill>
              <a:srgbClr val="040047"/>
            </a:solidFill>
            <a:ln w="12700" cap="flat">
              <a:noFill/>
              <a:miter lim="400000"/>
            </a:ln>
            <a:effectLst/>
          </p:spPr>
          <p:txBody>
            <a:bodyPr wrap="square" lIns="71433" tIns="71433" rIns="71433" bIns="71433" numCol="1" anchor="ctr">
              <a:noAutofit/>
            </a:bodyPr>
            <a:lstStyle/>
            <a:p>
              <a:pPr defTabSz="820737">
                <a:defRPr/>
              </a:pPr>
              <a:endParaRPr/>
            </a:p>
          </p:txBody>
        </p:sp>
        <p:sp>
          <p:nvSpPr>
            <p:cNvPr id="475" name="Треугольник"/>
            <p:cNvSpPr/>
            <p:nvPr/>
          </p:nvSpPr>
          <p:spPr bwMode="auto">
            <a:xfrm rot="20122174">
              <a:off x="6422644" y="1210116"/>
              <a:ext cx="221591" cy="342117"/>
            </a:xfrm>
            <a:custGeom>
              <a:avLst/>
              <a:gdLst/>
              <a:ahLst/>
              <a:cxnLst>
                <a:cxn ang="0">
                  <a:pos x="wd2" y="hd2"/>
                </a:cxn>
                <a:cxn ang="5400000">
                  <a:pos x="wd2" y="hd2"/>
                </a:cxn>
                <a:cxn ang="10800000">
                  <a:pos x="wd2" y="hd2"/>
                </a:cxn>
                <a:cxn ang="16200000">
                  <a:pos x="wd2" y="hd2"/>
                </a:cxn>
              </a:cxnLst>
              <a:rect l="0" t="0" r="r" b="b"/>
              <a:pathLst>
                <a:path w="21600" h="21600" extrusionOk="0">
                  <a:moveTo>
                    <a:pt x="10555" y="0"/>
                  </a:moveTo>
                  <a:lnTo>
                    <a:pt x="21600" y="21600"/>
                  </a:lnTo>
                  <a:lnTo>
                    <a:pt x="0" y="21376"/>
                  </a:lnTo>
                  <a:lnTo>
                    <a:pt x="10555" y="0"/>
                  </a:lnTo>
                  <a:close/>
                </a:path>
              </a:pathLst>
            </a:custGeom>
            <a:solidFill>
              <a:srgbClr val="040047"/>
            </a:solidFill>
            <a:ln w="12700" cap="flat">
              <a:noFill/>
              <a:miter lim="400000"/>
            </a:ln>
            <a:effectLst/>
          </p:spPr>
          <p:txBody>
            <a:bodyPr wrap="square" lIns="71433" tIns="71433" rIns="71433" bIns="71433" numCol="1" anchor="ctr">
              <a:noAutofit/>
            </a:bodyPr>
            <a:lstStyle/>
            <a:p>
              <a:pPr defTabSz="820737">
                <a:defRPr/>
              </a:pPr>
              <a:endParaRPr/>
            </a:p>
          </p:txBody>
        </p:sp>
      </p:grpSp>
      <p:sp>
        <p:nvSpPr>
          <p:cNvPr id="477" name="Shape 52"/>
          <p:cNvSpPr txBox="1"/>
          <p:nvPr/>
        </p:nvSpPr>
        <p:spPr bwMode="auto">
          <a:xfrm>
            <a:off x="15205259" y="5106413"/>
            <a:ext cx="5498881" cy="516671"/>
          </a:xfrm>
          <a:prstGeom prst="rect">
            <a:avLst/>
          </a:prstGeom>
          <a:ln w="12700">
            <a:miter lim="400000"/>
          </a:ln>
        </p:spPr>
        <p:txBody>
          <a:bodyPr lIns="71433" tIns="71433" rIns="71433" bIns="71433">
            <a:spAutoFit/>
          </a:bodyPr>
          <a:lstStyle>
            <a:lvl1pPr defTabSz="914400">
              <a:lnSpc>
                <a:spcPct val="110000"/>
              </a:lnSpc>
              <a:defRPr sz="2200" b="1">
                <a:solidFill>
                  <a:srgbClr val="FFFFFF"/>
                </a:solidFill>
                <a:latin typeface="Arial"/>
                <a:ea typeface="Arial"/>
                <a:cs typeface="Arial"/>
              </a:defRPr>
            </a:lvl1pPr>
          </a:lstStyle>
          <a:p>
            <a:pPr>
              <a:defRPr/>
            </a:pPr>
            <a:r>
              <a:rPr lang="ru-RU"/>
              <a:t>Г</a:t>
            </a:r>
            <a:r>
              <a:t>идротермальные источники</a:t>
            </a:r>
          </a:p>
        </p:txBody>
      </p:sp>
      <p:sp>
        <p:nvSpPr>
          <p:cNvPr id="478" name="Shape 52"/>
          <p:cNvSpPr txBox="1"/>
          <p:nvPr/>
        </p:nvSpPr>
        <p:spPr bwMode="auto">
          <a:xfrm>
            <a:off x="15205260" y="13053539"/>
            <a:ext cx="5498878" cy="463927"/>
          </a:xfrm>
          <a:prstGeom prst="rect">
            <a:avLst/>
          </a:prstGeom>
          <a:ln w="12700">
            <a:miter lim="400000"/>
          </a:ln>
        </p:spPr>
        <p:txBody>
          <a:bodyPr lIns="71433" tIns="71433" rIns="71433" bIns="71433">
            <a:spAutoFit/>
          </a:bodyPr>
          <a:lstStyle>
            <a:lvl1pPr defTabSz="914400">
              <a:lnSpc>
                <a:spcPct val="110000"/>
              </a:lnSpc>
              <a:defRPr sz="2200" b="1">
                <a:solidFill>
                  <a:srgbClr val="FFFFFF"/>
                </a:solidFill>
                <a:latin typeface="Arial"/>
                <a:ea typeface="Arial"/>
                <a:cs typeface="Arial"/>
              </a:defRPr>
            </a:lvl1pPr>
          </a:lstStyle>
          <a:p>
            <a:pPr>
              <a:defRPr/>
            </a:pPr>
            <a:r>
              <a:t>Глобальная конвейерная лента</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5" name="Shape 44"/>
          <p:cNvSpPr/>
          <p:nvPr/>
        </p:nvSpPr>
        <p:spPr bwMode="auto">
          <a:xfrm>
            <a:off x="-203599" y="-229990"/>
            <a:ext cx="24740000" cy="14175980"/>
          </a:xfrm>
          <a:prstGeom prst="rect">
            <a:avLst/>
          </a:prstGeom>
          <a:solidFill>
            <a:srgbClr val="E9F5FE"/>
          </a:solidFill>
          <a:ln w="12700">
            <a:miter lim="400000"/>
          </a:ln>
        </p:spPr>
        <p:txBody>
          <a:bodyPr lIns="71433" tIns="71433" rIns="71433" bIns="71433" anchor="ctr"/>
          <a:lstStyle/>
          <a:p>
            <a:pPr>
              <a:defRPr>
                <a:latin typeface="+mn-lt"/>
                <a:ea typeface="+mn-ea"/>
                <a:cs typeface="+mn-cs"/>
              </a:defRPr>
            </a:pPr>
            <a:endParaRPr/>
          </a:p>
        </p:txBody>
      </p:sp>
      <p:sp>
        <p:nvSpPr>
          <p:cNvPr id="26"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pic>
        <p:nvPicPr>
          <p:cNvPr id="27" name="image5.png" descr="image5.png"/>
          <p:cNvPicPr>
            <a:picLocks noChangeAspect="1"/>
          </p:cNvPicPr>
          <p:nvPr/>
        </p:nvPicPr>
        <p:blipFill>
          <a:blip r:embed="rId3"/>
          <a:stretch/>
        </p:blipFill>
        <p:spPr bwMode="auto">
          <a:xfrm>
            <a:off x="1046162" y="12715875"/>
            <a:ext cx="1938342" cy="338140"/>
          </a:xfrm>
          <a:prstGeom prst="rect">
            <a:avLst/>
          </a:prstGeom>
          <a:ln w="12700">
            <a:miter lim="400000"/>
          </a:ln>
        </p:spPr>
      </p:pic>
      <p:sp>
        <p:nvSpPr>
          <p:cNvPr id="28" name="Shape 51"/>
          <p:cNvSpPr txBox="1"/>
          <p:nvPr/>
        </p:nvSpPr>
        <p:spPr bwMode="auto">
          <a:xfrm>
            <a:off x="967839" y="2838827"/>
            <a:ext cx="9611498" cy="3689847"/>
          </a:xfrm>
          <a:prstGeom prst="rect">
            <a:avLst/>
          </a:prstGeom>
          <a:ln w="12700">
            <a:miter lim="400000"/>
          </a:ln>
        </p:spPr>
        <p:txBody>
          <a:bodyPr lIns="71433" tIns="71433" rIns="71433" bIns="71433" anchor="ctr">
            <a:spAutoFit/>
          </a:bodyPr>
          <a:lstStyle/>
          <a:p>
            <a:pPr defTabSz="914400">
              <a:lnSpc>
                <a:spcPct val="90000"/>
              </a:lnSpc>
              <a:defRPr sz="6400" b="1">
                <a:solidFill>
                  <a:srgbClr val="285FB0"/>
                </a:solidFill>
                <a:latin typeface="Arial"/>
                <a:ea typeface="Arial"/>
                <a:cs typeface="Arial"/>
              </a:defRPr>
            </a:pPr>
            <a:r>
              <a:rPr lang="es-ES"/>
              <a:t>El cansancio</a:t>
            </a:r>
            <a:r>
              <a:rPr lang="ru-RU">
                <a:solidFill>
                  <a:srgbClr val="535353"/>
                </a:solidFill>
              </a:rPr>
              <a:t> – </a:t>
            </a:r>
            <a:endParaRPr/>
          </a:p>
          <a:p>
            <a:pPr defTabSz="914400">
              <a:lnSpc>
                <a:spcPct val="90000"/>
              </a:lnSpc>
              <a:defRPr sz="6400" b="1">
                <a:solidFill>
                  <a:srgbClr val="535353"/>
                </a:solidFill>
                <a:latin typeface="Arial"/>
                <a:ea typeface="Arial"/>
                <a:cs typeface="Arial"/>
              </a:defRPr>
            </a:pPr>
            <a:r>
              <a:rPr lang="es-ES"/>
              <a:t>consecuencia</a:t>
            </a:r>
            <a:r>
              <a:rPr lang="ru-RU"/>
              <a:t> </a:t>
            </a:r>
            <a:endParaRPr/>
          </a:p>
          <a:p>
            <a:pPr defTabSz="914400">
              <a:lnSpc>
                <a:spcPct val="90000"/>
              </a:lnSpc>
              <a:defRPr sz="6400" b="1">
                <a:solidFill>
                  <a:srgbClr val="535353"/>
                </a:solidFill>
                <a:latin typeface="Arial"/>
                <a:ea typeface="Arial"/>
                <a:cs typeface="Arial"/>
              </a:defRPr>
            </a:pPr>
            <a:r>
              <a:rPr lang="es-ES"/>
              <a:t>del ritmo de vida </a:t>
            </a:r>
            <a:endParaRPr/>
          </a:p>
          <a:p>
            <a:pPr defTabSz="914400">
              <a:lnSpc>
                <a:spcPct val="90000"/>
              </a:lnSpc>
              <a:defRPr sz="6400" b="1">
                <a:solidFill>
                  <a:srgbClr val="535353"/>
                </a:solidFill>
                <a:latin typeface="Arial"/>
                <a:ea typeface="Arial"/>
                <a:cs typeface="Arial"/>
              </a:defRPr>
            </a:pPr>
            <a:r>
              <a:rPr lang="es-ES">
                <a:solidFill>
                  <a:schemeClr val="tx1"/>
                </a:solidFill>
              </a:rPr>
              <a:t>moderna</a:t>
            </a:r>
            <a:endParaRPr lang="ru-RU">
              <a:solidFill>
                <a:schemeClr val="tx1"/>
              </a:solidFill>
            </a:endParaRPr>
          </a:p>
        </p:txBody>
      </p:sp>
      <p:sp>
        <p:nvSpPr>
          <p:cNvPr id="29" name="Shape 52"/>
          <p:cNvSpPr txBox="1"/>
          <p:nvPr/>
        </p:nvSpPr>
        <p:spPr bwMode="auto">
          <a:xfrm>
            <a:off x="11859121" y="1228069"/>
            <a:ext cx="11316798" cy="759814"/>
          </a:xfrm>
          <a:prstGeom prst="rect">
            <a:avLst/>
          </a:prstGeom>
          <a:ln w="12700">
            <a:miter lim="400000"/>
          </a:ln>
        </p:spPr>
        <p:txBody>
          <a:bodyPr lIns="71433" tIns="71433" rIns="71433" bIns="71433">
            <a:spAutoFit/>
          </a:bodyPr>
          <a:lstStyle>
            <a:lvl1pPr algn="ctr" defTabSz="914400">
              <a:defRPr sz="4000" b="1">
                <a:solidFill>
                  <a:srgbClr val="7A7A7A"/>
                </a:solidFill>
                <a:latin typeface="Arial"/>
                <a:ea typeface="Arial"/>
                <a:cs typeface="Arial"/>
              </a:defRPr>
            </a:lvl1pPr>
          </a:lstStyle>
          <a:p>
            <a:pPr>
              <a:defRPr/>
            </a:pPr>
            <a:r>
              <a:rPr lang="es-ES"/>
              <a:t>Las causas del cansancio </a:t>
            </a:r>
            <a:endParaRPr/>
          </a:p>
        </p:txBody>
      </p:sp>
      <p:sp>
        <p:nvSpPr>
          <p:cNvPr id="30" name="Shape 72"/>
          <p:cNvSpPr/>
          <p:nvPr/>
        </p:nvSpPr>
        <p:spPr bwMode="auto">
          <a:xfrm flipH="1">
            <a:off x="1068917" y="8548147"/>
            <a:ext cx="4" cy="3554055"/>
          </a:xfrm>
          <a:prstGeom prst="line">
            <a:avLst/>
          </a:prstGeom>
          <a:ln w="63500">
            <a:solidFill>
              <a:srgbClr val="72B6E3"/>
            </a:solidFill>
          </a:ln>
        </p:spPr>
        <p:txBody>
          <a:bodyPr lIns="45718" tIns="45718" rIns="45718" bIns="45718"/>
          <a:lstStyle/>
          <a:p>
            <a:pPr>
              <a:defRPr/>
            </a:pPr>
            <a:endParaRPr/>
          </a:p>
        </p:txBody>
      </p:sp>
      <p:sp>
        <p:nvSpPr>
          <p:cNvPr id="31" name="Shape 52"/>
          <p:cNvSpPr txBox="1"/>
          <p:nvPr/>
        </p:nvSpPr>
        <p:spPr bwMode="auto">
          <a:xfrm>
            <a:off x="10735732" y="8327642"/>
            <a:ext cx="4249669" cy="1621589"/>
          </a:xfrm>
          <a:prstGeom prst="rect">
            <a:avLst/>
          </a:prstGeom>
          <a:ln w="12700">
            <a:miter lim="400000"/>
          </a:ln>
        </p:spPr>
        <p:txBody>
          <a:bodyPr wrap="square" lIns="71433" tIns="71433" rIns="71433" bIns="71433">
            <a:spAutoFit/>
          </a:bodyPr>
          <a:lstStyle/>
          <a:p>
            <a:pPr defTabSz="914400">
              <a:defRPr sz="3200">
                <a:solidFill>
                  <a:srgbClr val="7A7A7A"/>
                </a:solidFill>
                <a:latin typeface="Arial"/>
                <a:ea typeface="Arial"/>
                <a:cs typeface="Arial"/>
              </a:defRPr>
            </a:pPr>
            <a:r>
              <a:rPr lang="en-US" sz="3200" dirty="0" err="1"/>
              <a:t>Alteración</a:t>
            </a:r>
            <a:r>
              <a:rPr lang="es-ES" dirty="0"/>
              <a:t> de biorritmo </a:t>
            </a:r>
            <a:br>
              <a:rPr lang="ru-RU" dirty="0"/>
            </a:br>
            <a:r>
              <a:rPr lang="es-ES" dirty="0"/>
              <a:t>al cambiar de zonas horarias</a:t>
            </a:r>
            <a:endParaRPr dirty="0"/>
          </a:p>
        </p:txBody>
      </p:sp>
      <p:sp>
        <p:nvSpPr>
          <p:cNvPr id="32" name="Shape 52"/>
          <p:cNvSpPr txBox="1"/>
          <p:nvPr/>
        </p:nvSpPr>
        <p:spPr bwMode="auto">
          <a:xfrm>
            <a:off x="10839897" y="3548657"/>
            <a:ext cx="4004838" cy="636704"/>
          </a:xfrm>
          <a:prstGeom prst="rect">
            <a:avLst/>
          </a:prstGeom>
          <a:ln w="12700">
            <a:miter lim="400000"/>
          </a:ln>
        </p:spPr>
        <p:txBody>
          <a:bodyPr lIns="71433" tIns="71433" rIns="71433" bIns="71433">
            <a:spAutoFit/>
          </a:bodyPr>
          <a:lstStyle>
            <a:lvl1pPr defTabSz="914400">
              <a:defRPr sz="3200">
                <a:solidFill>
                  <a:srgbClr val="7A7A7A"/>
                </a:solidFill>
                <a:latin typeface="Arial"/>
                <a:ea typeface="Arial"/>
                <a:cs typeface="Arial"/>
              </a:defRPr>
            </a:lvl1pPr>
          </a:lstStyle>
          <a:p>
            <a:pPr>
              <a:defRPr/>
            </a:pPr>
            <a:r>
              <a:rPr lang="es-ES"/>
              <a:t>Estrés</a:t>
            </a:r>
            <a:endParaRPr/>
          </a:p>
        </p:txBody>
      </p:sp>
      <p:sp>
        <p:nvSpPr>
          <p:cNvPr id="33" name="Shape 52"/>
          <p:cNvSpPr txBox="1"/>
          <p:nvPr/>
        </p:nvSpPr>
        <p:spPr bwMode="auto">
          <a:xfrm>
            <a:off x="20069840" y="3418168"/>
            <a:ext cx="3387493" cy="1129146"/>
          </a:xfrm>
          <a:prstGeom prst="rect">
            <a:avLst/>
          </a:prstGeom>
          <a:ln w="12700">
            <a:miter lim="400000"/>
          </a:ln>
        </p:spPr>
        <p:txBody>
          <a:bodyPr lIns="71433" tIns="71433" rIns="71433" bIns="71433">
            <a:spAutoFit/>
          </a:bodyPr>
          <a:lstStyle>
            <a:lvl1pPr algn="r" defTabSz="914400">
              <a:defRPr sz="3200">
                <a:solidFill>
                  <a:srgbClr val="7A7A7A"/>
                </a:solidFill>
                <a:latin typeface="Arial"/>
                <a:ea typeface="Arial"/>
                <a:cs typeface="Arial"/>
              </a:defRPr>
            </a:lvl1pPr>
          </a:lstStyle>
          <a:p>
            <a:pPr>
              <a:defRPr/>
            </a:pPr>
            <a:r>
              <a:rPr lang="es-ES"/>
              <a:t>Grandes </a:t>
            </a:r>
            <a:endParaRPr/>
          </a:p>
          <a:p>
            <a:pPr>
              <a:defRPr/>
            </a:pPr>
            <a:r>
              <a:rPr lang="es-ES"/>
              <a:t>cargas físicas </a:t>
            </a:r>
            <a:endParaRPr/>
          </a:p>
        </p:txBody>
      </p:sp>
      <p:sp>
        <p:nvSpPr>
          <p:cNvPr id="34" name="Shape 52"/>
          <p:cNvSpPr txBox="1"/>
          <p:nvPr/>
        </p:nvSpPr>
        <p:spPr bwMode="auto">
          <a:xfrm>
            <a:off x="17043398" y="5467677"/>
            <a:ext cx="6413936" cy="1129146"/>
          </a:xfrm>
          <a:prstGeom prst="rect">
            <a:avLst/>
          </a:prstGeom>
          <a:ln w="12700">
            <a:miter lim="400000"/>
          </a:ln>
        </p:spPr>
        <p:txBody>
          <a:bodyPr lIns="71433" tIns="71433" rIns="71433" bIns="71433">
            <a:spAutoFit/>
          </a:bodyPr>
          <a:lstStyle/>
          <a:p>
            <a:pPr algn="r" defTabSz="914400">
              <a:defRPr sz="3200">
                <a:solidFill>
                  <a:srgbClr val="7A7A7A"/>
                </a:solidFill>
                <a:latin typeface="Arial"/>
                <a:ea typeface="Arial"/>
                <a:cs typeface="Arial"/>
              </a:defRPr>
            </a:pPr>
            <a:r>
              <a:rPr lang="es-ES"/>
              <a:t>Falta de </a:t>
            </a:r>
            <a:endParaRPr/>
          </a:p>
          <a:p>
            <a:pPr algn="r" defTabSz="914400">
              <a:defRPr sz="3200">
                <a:solidFill>
                  <a:srgbClr val="7A7A7A"/>
                </a:solidFill>
                <a:latin typeface="Arial"/>
                <a:ea typeface="Arial"/>
                <a:cs typeface="Arial"/>
              </a:defRPr>
            </a:pPr>
            <a:r>
              <a:rPr lang="es-ES"/>
              <a:t>Actividad física </a:t>
            </a:r>
            <a:endParaRPr/>
          </a:p>
        </p:txBody>
      </p:sp>
      <p:sp>
        <p:nvSpPr>
          <p:cNvPr id="35" name="Shape 52"/>
          <p:cNvSpPr txBox="1"/>
          <p:nvPr/>
        </p:nvSpPr>
        <p:spPr bwMode="auto">
          <a:xfrm>
            <a:off x="20294474" y="7650560"/>
            <a:ext cx="2962681" cy="1129146"/>
          </a:xfrm>
          <a:prstGeom prst="rect">
            <a:avLst/>
          </a:prstGeom>
          <a:ln w="12700">
            <a:miter lim="400000"/>
          </a:ln>
        </p:spPr>
        <p:txBody>
          <a:bodyPr lIns="71433" tIns="71433" rIns="71433" bIns="71433">
            <a:spAutoFit/>
          </a:bodyPr>
          <a:lstStyle>
            <a:lvl1pPr algn="r" defTabSz="914400">
              <a:defRPr sz="3200">
                <a:solidFill>
                  <a:srgbClr val="7A7A7A"/>
                </a:solidFill>
                <a:latin typeface="Arial"/>
                <a:ea typeface="Arial"/>
                <a:cs typeface="Arial"/>
              </a:defRPr>
            </a:lvl1pPr>
          </a:lstStyle>
          <a:p>
            <a:pPr>
              <a:defRPr/>
            </a:pPr>
            <a:r>
              <a:rPr lang="es-ES"/>
              <a:t>Alto estrés mental</a:t>
            </a:r>
            <a:endParaRPr/>
          </a:p>
        </p:txBody>
      </p:sp>
      <p:sp>
        <p:nvSpPr>
          <p:cNvPr id="36" name="Shape 52"/>
          <p:cNvSpPr txBox="1"/>
          <p:nvPr/>
        </p:nvSpPr>
        <p:spPr bwMode="auto">
          <a:xfrm>
            <a:off x="17043398" y="10036598"/>
            <a:ext cx="6879938" cy="1129146"/>
          </a:xfrm>
          <a:prstGeom prst="rect">
            <a:avLst/>
          </a:prstGeom>
          <a:ln w="12700">
            <a:miter lim="400000"/>
          </a:ln>
        </p:spPr>
        <p:txBody>
          <a:bodyPr wrap="square" lIns="71433" tIns="71433" rIns="71433" bIns="71433">
            <a:spAutoFit/>
          </a:bodyPr>
          <a:lstStyle>
            <a:lvl1pPr algn="r" defTabSz="914400">
              <a:defRPr sz="3200">
                <a:solidFill>
                  <a:srgbClr val="7A7A7A"/>
                </a:solidFill>
                <a:latin typeface="Arial"/>
                <a:ea typeface="Arial"/>
                <a:cs typeface="Arial"/>
              </a:defRPr>
            </a:lvl1pPr>
          </a:lstStyle>
          <a:p>
            <a:pPr algn="ctr">
              <a:defRPr/>
            </a:pPr>
            <a:r>
              <a:rPr lang="es-ES"/>
              <a:t>                                 Alteración </a:t>
            </a:r>
            <a:endParaRPr/>
          </a:p>
          <a:p>
            <a:pPr algn="ctr">
              <a:defRPr/>
            </a:pPr>
            <a:r>
              <a:rPr lang="es-ES"/>
              <a:t>                                      del sueño</a:t>
            </a:r>
            <a:endParaRPr/>
          </a:p>
        </p:txBody>
      </p:sp>
      <p:sp>
        <p:nvSpPr>
          <p:cNvPr id="37" name="Shape 52"/>
          <p:cNvSpPr txBox="1"/>
          <p:nvPr/>
        </p:nvSpPr>
        <p:spPr bwMode="auto">
          <a:xfrm>
            <a:off x="10749450" y="10282077"/>
            <a:ext cx="6413935" cy="1621589"/>
          </a:xfrm>
          <a:prstGeom prst="rect">
            <a:avLst/>
          </a:prstGeom>
          <a:ln w="12700">
            <a:miter lim="400000"/>
          </a:ln>
        </p:spPr>
        <p:txBody>
          <a:bodyPr lIns="71433" tIns="71433" rIns="71433" bIns="71433">
            <a:spAutoFit/>
          </a:bodyPr>
          <a:lstStyle>
            <a:lvl1pPr defTabSz="914400">
              <a:defRPr sz="3200">
                <a:solidFill>
                  <a:srgbClr val="7A7A7A"/>
                </a:solidFill>
                <a:latin typeface="Arial"/>
                <a:ea typeface="Arial"/>
                <a:cs typeface="Arial"/>
              </a:defRPr>
            </a:lvl1pPr>
          </a:lstStyle>
          <a:p>
            <a:pPr>
              <a:defRPr/>
            </a:pPr>
            <a:r>
              <a:rPr lang="es-ES"/>
              <a:t>Trastornos del tracto gastrointestinal que perjudican la absorción de magnesio.</a:t>
            </a:r>
            <a:endParaRPr/>
          </a:p>
        </p:txBody>
      </p:sp>
      <p:sp>
        <p:nvSpPr>
          <p:cNvPr id="38" name="Shape 52"/>
          <p:cNvSpPr txBox="1"/>
          <p:nvPr/>
        </p:nvSpPr>
        <p:spPr bwMode="auto">
          <a:xfrm>
            <a:off x="10779272" y="4808389"/>
            <a:ext cx="6413935" cy="1129146"/>
          </a:xfrm>
          <a:prstGeom prst="rect">
            <a:avLst/>
          </a:prstGeom>
          <a:ln w="12700">
            <a:miter lim="400000"/>
          </a:ln>
        </p:spPr>
        <p:txBody>
          <a:bodyPr lIns="71433" tIns="71433" rIns="71433" bIns="71433">
            <a:spAutoFit/>
          </a:bodyPr>
          <a:lstStyle/>
          <a:p>
            <a:pPr defTabSz="914400">
              <a:defRPr sz="3200">
                <a:solidFill>
                  <a:srgbClr val="7A7A7A"/>
                </a:solidFill>
                <a:latin typeface="Arial"/>
                <a:ea typeface="Arial"/>
                <a:cs typeface="Arial"/>
              </a:defRPr>
            </a:pPr>
            <a:r>
              <a:rPr lang="es-ES"/>
              <a:t>Enfermedades </a:t>
            </a:r>
            <a:endParaRPr/>
          </a:p>
          <a:p>
            <a:pPr defTabSz="914400">
              <a:defRPr sz="3200">
                <a:solidFill>
                  <a:srgbClr val="7A7A7A"/>
                </a:solidFill>
                <a:latin typeface="Arial"/>
                <a:ea typeface="Arial"/>
                <a:cs typeface="Arial"/>
              </a:defRPr>
            </a:pPr>
            <a:r>
              <a:rPr lang="es-ES"/>
              <a:t>Crónicas </a:t>
            </a:r>
            <a:endParaRPr/>
          </a:p>
        </p:txBody>
      </p:sp>
      <p:sp>
        <p:nvSpPr>
          <p:cNvPr id="39" name="Shape 52"/>
          <p:cNvSpPr txBox="1"/>
          <p:nvPr/>
        </p:nvSpPr>
        <p:spPr bwMode="auto">
          <a:xfrm>
            <a:off x="10757502" y="6367545"/>
            <a:ext cx="5352849" cy="1621589"/>
          </a:xfrm>
          <a:prstGeom prst="rect">
            <a:avLst/>
          </a:prstGeom>
          <a:ln w="12700">
            <a:miter lim="400000"/>
          </a:ln>
        </p:spPr>
        <p:txBody>
          <a:bodyPr lIns="71433" tIns="71433" rIns="71433" bIns="71433">
            <a:spAutoFit/>
          </a:bodyPr>
          <a:lstStyle/>
          <a:p>
            <a:pPr defTabSz="914400">
              <a:defRPr sz="3200">
                <a:solidFill>
                  <a:srgbClr val="7A7A7A"/>
                </a:solidFill>
                <a:latin typeface="Arial"/>
                <a:ea typeface="Arial"/>
                <a:cs typeface="Arial"/>
              </a:defRPr>
            </a:pPr>
            <a:r>
              <a:rPr lang="en-US" sz="3200" dirty="0" err="1"/>
              <a:t>Infecciones</a:t>
            </a:r>
            <a:r>
              <a:rPr lang="en-US" sz="3200" dirty="0"/>
              <a:t> </a:t>
            </a:r>
            <a:br>
              <a:rPr lang="ru-RU" sz="3200" dirty="0"/>
            </a:br>
            <a:r>
              <a:rPr lang="en-US" sz="3200" dirty="0" err="1"/>
              <a:t>bacterianas</a:t>
            </a:r>
            <a:r>
              <a:rPr lang="en-US" sz="3200" dirty="0"/>
              <a:t> </a:t>
            </a:r>
            <a:br>
              <a:rPr lang="ru-RU" sz="3200" dirty="0"/>
            </a:br>
            <a:r>
              <a:rPr lang="en-US" sz="3200" dirty="0"/>
              <a:t>y </a:t>
            </a:r>
            <a:r>
              <a:rPr lang="en-US" sz="3200" dirty="0" err="1"/>
              <a:t>víricas</a:t>
            </a:r>
            <a:endParaRPr dirty="0"/>
          </a:p>
        </p:txBody>
      </p:sp>
      <p:sp>
        <p:nvSpPr>
          <p:cNvPr id="40" name="Линия"/>
          <p:cNvSpPr/>
          <p:nvPr/>
        </p:nvSpPr>
        <p:spPr bwMode="auto">
          <a:xfrm>
            <a:off x="12602629" y="3848391"/>
            <a:ext cx="4169698" cy="3"/>
          </a:xfrm>
          <a:prstGeom prst="line">
            <a:avLst/>
          </a:prstGeom>
          <a:ln w="25400">
            <a:solidFill>
              <a:srgbClr val="72B6E3"/>
            </a:solidFill>
            <a:tailEnd type="oval"/>
          </a:ln>
        </p:spPr>
        <p:txBody>
          <a:bodyPr lIns="45718" tIns="45718" rIns="45718" bIns="45718"/>
          <a:lstStyle/>
          <a:p>
            <a:pPr>
              <a:defRPr/>
            </a:pPr>
            <a:endParaRPr/>
          </a:p>
        </p:txBody>
      </p:sp>
      <p:sp>
        <p:nvSpPr>
          <p:cNvPr id="41" name="Линия"/>
          <p:cNvSpPr/>
          <p:nvPr/>
        </p:nvSpPr>
        <p:spPr bwMode="auto">
          <a:xfrm>
            <a:off x="13533965" y="5417592"/>
            <a:ext cx="2307029" cy="4"/>
          </a:xfrm>
          <a:prstGeom prst="line">
            <a:avLst/>
          </a:prstGeom>
          <a:ln w="25400">
            <a:solidFill>
              <a:srgbClr val="72B6E3"/>
            </a:solidFill>
            <a:tailEnd type="oval"/>
          </a:ln>
        </p:spPr>
        <p:txBody>
          <a:bodyPr lIns="45718" tIns="45718" rIns="45718" bIns="45718"/>
          <a:lstStyle/>
          <a:p>
            <a:pPr>
              <a:defRPr/>
            </a:pPr>
            <a:endParaRPr/>
          </a:p>
        </p:txBody>
      </p:sp>
      <p:sp>
        <p:nvSpPr>
          <p:cNvPr id="42" name="Линия"/>
          <p:cNvSpPr/>
          <p:nvPr/>
        </p:nvSpPr>
        <p:spPr bwMode="auto">
          <a:xfrm>
            <a:off x="13867649" y="7169825"/>
            <a:ext cx="1871743" cy="3"/>
          </a:xfrm>
          <a:prstGeom prst="line">
            <a:avLst/>
          </a:prstGeom>
          <a:ln w="25400">
            <a:solidFill>
              <a:srgbClr val="72B6E3"/>
            </a:solidFill>
            <a:tailEnd type="oval"/>
          </a:ln>
        </p:spPr>
        <p:txBody>
          <a:bodyPr lIns="45718" tIns="45718" rIns="45718" bIns="45718"/>
          <a:lstStyle/>
          <a:p>
            <a:pPr>
              <a:defRPr/>
            </a:pPr>
            <a:endParaRPr/>
          </a:p>
        </p:txBody>
      </p:sp>
      <p:sp>
        <p:nvSpPr>
          <p:cNvPr id="43" name="Линия"/>
          <p:cNvSpPr/>
          <p:nvPr/>
        </p:nvSpPr>
        <p:spPr bwMode="auto">
          <a:xfrm>
            <a:off x="15450878" y="9143554"/>
            <a:ext cx="961359" cy="4"/>
          </a:xfrm>
          <a:prstGeom prst="line">
            <a:avLst/>
          </a:prstGeom>
          <a:ln w="25400">
            <a:solidFill>
              <a:srgbClr val="72B6E3"/>
            </a:solidFill>
            <a:tailEnd type="oval"/>
          </a:ln>
        </p:spPr>
        <p:txBody>
          <a:bodyPr lIns="45718" tIns="45718" rIns="45718" bIns="45718"/>
          <a:lstStyle/>
          <a:p>
            <a:pPr>
              <a:defRPr/>
            </a:pPr>
            <a:endParaRPr/>
          </a:p>
        </p:txBody>
      </p:sp>
      <p:sp>
        <p:nvSpPr>
          <p:cNvPr id="44" name="Линия"/>
          <p:cNvSpPr/>
          <p:nvPr/>
        </p:nvSpPr>
        <p:spPr bwMode="auto">
          <a:xfrm>
            <a:off x="18868223" y="10336334"/>
            <a:ext cx="1307450" cy="4"/>
          </a:xfrm>
          <a:prstGeom prst="line">
            <a:avLst/>
          </a:prstGeom>
          <a:ln w="25400">
            <a:solidFill>
              <a:srgbClr val="72B6E3"/>
            </a:solidFill>
            <a:headEnd type="oval"/>
          </a:ln>
        </p:spPr>
        <p:txBody>
          <a:bodyPr lIns="45718" tIns="45718" rIns="45718" bIns="45718"/>
          <a:lstStyle/>
          <a:p>
            <a:pPr>
              <a:defRPr/>
            </a:pPr>
            <a:endParaRPr/>
          </a:p>
        </p:txBody>
      </p:sp>
      <p:sp>
        <p:nvSpPr>
          <p:cNvPr id="45" name="Линия"/>
          <p:cNvSpPr/>
          <p:nvPr/>
        </p:nvSpPr>
        <p:spPr bwMode="auto">
          <a:xfrm>
            <a:off x="19439579" y="8420196"/>
            <a:ext cx="1317049" cy="3"/>
          </a:xfrm>
          <a:prstGeom prst="line">
            <a:avLst/>
          </a:prstGeom>
          <a:ln w="25400">
            <a:solidFill>
              <a:srgbClr val="72B6E3"/>
            </a:solidFill>
            <a:headEnd type="oval"/>
          </a:ln>
        </p:spPr>
        <p:txBody>
          <a:bodyPr lIns="45718" tIns="45718" rIns="45718" bIns="45718"/>
          <a:lstStyle/>
          <a:p>
            <a:pPr>
              <a:defRPr/>
            </a:pPr>
            <a:endParaRPr/>
          </a:p>
        </p:txBody>
      </p:sp>
      <p:sp>
        <p:nvSpPr>
          <p:cNvPr id="46" name="Линия"/>
          <p:cNvSpPr/>
          <p:nvPr/>
        </p:nvSpPr>
        <p:spPr bwMode="auto">
          <a:xfrm>
            <a:off x="19439579" y="5776078"/>
            <a:ext cx="1564876" cy="4"/>
          </a:xfrm>
          <a:prstGeom prst="line">
            <a:avLst/>
          </a:prstGeom>
          <a:ln w="25400">
            <a:solidFill>
              <a:srgbClr val="72B6E3"/>
            </a:solidFill>
            <a:headEnd type="oval"/>
          </a:ln>
        </p:spPr>
        <p:txBody>
          <a:bodyPr lIns="45718" tIns="45718" rIns="45718" bIns="45718"/>
          <a:lstStyle/>
          <a:p>
            <a:pPr>
              <a:defRPr/>
            </a:pPr>
            <a:endParaRPr/>
          </a:p>
        </p:txBody>
      </p:sp>
      <p:sp>
        <p:nvSpPr>
          <p:cNvPr id="47" name="Линия"/>
          <p:cNvSpPr/>
          <p:nvPr/>
        </p:nvSpPr>
        <p:spPr bwMode="auto">
          <a:xfrm>
            <a:off x="18456126" y="3724047"/>
            <a:ext cx="2896080" cy="3"/>
          </a:xfrm>
          <a:prstGeom prst="line">
            <a:avLst/>
          </a:prstGeom>
          <a:ln w="25400">
            <a:solidFill>
              <a:srgbClr val="72B6E3"/>
            </a:solidFill>
            <a:headEnd type="oval"/>
          </a:ln>
        </p:spPr>
        <p:txBody>
          <a:bodyPr lIns="45718" tIns="45718" rIns="45718" bIns="45718"/>
          <a:lstStyle/>
          <a:p>
            <a:pPr>
              <a:defRPr/>
            </a:pPr>
            <a:endParaRPr/>
          </a:p>
        </p:txBody>
      </p:sp>
      <p:sp>
        <p:nvSpPr>
          <p:cNvPr id="48" name="Линия"/>
          <p:cNvSpPr/>
          <p:nvPr/>
        </p:nvSpPr>
        <p:spPr bwMode="auto">
          <a:xfrm>
            <a:off x="15770930" y="10609346"/>
            <a:ext cx="719201" cy="3"/>
          </a:xfrm>
          <a:prstGeom prst="line">
            <a:avLst/>
          </a:prstGeom>
          <a:ln w="25400">
            <a:solidFill>
              <a:srgbClr val="72B6E3"/>
            </a:solidFill>
            <a:tailEnd type="oval"/>
          </a:ln>
        </p:spPr>
        <p:txBody>
          <a:bodyPr lIns="45718" tIns="45718" rIns="45718" bIns="45718"/>
          <a:lstStyle/>
          <a:p>
            <a:pPr>
              <a:defRPr/>
            </a:pPr>
            <a:endParaRPr/>
          </a:p>
        </p:txBody>
      </p:sp>
      <p:sp>
        <p:nvSpPr>
          <p:cNvPr id="49" name="Shape 52"/>
          <p:cNvSpPr txBox="1"/>
          <p:nvPr/>
        </p:nvSpPr>
        <p:spPr bwMode="auto">
          <a:xfrm>
            <a:off x="1274230" y="8541856"/>
            <a:ext cx="7460099" cy="3760636"/>
          </a:xfrm>
          <a:prstGeom prst="rect">
            <a:avLst/>
          </a:prstGeom>
          <a:ln w="12700">
            <a:miter lim="400000"/>
          </a:ln>
        </p:spPr>
        <p:txBody>
          <a:bodyPr lIns="71433" tIns="71433" rIns="71433" bIns="71433">
            <a:spAutoFit/>
          </a:bodyPr>
          <a:lstStyle/>
          <a:p>
            <a:pPr marL="342900" indent="-342900" defTabSz="914400">
              <a:spcBef>
                <a:spcPts val="1400"/>
              </a:spcBef>
              <a:buFont typeface="Arial"/>
              <a:buChar char="•"/>
              <a:defRPr sz="2000" i="1">
                <a:solidFill>
                  <a:srgbClr val="7A7A7A"/>
                </a:solidFill>
                <a:latin typeface="Arial"/>
                <a:ea typeface="Arial"/>
                <a:cs typeface="Arial"/>
              </a:defRPr>
            </a:pPr>
            <a:r>
              <a:rPr lang="es-ES"/>
              <a:t>Avedisova A.S. Fármacos antiesténicos como terapia de primera elección en los trastornos asténicos // RMZh. 2004. No. 22, página 1290.</a:t>
            </a:r>
            <a:endParaRPr/>
          </a:p>
          <a:p>
            <a:pPr marL="342900" indent="-342900" defTabSz="914400">
              <a:spcBef>
                <a:spcPts val="1400"/>
              </a:spcBef>
              <a:buFont typeface="Arial"/>
              <a:buChar char="•"/>
              <a:defRPr sz="2000" i="1">
                <a:solidFill>
                  <a:srgbClr val="7A7A7A"/>
                </a:solidFill>
                <a:latin typeface="Arial"/>
                <a:ea typeface="Arial"/>
                <a:cs typeface="Arial"/>
              </a:defRPr>
            </a:pPr>
            <a:r>
              <a:rPr lang="es-ES"/>
              <a:t>* Avedisova A.S. Terapia de enfermedades asténicas // boletín farmacéutico. 2003. No. 3 (282). Pp. 15-16.</a:t>
            </a:r>
            <a:endParaRPr/>
          </a:p>
          <a:p>
            <a:pPr marL="342900" indent="-342900" defTabSz="914400">
              <a:spcBef>
                <a:spcPts val="1400"/>
              </a:spcBef>
              <a:buFont typeface="Arial"/>
              <a:buChar char="•"/>
              <a:defRPr sz="2000" i="1">
                <a:solidFill>
                  <a:srgbClr val="7A7A7A"/>
                </a:solidFill>
                <a:latin typeface="Arial"/>
                <a:ea typeface="Arial"/>
                <a:cs typeface="Arial"/>
              </a:defRPr>
            </a:pPr>
            <a:r>
              <a:rPr lang="es-ES"/>
              <a:t>* Vorobieva O.V. La versatilidad del fenómeno de la astenia // rmzh. 2012. No. 5. C. 248-252.</a:t>
            </a:r>
            <a:endParaRPr/>
          </a:p>
          <a:p>
            <a:pPr marL="342900" indent="-342900" defTabSz="914400">
              <a:spcBef>
                <a:spcPts val="1400"/>
              </a:spcBef>
              <a:buFont typeface="Arial"/>
              <a:buChar char="•"/>
              <a:defRPr sz="2000" i="1">
                <a:solidFill>
                  <a:srgbClr val="7A7A7A"/>
                </a:solidFill>
                <a:latin typeface="Arial"/>
                <a:ea typeface="Arial"/>
                <a:cs typeface="Arial"/>
              </a:defRPr>
            </a:pPr>
            <a:r>
              <a:rPr lang="es-ES"/>
              <a:t>* Lebedev M.A., Palatov S.Yu., Kovrov G.V. Neurosis (clínica, dinámica, terapia) // rmzh. Revisión médica. 2013. No. 3. P. 165-168.</a:t>
            </a:r>
            <a:endParaRPr/>
          </a:p>
        </p:txBody>
      </p:sp>
      <p:grpSp>
        <p:nvGrpSpPr>
          <p:cNvPr id="52" name="Группа"/>
          <p:cNvGrpSpPr/>
          <p:nvPr/>
        </p:nvGrpSpPr>
        <p:grpSpPr bwMode="auto">
          <a:xfrm>
            <a:off x="14985409" y="2639959"/>
            <a:ext cx="5064224" cy="9847975"/>
            <a:chOff x="0" y="-1"/>
            <a:chExt cx="5064223" cy="9847973"/>
          </a:xfrm>
        </p:grpSpPr>
        <p:pic>
          <p:nvPicPr>
            <p:cNvPr id="50" name="Изображение" descr="Изображение"/>
            <p:cNvPicPr>
              <a:picLocks noChangeAspect="1"/>
            </p:cNvPicPr>
            <p:nvPr/>
          </p:nvPicPr>
          <p:blipFill>
            <a:blip r:embed="rId4"/>
            <a:stretch/>
          </p:blipFill>
          <p:spPr bwMode="auto">
            <a:xfrm>
              <a:off x="-1" y="-2"/>
              <a:ext cx="5064224" cy="9847975"/>
            </a:xfrm>
            <a:prstGeom prst="rect">
              <a:avLst/>
            </a:prstGeom>
            <a:ln w="12700" cap="flat">
              <a:noFill/>
              <a:miter lim="400000"/>
            </a:ln>
            <a:effectLst/>
          </p:spPr>
        </p:pic>
        <p:pic>
          <p:nvPicPr>
            <p:cNvPr id="51" name="Изображение" descr="Изображение"/>
            <p:cNvPicPr>
              <a:picLocks noChangeAspect="1"/>
            </p:cNvPicPr>
            <p:nvPr/>
          </p:nvPicPr>
          <p:blipFill>
            <a:blip r:embed="rId5"/>
            <a:stretch/>
          </p:blipFill>
          <p:spPr bwMode="auto">
            <a:xfrm>
              <a:off x="2137345" y="2059066"/>
              <a:ext cx="891129" cy="557164"/>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82" name="Shape 107"/>
          <p:cNvSpPr/>
          <p:nvPr/>
        </p:nvSpPr>
        <p:spPr bwMode="auto">
          <a:xfrm>
            <a:off x="-178000" y="-229990"/>
            <a:ext cx="24740000" cy="14175980"/>
          </a:xfrm>
          <a:prstGeom prst="rect">
            <a:avLst/>
          </a:prstGeom>
          <a:solidFill>
            <a:srgbClr val="FFFFFF"/>
          </a:solidFill>
          <a:ln w="12700">
            <a:miter lim="400000"/>
          </a:ln>
        </p:spPr>
        <p:txBody>
          <a:bodyPr lIns="71433" tIns="71433" rIns="71433" bIns="71433" anchor="ctr"/>
          <a:lstStyle/>
          <a:p>
            <a:pPr>
              <a:defRPr>
                <a:latin typeface="+mn-lt"/>
                <a:ea typeface="+mn-ea"/>
                <a:cs typeface="+mn-cs"/>
              </a:defRPr>
            </a:pPr>
            <a:endParaRPr/>
          </a:p>
        </p:txBody>
      </p:sp>
      <p:sp>
        <p:nvSpPr>
          <p:cNvPr id="483" name="Shape 107"/>
          <p:cNvSpPr/>
          <p:nvPr/>
        </p:nvSpPr>
        <p:spPr bwMode="auto">
          <a:xfrm>
            <a:off x="-171586" y="7150693"/>
            <a:ext cx="24607450" cy="6795297"/>
          </a:xfrm>
          <a:prstGeom prst="rect">
            <a:avLst/>
          </a:prstGeom>
          <a:solidFill>
            <a:srgbClr val="285FB0"/>
          </a:solidFill>
          <a:ln w="12700">
            <a:miter lim="400000"/>
          </a:ln>
        </p:spPr>
        <p:txBody>
          <a:bodyPr lIns="71433" tIns="71433" rIns="71433" bIns="71433" anchor="ctr"/>
          <a:lstStyle/>
          <a:p>
            <a:pPr>
              <a:defRPr>
                <a:latin typeface="+mn-lt"/>
                <a:ea typeface="+mn-ea"/>
                <a:cs typeface="+mn-cs"/>
              </a:defRPr>
            </a:pPr>
            <a:endParaRPr/>
          </a:p>
        </p:txBody>
      </p:sp>
      <p:pic>
        <p:nvPicPr>
          <p:cNvPr id="484" name="02.png" descr="02.png"/>
          <p:cNvPicPr>
            <a:picLocks noChangeAspect="1"/>
          </p:cNvPicPr>
          <p:nvPr/>
        </p:nvPicPr>
        <p:blipFill>
          <a:blip r:embed="rId2"/>
          <a:srcRect t="10785" b="10784"/>
          <a:stretch/>
        </p:blipFill>
        <p:spPr bwMode="auto">
          <a:xfrm>
            <a:off x="0" y="6356032"/>
            <a:ext cx="24384002" cy="7454743"/>
          </a:xfrm>
          <a:prstGeom prst="rect">
            <a:avLst/>
          </a:prstGeom>
          <a:ln w="12700">
            <a:miter lim="400000"/>
          </a:ln>
        </p:spPr>
      </p:pic>
      <p:sp>
        <p:nvSpPr>
          <p:cNvPr id="485"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sp>
        <p:nvSpPr>
          <p:cNvPr id="486" name="Shape 51"/>
          <p:cNvSpPr txBox="1"/>
          <p:nvPr/>
        </p:nvSpPr>
        <p:spPr bwMode="auto">
          <a:xfrm>
            <a:off x="967840" y="1164298"/>
            <a:ext cx="22448320" cy="1056076"/>
          </a:xfrm>
          <a:prstGeom prst="rect">
            <a:avLst/>
          </a:prstGeom>
          <a:ln w="12700">
            <a:miter lim="400000"/>
          </a:ln>
        </p:spPr>
        <p:txBody>
          <a:bodyPr lIns="71433" tIns="71433" rIns="71433" bIns="71433">
            <a:spAutoFit/>
          </a:bodyPr>
          <a:lstStyle/>
          <a:p>
            <a:pPr defTabSz="914400">
              <a:lnSpc>
                <a:spcPct val="90000"/>
              </a:lnSpc>
              <a:defRPr sz="6400" b="1">
                <a:solidFill>
                  <a:srgbClr val="535353"/>
                </a:solidFill>
                <a:latin typeface="Arial"/>
                <a:ea typeface="Arial"/>
                <a:cs typeface="Arial"/>
              </a:defRPr>
            </a:pPr>
            <a:r>
              <a:rPr lang="es-ES" dirty="0"/>
              <a:t>Extracción de</a:t>
            </a:r>
            <a:r>
              <a:rPr dirty="0"/>
              <a:t> </a:t>
            </a:r>
            <a:r>
              <a:rPr dirty="0">
                <a:solidFill>
                  <a:srgbClr val="285FB0"/>
                </a:solidFill>
              </a:rPr>
              <a:t>DOW</a:t>
            </a:r>
            <a:endParaRPr dirty="0"/>
          </a:p>
        </p:txBody>
      </p:sp>
      <p:sp>
        <p:nvSpPr>
          <p:cNvPr id="487" name="Shape 52"/>
          <p:cNvSpPr txBox="1"/>
          <p:nvPr/>
        </p:nvSpPr>
        <p:spPr bwMode="auto">
          <a:xfrm>
            <a:off x="919601" y="2572298"/>
            <a:ext cx="20559762" cy="3352384"/>
          </a:xfrm>
          <a:prstGeom prst="rect">
            <a:avLst/>
          </a:prstGeom>
          <a:ln w="12700">
            <a:miter lim="400000"/>
          </a:ln>
        </p:spPr>
        <p:txBody>
          <a:bodyPr lIns="71433" tIns="71433" rIns="71433" bIns="71433">
            <a:spAutoFit/>
          </a:bodyPr>
          <a:lstStyle/>
          <a:p>
            <a:pPr defTabSz="914400">
              <a:lnSpc>
                <a:spcPct val="110000"/>
              </a:lnSpc>
              <a:defRPr sz="3200" b="1">
                <a:solidFill>
                  <a:srgbClr val="535353"/>
                </a:solidFill>
                <a:latin typeface="Arial"/>
                <a:ea typeface="Arial"/>
                <a:cs typeface="Arial"/>
              </a:defRPr>
            </a:pPr>
            <a:r>
              <a:rPr lang="es-ES"/>
              <a:t>Solo 4 países del mundo tienen acceso a aguas profundas </a:t>
            </a:r>
            <a:r>
              <a:t>—</a:t>
            </a:r>
          </a:p>
          <a:p>
            <a:pPr defTabSz="914400">
              <a:lnSpc>
                <a:spcPct val="110000"/>
              </a:lnSpc>
              <a:defRPr sz="3200" b="1">
                <a:solidFill>
                  <a:srgbClr val="72B6E3"/>
                </a:solidFill>
                <a:latin typeface="Arial"/>
                <a:ea typeface="Arial"/>
                <a:cs typeface="Arial"/>
              </a:defRPr>
            </a:pPr>
            <a:r>
              <a:rPr lang="es-ES"/>
              <a:t>Taiwán, Japón, Corea y Hawái</a:t>
            </a:r>
            <a:endParaRPr/>
          </a:p>
          <a:p>
            <a:pPr defTabSz="914400">
              <a:lnSpc>
                <a:spcPct val="110000"/>
              </a:lnSpc>
              <a:defRPr sz="3200" b="1">
                <a:solidFill>
                  <a:srgbClr val="72B6E3"/>
                </a:solidFill>
                <a:latin typeface="Arial"/>
                <a:ea typeface="Arial"/>
                <a:cs typeface="Arial"/>
              </a:defRPr>
            </a:pPr>
            <a:endParaRPr/>
          </a:p>
          <a:p>
            <a:pPr defTabSz="914400">
              <a:lnSpc>
                <a:spcPct val="110000"/>
              </a:lnSpc>
              <a:defRPr sz="3200">
                <a:solidFill>
                  <a:srgbClr val="535353"/>
                </a:solidFill>
                <a:latin typeface="Arial"/>
                <a:ea typeface="Arial"/>
                <a:cs typeface="Arial"/>
              </a:defRPr>
            </a:pPr>
            <a:r>
              <a:rPr lang="es-ES"/>
              <a:t>Taiwán tiene la ubicación geográfica más conveniente para la minería DOW. La planta de fabricación está ubicada frente a la costa este de Taiwán a menos de 5 km, donde la profundidad  del Océano Pacífico alcanza más de 1000 metros.</a:t>
            </a:r>
            <a:endParaRPr/>
          </a:p>
        </p:txBody>
      </p:sp>
      <p:pic>
        <p:nvPicPr>
          <p:cNvPr id="488" name="image2.png" descr="image2.png"/>
          <p:cNvPicPr>
            <a:picLocks noChangeAspect="1"/>
          </p:cNvPicPr>
          <p:nvPr/>
        </p:nvPicPr>
        <p:blipFill>
          <a:blip r:embed="rId3"/>
          <a:stretch/>
        </p:blipFill>
        <p:spPr bwMode="auto">
          <a:xfrm>
            <a:off x="1057090" y="12732639"/>
            <a:ext cx="1738685" cy="304618"/>
          </a:xfrm>
          <a:prstGeom prst="rect">
            <a:avLst/>
          </a:prstGeom>
          <a:ln w="12700">
            <a:miter lim="400000"/>
          </a:ln>
        </p:spPr>
      </p:pic>
      <p:sp>
        <p:nvSpPr>
          <p:cNvPr id="489" name="Кружок"/>
          <p:cNvSpPr/>
          <p:nvPr/>
        </p:nvSpPr>
        <p:spPr bwMode="auto">
          <a:xfrm>
            <a:off x="10279553" y="7625877"/>
            <a:ext cx="2481963" cy="2481961"/>
          </a:xfrm>
          <a:prstGeom prst="ellipse">
            <a:avLst/>
          </a:prstGeom>
          <a:ln w="25400">
            <a:solidFill>
              <a:srgbClr val="9CFFF2"/>
            </a:solidFill>
          </a:ln>
        </p:spPr>
        <p:txBody>
          <a:bodyPr lIns="71433" tIns="71433" rIns="71433" bIns="71433" anchor="ctr"/>
          <a:lstStyle/>
          <a:p>
            <a:pPr>
              <a:defRPr/>
            </a:pPr>
            <a:endParaRPr/>
          </a:p>
        </p:txBody>
      </p:sp>
      <p:sp>
        <p:nvSpPr>
          <p:cNvPr id="490" name="Кружок"/>
          <p:cNvSpPr/>
          <p:nvPr/>
        </p:nvSpPr>
        <p:spPr bwMode="auto">
          <a:xfrm>
            <a:off x="10841408" y="8187731"/>
            <a:ext cx="1358253" cy="1358253"/>
          </a:xfrm>
          <a:prstGeom prst="ellipse">
            <a:avLst/>
          </a:prstGeom>
          <a:ln w="25400">
            <a:solidFill>
              <a:srgbClr val="9CFFF2"/>
            </a:solidFill>
          </a:ln>
        </p:spPr>
        <p:txBody>
          <a:bodyPr lIns="71433" tIns="71433" rIns="71433" bIns="71433" anchor="ctr"/>
          <a:lstStyle/>
          <a:p>
            <a:pPr>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92" name="Shape 107"/>
          <p:cNvSpPr/>
          <p:nvPr/>
        </p:nvSpPr>
        <p:spPr bwMode="auto">
          <a:xfrm>
            <a:off x="-178000" y="-229990"/>
            <a:ext cx="24740000" cy="14175980"/>
          </a:xfrm>
          <a:prstGeom prst="rect">
            <a:avLst/>
          </a:prstGeom>
          <a:solidFill>
            <a:srgbClr val="FFFFFF"/>
          </a:solidFill>
          <a:ln w="12700">
            <a:miter lim="400000"/>
          </a:ln>
        </p:spPr>
        <p:txBody>
          <a:bodyPr lIns="71433" tIns="71433" rIns="71433" bIns="71433" anchor="ctr"/>
          <a:lstStyle/>
          <a:p>
            <a:pPr>
              <a:defRPr>
                <a:latin typeface="+mn-lt"/>
                <a:ea typeface="+mn-ea"/>
                <a:cs typeface="+mn-cs"/>
              </a:defRPr>
            </a:pPr>
            <a:endParaRPr/>
          </a:p>
        </p:txBody>
      </p:sp>
      <p:sp>
        <p:nvSpPr>
          <p:cNvPr id="493" name="Shape 107"/>
          <p:cNvSpPr/>
          <p:nvPr/>
        </p:nvSpPr>
        <p:spPr bwMode="auto">
          <a:xfrm>
            <a:off x="-45447" y="-229990"/>
            <a:ext cx="24607450" cy="14175980"/>
          </a:xfrm>
          <a:prstGeom prst="rect">
            <a:avLst/>
          </a:prstGeom>
          <a:solidFill>
            <a:srgbClr val="2355A2"/>
          </a:solidFill>
          <a:ln w="12700">
            <a:miter lim="400000"/>
          </a:ln>
        </p:spPr>
        <p:txBody>
          <a:bodyPr lIns="71433" tIns="71433" rIns="71433" bIns="71433" anchor="ctr"/>
          <a:lstStyle/>
          <a:p>
            <a:pPr>
              <a:defRPr>
                <a:latin typeface="+mn-lt"/>
                <a:ea typeface="+mn-ea"/>
                <a:cs typeface="+mn-cs"/>
              </a:defRPr>
            </a:pPr>
            <a:endParaRPr/>
          </a:p>
        </p:txBody>
      </p:sp>
      <p:pic>
        <p:nvPicPr>
          <p:cNvPr id="494" name="05.png" descr="05.png"/>
          <p:cNvPicPr>
            <a:picLocks noChangeAspect="1"/>
          </p:cNvPicPr>
          <p:nvPr/>
        </p:nvPicPr>
        <p:blipFill>
          <a:blip r:embed="rId2"/>
          <a:srcRect t="42764"/>
          <a:stretch/>
        </p:blipFill>
        <p:spPr bwMode="auto">
          <a:xfrm>
            <a:off x="0" y="5865614"/>
            <a:ext cx="24384000" cy="7850386"/>
          </a:xfrm>
          <a:prstGeom prst="rect">
            <a:avLst/>
          </a:prstGeom>
          <a:ln w="12700">
            <a:miter lim="400000"/>
          </a:ln>
        </p:spPr>
      </p:pic>
      <p:sp>
        <p:nvSpPr>
          <p:cNvPr id="495"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sp>
        <p:nvSpPr>
          <p:cNvPr id="496" name="Shape 51"/>
          <p:cNvSpPr txBox="1"/>
          <p:nvPr/>
        </p:nvSpPr>
        <p:spPr bwMode="auto">
          <a:xfrm>
            <a:off x="967842" y="1164297"/>
            <a:ext cx="8208837" cy="1904556"/>
          </a:xfrm>
          <a:prstGeom prst="rect">
            <a:avLst/>
          </a:prstGeom>
          <a:ln w="12700">
            <a:miter lim="400000"/>
          </a:ln>
        </p:spPr>
        <p:txBody>
          <a:bodyPr lIns="71433" tIns="71433" rIns="71433" bIns="71433">
            <a:spAutoFit/>
          </a:bodyPr>
          <a:lstStyle/>
          <a:p>
            <a:pPr defTabSz="914400">
              <a:lnSpc>
                <a:spcPct val="90000"/>
              </a:lnSpc>
              <a:defRPr sz="6400" b="1">
                <a:solidFill>
                  <a:srgbClr val="FFFFFF"/>
                </a:solidFill>
                <a:latin typeface="Arial"/>
                <a:ea typeface="Arial"/>
                <a:cs typeface="Arial"/>
              </a:defRPr>
            </a:pPr>
            <a:r>
              <a:rPr lang="es-ES"/>
              <a:t>Tecnología</a:t>
            </a:r>
            <a:endParaRPr/>
          </a:p>
          <a:p>
            <a:pPr defTabSz="914400">
              <a:lnSpc>
                <a:spcPct val="90000"/>
              </a:lnSpc>
              <a:defRPr sz="6400" b="1">
                <a:solidFill>
                  <a:srgbClr val="FFFFFF"/>
                </a:solidFill>
                <a:latin typeface="Arial"/>
                <a:ea typeface="Arial"/>
                <a:cs typeface="Arial"/>
              </a:defRPr>
            </a:pPr>
            <a:r>
              <a:rPr lang="es-ES"/>
              <a:t>de extracción</a:t>
            </a:r>
            <a:endParaRPr/>
          </a:p>
        </p:txBody>
      </p:sp>
      <p:sp>
        <p:nvSpPr>
          <p:cNvPr id="497" name="Shape 52"/>
          <p:cNvSpPr txBox="1"/>
          <p:nvPr/>
        </p:nvSpPr>
        <p:spPr bwMode="auto">
          <a:xfrm>
            <a:off x="7350706" y="1268433"/>
            <a:ext cx="12517088" cy="2810697"/>
          </a:xfrm>
          <a:prstGeom prst="rect">
            <a:avLst/>
          </a:prstGeom>
          <a:ln w="12700">
            <a:miter lim="400000"/>
          </a:ln>
        </p:spPr>
        <p:txBody>
          <a:bodyPr lIns="71433" tIns="71433" rIns="71433" bIns="71433">
            <a:spAutoFit/>
          </a:bodyPr>
          <a:lstStyle/>
          <a:p>
            <a:pPr defTabSz="914400">
              <a:lnSpc>
                <a:spcPct val="110000"/>
              </a:lnSpc>
              <a:defRPr sz="3200">
                <a:solidFill>
                  <a:srgbClr val="FFFFFF"/>
                </a:solidFill>
                <a:latin typeface="Arial"/>
                <a:ea typeface="Arial"/>
                <a:cs typeface="Arial"/>
              </a:defRPr>
            </a:pPr>
            <a:r>
              <a:rPr lang="es-ES"/>
              <a:t>La tecnología de producción utiliza un sistema de filtro de membrana de múltiples etapas, procesos de evaporación al vacío y liofilización altamente eficientes para concentrar minerales de aguas profundas (en particular, magnesio) y reducir el contenido de sodio tanto como sea posible (desalinización).</a:t>
            </a:r>
            <a:r>
              <a:t>).</a:t>
            </a:r>
          </a:p>
        </p:txBody>
      </p:sp>
      <p:pic>
        <p:nvPicPr>
          <p:cNvPr id="498" name="image2.png" descr="image2.png"/>
          <p:cNvPicPr>
            <a:picLocks noChangeAspect="1"/>
          </p:cNvPicPr>
          <p:nvPr/>
        </p:nvPicPr>
        <p:blipFill>
          <a:blip r:embed="rId3"/>
          <a:stretch/>
        </p:blipFill>
        <p:spPr bwMode="auto">
          <a:xfrm>
            <a:off x="1057090" y="12732639"/>
            <a:ext cx="1738685" cy="304618"/>
          </a:xfrm>
          <a:prstGeom prst="rect">
            <a:avLst/>
          </a:prstGeom>
          <a:ln w="12700">
            <a:miter lim="400000"/>
          </a:ln>
        </p:spPr>
      </p:pic>
      <p:sp>
        <p:nvSpPr>
          <p:cNvPr id="499" name="Shape 52"/>
          <p:cNvSpPr txBox="1"/>
          <p:nvPr/>
        </p:nvSpPr>
        <p:spPr bwMode="auto">
          <a:xfrm>
            <a:off x="18562386" y="12640698"/>
            <a:ext cx="1738686" cy="488495"/>
          </a:xfrm>
          <a:prstGeom prst="rect">
            <a:avLst/>
          </a:prstGeom>
          <a:ln w="12700">
            <a:miter lim="400000"/>
          </a:ln>
        </p:spPr>
        <p:txBody>
          <a:bodyPr lIns="71433" tIns="71433" rIns="71433" bIns="71433">
            <a:spAutoFit/>
          </a:bodyPr>
          <a:lstStyle>
            <a:lvl1pPr defTabSz="914400">
              <a:lnSpc>
                <a:spcPct val="110000"/>
              </a:lnSpc>
              <a:defRPr sz="2400" b="1">
                <a:solidFill>
                  <a:srgbClr val="FFFFFF"/>
                </a:solidFill>
                <a:latin typeface="Arial"/>
                <a:ea typeface="Arial"/>
                <a:cs typeface="Arial"/>
              </a:defRPr>
            </a:lvl1pPr>
          </a:lstStyle>
          <a:p>
            <a:pPr>
              <a:defRPr/>
            </a:pPr>
            <a:r>
              <a:t>662 м</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01" name="06.jpg" descr="06.jpg"/>
          <p:cNvPicPr>
            <a:picLocks noChangeAspect="1"/>
          </p:cNvPicPr>
          <p:nvPr/>
        </p:nvPicPr>
        <p:blipFill>
          <a:blip r:embed="rId3"/>
          <a:srcRect t="1986" r="7238" b="31591"/>
          <a:stretch/>
        </p:blipFill>
        <p:spPr bwMode="auto">
          <a:xfrm>
            <a:off x="-75407" y="-206436"/>
            <a:ext cx="24663997" cy="14128871"/>
          </a:xfrm>
          <a:prstGeom prst="rect">
            <a:avLst/>
          </a:prstGeom>
          <a:ln w="12700">
            <a:miter lim="400000"/>
          </a:ln>
        </p:spPr>
      </p:pic>
      <p:sp>
        <p:nvSpPr>
          <p:cNvPr id="502"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FFFFFF"/>
                </a:solidFill>
                <a:latin typeface="Arial"/>
                <a:ea typeface="Arial"/>
                <a:cs typeface="Arial"/>
              </a:defRPr>
            </a:lvl1pPr>
          </a:lstStyle>
          <a:p>
            <a:pPr>
              <a:defRPr/>
            </a:pPr>
            <a:r>
              <a:t>Oceanmin</a:t>
            </a:r>
          </a:p>
        </p:txBody>
      </p:sp>
      <p:sp>
        <p:nvSpPr>
          <p:cNvPr id="503" name="Shape 51"/>
          <p:cNvSpPr txBox="1"/>
          <p:nvPr/>
        </p:nvSpPr>
        <p:spPr bwMode="auto">
          <a:xfrm>
            <a:off x="967839" y="3739705"/>
            <a:ext cx="12175213" cy="2637251"/>
          </a:xfrm>
          <a:prstGeom prst="rect">
            <a:avLst/>
          </a:prstGeom>
          <a:ln w="12700">
            <a:miter lim="400000"/>
          </a:ln>
        </p:spPr>
        <p:txBody>
          <a:bodyPr lIns="71433" tIns="71433" rIns="71433" bIns="71433">
            <a:spAutoFit/>
          </a:bodyPr>
          <a:lstStyle/>
          <a:p>
            <a:pPr defTabSz="914400">
              <a:lnSpc>
                <a:spcPct val="90000"/>
              </a:lnSpc>
              <a:defRPr sz="9000" b="1">
                <a:solidFill>
                  <a:srgbClr val="FFFFFF"/>
                </a:solidFill>
                <a:latin typeface="Arial"/>
                <a:ea typeface="Arial"/>
                <a:cs typeface="Arial"/>
              </a:defRPr>
            </a:pPr>
            <a:r>
              <a:rPr lang="es-ES"/>
              <a:t>Así es como aparece</a:t>
            </a:r>
            <a:endParaRPr/>
          </a:p>
          <a:p>
            <a:pPr defTabSz="914400">
              <a:lnSpc>
                <a:spcPct val="90000"/>
              </a:lnSpc>
              <a:defRPr sz="9000" b="1">
                <a:solidFill>
                  <a:srgbClr val="FFFFFF"/>
                </a:solidFill>
                <a:latin typeface="Arial"/>
                <a:ea typeface="Arial"/>
                <a:cs typeface="Arial"/>
              </a:defRPr>
            </a:pPr>
            <a:r>
              <a:t>Oceanmin –</a:t>
            </a:r>
          </a:p>
        </p:txBody>
      </p:sp>
      <p:sp>
        <p:nvSpPr>
          <p:cNvPr id="504" name="Shape 52"/>
          <p:cNvSpPr txBox="1"/>
          <p:nvPr/>
        </p:nvSpPr>
        <p:spPr bwMode="auto">
          <a:xfrm>
            <a:off x="966838" y="7298241"/>
            <a:ext cx="11530919" cy="3310384"/>
          </a:xfrm>
          <a:prstGeom prst="rect">
            <a:avLst/>
          </a:prstGeom>
          <a:ln w="12700">
            <a:miter lim="400000"/>
          </a:ln>
        </p:spPr>
        <p:txBody>
          <a:bodyPr lIns="71433" tIns="71433" rIns="71433" bIns="71433">
            <a:spAutoFit/>
          </a:bodyPr>
          <a:lstStyle>
            <a:lvl1pPr defTabSz="914400">
              <a:lnSpc>
                <a:spcPct val="110000"/>
              </a:lnSpc>
              <a:defRPr sz="6400" b="1">
                <a:solidFill>
                  <a:srgbClr val="285FB0"/>
                </a:solidFill>
                <a:latin typeface="Arial"/>
                <a:ea typeface="Arial"/>
                <a:cs typeface="Arial"/>
              </a:defRPr>
            </a:lvl1pPr>
          </a:lstStyle>
          <a:p>
            <a:pPr>
              <a:defRPr/>
            </a:pPr>
            <a:r>
              <a:rPr lang="es-ES" dirty="0"/>
              <a:t>poder concentrado del océano en un vaso de agua potable </a:t>
            </a:r>
            <a:r>
              <a:rPr lang="en-US" dirty="0" err="1"/>
              <a:t>habitua</a:t>
            </a:r>
            <a:endParaRPr dirty="0"/>
          </a:p>
        </p:txBody>
      </p:sp>
      <p:pic>
        <p:nvPicPr>
          <p:cNvPr id="505" name="image2.png" descr="image2.png"/>
          <p:cNvPicPr>
            <a:picLocks noChangeAspect="1"/>
          </p:cNvPicPr>
          <p:nvPr/>
        </p:nvPicPr>
        <p:blipFill>
          <a:blip r:embed="rId4"/>
          <a:stretch/>
        </p:blipFill>
        <p:spPr bwMode="auto">
          <a:xfrm>
            <a:off x="1057090" y="12732639"/>
            <a:ext cx="1738685" cy="304618"/>
          </a:xfrm>
          <a:prstGeom prst="rect">
            <a:avLst/>
          </a:prstGeom>
          <a:ln w="12700">
            <a:miter lim="400000"/>
          </a:ln>
        </p:spPr>
      </p:pic>
      <p:grpSp>
        <p:nvGrpSpPr>
          <p:cNvPr id="508" name="Группа"/>
          <p:cNvGrpSpPr/>
          <p:nvPr/>
        </p:nvGrpSpPr>
        <p:grpSpPr bwMode="auto">
          <a:xfrm>
            <a:off x="9582626" y="-2515183"/>
            <a:ext cx="11550442" cy="12720558"/>
            <a:chOff x="0" y="-1"/>
            <a:chExt cx="11550441" cy="12720556"/>
          </a:xfrm>
        </p:grpSpPr>
        <p:pic>
          <p:nvPicPr>
            <p:cNvPr id="506" name="oceanmin stick.png" descr="oceanmin stick.png"/>
            <p:cNvPicPr>
              <a:picLocks noChangeAspect="1"/>
            </p:cNvPicPr>
            <p:nvPr/>
          </p:nvPicPr>
          <p:blipFill>
            <a:blip r:embed="rId5"/>
            <a:srcRect l="4587" t="2981" r="6551" b="6221"/>
            <a:stretch/>
          </p:blipFill>
          <p:spPr bwMode="auto">
            <a:xfrm rot="3748019">
              <a:off x="2987079" y="1771167"/>
              <a:ext cx="7853635" cy="6363354"/>
            </a:xfrm>
            <a:prstGeom prst="rect">
              <a:avLst/>
            </a:prstGeom>
            <a:ln w="12700" cap="flat">
              <a:noFill/>
              <a:miter lim="400000"/>
            </a:ln>
            <a:effectLst/>
          </p:spPr>
        </p:pic>
        <p:pic>
          <p:nvPicPr>
            <p:cNvPr id="507" name="oceanmin stick.png" descr="oceanmin stick.png"/>
            <p:cNvPicPr>
              <a:picLocks noChangeAspect="1"/>
            </p:cNvPicPr>
            <p:nvPr/>
          </p:nvPicPr>
          <p:blipFill>
            <a:blip r:embed="rId5"/>
            <a:srcRect l="4587" t="2981" r="6551" b="6221"/>
            <a:stretch/>
          </p:blipFill>
          <p:spPr bwMode="auto">
            <a:xfrm rot="2098037">
              <a:off x="1114574" y="4681067"/>
              <a:ext cx="7853635" cy="6363355"/>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10" name="Shape 44"/>
          <p:cNvSpPr/>
          <p:nvPr/>
        </p:nvSpPr>
        <p:spPr bwMode="auto">
          <a:xfrm>
            <a:off x="-203599" y="-229990"/>
            <a:ext cx="24740000" cy="14175980"/>
          </a:xfrm>
          <a:prstGeom prst="rect">
            <a:avLst/>
          </a:prstGeom>
          <a:solidFill>
            <a:srgbClr val="E9F5FE"/>
          </a:solidFill>
          <a:ln w="12700">
            <a:miter lim="400000"/>
          </a:ln>
        </p:spPr>
        <p:txBody>
          <a:bodyPr lIns="71433" tIns="71433" rIns="71433" bIns="71433" anchor="ctr"/>
          <a:lstStyle/>
          <a:p>
            <a:pPr>
              <a:defRPr>
                <a:latin typeface="+mn-lt"/>
                <a:ea typeface="+mn-ea"/>
                <a:cs typeface="+mn-cs"/>
              </a:defRPr>
            </a:pPr>
            <a:endParaRPr/>
          </a:p>
        </p:txBody>
      </p:sp>
      <p:pic>
        <p:nvPicPr>
          <p:cNvPr id="511" name="Рисунок 1" descr="Рисунок 1"/>
          <p:cNvPicPr>
            <a:picLocks noChangeAspect="1"/>
          </p:cNvPicPr>
          <p:nvPr/>
        </p:nvPicPr>
        <p:blipFill>
          <a:blip r:embed="rId2"/>
          <a:stretch/>
        </p:blipFill>
        <p:spPr bwMode="auto">
          <a:xfrm>
            <a:off x="19586790" y="-1509878"/>
            <a:ext cx="5439858" cy="5169702"/>
          </a:xfrm>
          <a:prstGeom prst="rect">
            <a:avLst/>
          </a:prstGeom>
          <a:ln w="12700">
            <a:miter lim="400000"/>
          </a:ln>
        </p:spPr>
      </p:pic>
      <p:sp>
        <p:nvSpPr>
          <p:cNvPr id="512"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pic>
        <p:nvPicPr>
          <p:cNvPr id="513" name="image5.png" descr="image5.png"/>
          <p:cNvPicPr>
            <a:picLocks noChangeAspect="1"/>
          </p:cNvPicPr>
          <p:nvPr/>
        </p:nvPicPr>
        <p:blipFill>
          <a:blip r:embed="rId3"/>
          <a:stretch/>
        </p:blipFill>
        <p:spPr bwMode="auto">
          <a:xfrm>
            <a:off x="1046162" y="12715875"/>
            <a:ext cx="1938342" cy="338140"/>
          </a:xfrm>
          <a:prstGeom prst="rect">
            <a:avLst/>
          </a:prstGeom>
          <a:ln w="12700">
            <a:miter lim="400000"/>
          </a:ln>
        </p:spPr>
      </p:pic>
      <p:sp>
        <p:nvSpPr>
          <p:cNvPr id="514" name="Shape 51"/>
          <p:cNvSpPr txBox="1"/>
          <p:nvPr/>
        </p:nvSpPr>
        <p:spPr bwMode="auto">
          <a:xfrm>
            <a:off x="942241" y="1164298"/>
            <a:ext cx="22448320" cy="1056076"/>
          </a:xfrm>
          <a:prstGeom prst="rect">
            <a:avLst/>
          </a:prstGeom>
          <a:ln w="12700">
            <a:miter lim="400000"/>
          </a:ln>
        </p:spPr>
        <p:txBody>
          <a:bodyPr lIns="71433" tIns="71433" rIns="71433" bIns="71433">
            <a:spAutoFit/>
          </a:bodyPr>
          <a:lstStyle/>
          <a:p>
            <a:pPr defTabSz="914400">
              <a:lnSpc>
                <a:spcPct val="90000"/>
              </a:lnSpc>
              <a:defRPr sz="6400" b="1">
                <a:solidFill>
                  <a:srgbClr val="535353"/>
                </a:solidFill>
                <a:latin typeface="Arial"/>
                <a:ea typeface="Arial"/>
                <a:cs typeface="Arial"/>
              </a:defRPr>
            </a:pPr>
            <a:r>
              <a:rPr lang="es-ES"/>
              <a:t>Composición mineral de </a:t>
            </a:r>
            <a:r>
              <a:rPr>
                <a:solidFill>
                  <a:srgbClr val="285FB0"/>
                </a:solidFill>
              </a:rPr>
              <a:t>Deep Ocean Water</a:t>
            </a:r>
            <a:endParaRPr/>
          </a:p>
        </p:txBody>
      </p:sp>
      <p:sp>
        <p:nvSpPr>
          <p:cNvPr id="515" name="Shape 52"/>
          <p:cNvSpPr txBox="1"/>
          <p:nvPr/>
        </p:nvSpPr>
        <p:spPr bwMode="auto">
          <a:xfrm>
            <a:off x="16704093" y="11607610"/>
            <a:ext cx="7436417" cy="643950"/>
          </a:xfrm>
          <a:prstGeom prst="rect">
            <a:avLst/>
          </a:prstGeom>
          <a:ln w="12700">
            <a:miter lim="400000"/>
          </a:ln>
        </p:spPr>
        <p:txBody>
          <a:bodyPr lIns="71433" tIns="71433" rIns="71433" bIns="71433">
            <a:spAutoFit/>
          </a:bodyPr>
          <a:lstStyle/>
          <a:p>
            <a:pPr defTabSz="914400">
              <a:lnSpc>
                <a:spcPct val="110000"/>
              </a:lnSpc>
              <a:defRPr sz="3200">
                <a:solidFill>
                  <a:srgbClr val="535353"/>
                </a:solidFill>
                <a:latin typeface="Arial"/>
                <a:ea typeface="Arial"/>
                <a:cs typeface="Arial"/>
              </a:defRPr>
            </a:pPr>
            <a:r>
              <a:rPr lang="es-ES"/>
              <a:t> </a:t>
            </a:r>
            <a:r>
              <a:rPr lang="es-ES" b="1"/>
              <a:t>más de 50 </a:t>
            </a:r>
            <a:r>
              <a:rPr lang="es-ES"/>
              <a:t>microelementos</a:t>
            </a:r>
            <a:endParaRPr/>
          </a:p>
        </p:txBody>
      </p:sp>
      <p:pic>
        <p:nvPicPr>
          <p:cNvPr id="516" name="Изображение" descr="Изображение"/>
          <p:cNvPicPr>
            <a:picLocks noChangeAspect="1"/>
          </p:cNvPicPr>
          <p:nvPr/>
        </p:nvPicPr>
        <p:blipFill>
          <a:blip r:embed="rId4"/>
          <a:stretch/>
        </p:blipFill>
        <p:spPr bwMode="auto">
          <a:xfrm>
            <a:off x="8779208" y="4216043"/>
            <a:ext cx="5247355" cy="7465763"/>
          </a:xfrm>
          <a:prstGeom prst="rect">
            <a:avLst/>
          </a:prstGeom>
          <a:ln w="12700">
            <a:miter lim="400000"/>
          </a:ln>
        </p:spPr>
      </p:pic>
      <p:sp>
        <p:nvSpPr>
          <p:cNvPr id="517" name="Shape 52"/>
          <p:cNvSpPr txBox="1"/>
          <p:nvPr/>
        </p:nvSpPr>
        <p:spPr bwMode="auto">
          <a:xfrm>
            <a:off x="993522" y="2689958"/>
            <a:ext cx="8568105" cy="8946671"/>
          </a:xfrm>
          <a:prstGeom prst="rect">
            <a:avLst/>
          </a:prstGeom>
          <a:ln w="12700">
            <a:miter lim="400000"/>
          </a:ln>
        </p:spPr>
        <p:txBody>
          <a:bodyPr lIns="71433" tIns="71433" rIns="71433" bIns="71433">
            <a:spAutoFit/>
          </a:bodyPr>
          <a:lstStyle/>
          <a:p>
            <a:pPr defTabSz="914400">
              <a:defRPr sz="3200" b="1">
                <a:solidFill>
                  <a:srgbClr val="285FB0"/>
                </a:solidFill>
                <a:latin typeface="Arial"/>
                <a:ea typeface="Arial"/>
                <a:cs typeface="Arial"/>
              </a:defRPr>
            </a:pPr>
            <a:r>
              <a:rPr lang="es-ES"/>
              <a:t>Magnesio</a:t>
            </a:r>
            <a:r>
              <a:t> (Mg)</a:t>
            </a:r>
            <a:r>
              <a:rPr b="0"/>
              <a:t> </a:t>
            </a:r>
            <a:r>
              <a:rPr sz="2800" b="0">
                <a:solidFill>
                  <a:srgbClr val="535353"/>
                </a:solidFill>
              </a:rPr>
              <a:t>– </a:t>
            </a:r>
            <a:r>
              <a:rPr lang="es-ES" sz="2800" b="0">
                <a:solidFill>
                  <a:srgbClr val="535353"/>
                </a:solidFill>
              </a:rPr>
              <a:t>apoya la salud de los sistemas nervioso, cardiovascular, óseo y digestivo</a:t>
            </a:r>
            <a:endParaRPr/>
          </a:p>
          <a:p>
            <a:pPr defTabSz="914400">
              <a:defRPr sz="3200" b="1">
                <a:solidFill>
                  <a:srgbClr val="285FB0"/>
                </a:solidFill>
                <a:latin typeface="Arial"/>
                <a:ea typeface="Arial"/>
                <a:cs typeface="Arial"/>
              </a:defRPr>
            </a:pPr>
            <a:r>
              <a:t> </a:t>
            </a:r>
            <a:endParaRPr>
              <a:solidFill>
                <a:srgbClr val="285FB0"/>
              </a:solidFill>
            </a:endParaRPr>
          </a:p>
          <a:p>
            <a:pPr defTabSz="914400">
              <a:defRPr sz="3200" b="1">
                <a:solidFill>
                  <a:srgbClr val="535353"/>
                </a:solidFill>
                <a:latin typeface="Arial"/>
                <a:ea typeface="Arial"/>
                <a:cs typeface="Arial"/>
              </a:defRPr>
            </a:pPr>
            <a:r>
              <a:rPr lang="ru-RU"/>
              <a:t>Calcio (Ca) </a:t>
            </a:r>
            <a:r>
              <a:rPr lang="ru-RU" sz="2800" b="0"/>
              <a:t>– </a:t>
            </a:r>
            <a:r>
              <a:rPr lang="es-ES" sz="2800" b="0"/>
              <a:t>apoya la salud de los huesos y dientes </a:t>
            </a:r>
            <a:endParaRPr/>
          </a:p>
          <a:p>
            <a:pPr defTabSz="914400">
              <a:defRPr sz="3200" b="1">
                <a:solidFill>
                  <a:srgbClr val="535353"/>
                </a:solidFill>
                <a:latin typeface="Arial"/>
                <a:ea typeface="Arial"/>
                <a:cs typeface="Arial"/>
              </a:defRPr>
            </a:pPr>
            <a:endParaRPr sz="2800"/>
          </a:p>
          <a:p>
            <a:pPr defTabSz="914400">
              <a:defRPr sz="3200" b="1">
                <a:solidFill>
                  <a:srgbClr val="285FB0"/>
                </a:solidFill>
                <a:latin typeface="Arial"/>
                <a:ea typeface="Arial"/>
                <a:cs typeface="Arial"/>
              </a:defRPr>
            </a:pPr>
            <a:r>
              <a:rPr lang="es-ES"/>
              <a:t>Potasio</a:t>
            </a:r>
            <a:r>
              <a:t> (K)</a:t>
            </a:r>
            <a:r>
              <a:rPr b="0">
                <a:solidFill>
                  <a:srgbClr val="989898"/>
                </a:solidFill>
              </a:rPr>
              <a:t> </a:t>
            </a:r>
            <a:r>
              <a:rPr sz="2800" b="0">
                <a:solidFill>
                  <a:srgbClr val="535353"/>
                </a:solidFill>
              </a:rPr>
              <a:t>– </a:t>
            </a:r>
            <a:r>
              <a:rPr lang="es-ES" sz="2800" b="0">
                <a:solidFill>
                  <a:srgbClr val="535353"/>
                </a:solidFill>
              </a:rPr>
              <a:t>apoya la salud del corazón</a:t>
            </a:r>
            <a:endParaRPr sz="2800">
              <a:solidFill>
                <a:srgbClr val="535353"/>
              </a:solidFill>
            </a:endParaRPr>
          </a:p>
          <a:p>
            <a:pPr defTabSz="914400">
              <a:defRPr sz="3200">
                <a:solidFill>
                  <a:srgbClr val="0070C0"/>
                </a:solidFill>
                <a:latin typeface="Arial"/>
                <a:ea typeface="Arial"/>
                <a:cs typeface="Arial"/>
              </a:defRPr>
            </a:pPr>
            <a:endParaRPr sz="2800">
              <a:solidFill>
                <a:srgbClr val="535353"/>
              </a:solidFill>
            </a:endParaRPr>
          </a:p>
          <a:p>
            <a:pPr defTabSz="914400">
              <a:defRPr sz="3200" b="1">
                <a:solidFill>
                  <a:srgbClr val="535353"/>
                </a:solidFill>
                <a:latin typeface="Arial"/>
                <a:ea typeface="Arial"/>
                <a:cs typeface="Arial"/>
              </a:defRPr>
            </a:pPr>
            <a:r>
              <a:rPr lang="es-ES"/>
              <a:t>Cromo</a:t>
            </a:r>
            <a:r>
              <a:t> (Cr) </a:t>
            </a:r>
            <a:r>
              <a:rPr sz="2800" b="0"/>
              <a:t>– </a:t>
            </a:r>
            <a:r>
              <a:rPr lang="es-ES" sz="2800" b="0"/>
              <a:t>ayuda a mantener niveles normales de glucosa en la sangre</a:t>
            </a:r>
            <a:endParaRPr sz="2800" b="0"/>
          </a:p>
          <a:p>
            <a:pPr defTabSz="914400">
              <a:defRPr sz="3200">
                <a:solidFill>
                  <a:srgbClr val="0070C0"/>
                </a:solidFill>
                <a:latin typeface="Arial"/>
                <a:ea typeface="Arial"/>
                <a:cs typeface="Arial"/>
              </a:defRPr>
            </a:pPr>
            <a:endParaRPr sz="2800" b="0"/>
          </a:p>
          <a:p>
            <a:pPr defTabSz="914400">
              <a:defRPr sz="3200" b="1">
                <a:solidFill>
                  <a:srgbClr val="285FB0"/>
                </a:solidFill>
                <a:latin typeface="Arial"/>
                <a:ea typeface="Arial"/>
                <a:cs typeface="Arial"/>
              </a:defRPr>
            </a:pPr>
            <a:r>
              <a:rPr lang="es-ES"/>
              <a:t>Cobre</a:t>
            </a:r>
            <a:r>
              <a:t> (Cu)</a:t>
            </a:r>
            <a:r>
              <a:rPr b="0">
                <a:solidFill>
                  <a:srgbClr val="989898"/>
                </a:solidFill>
              </a:rPr>
              <a:t> </a:t>
            </a:r>
            <a:r>
              <a:rPr sz="2800" b="0">
                <a:solidFill>
                  <a:srgbClr val="535353"/>
                </a:solidFill>
              </a:rPr>
              <a:t>– </a:t>
            </a:r>
            <a:r>
              <a:rPr lang="es-ES" sz="2800" b="0">
                <a:solidFill>
                  <a:srgbClr val="535353"/>
                </a:solidFill>
              </a:rPr>
              <a:t>participa en la hematopoyesis</a:t>
            </a:r>
            <a:endParaRPr/>
          </a:p>
          <a:p>
            <a:pPr defTabSz="914400">
              <a:defRPr sz="3200" b="1">
                <a:solidFill>
                  <a:srgbClr val="285FB0"/>
                </a:solidFill>
                <a:latin typeface="Arial"/>
                <a:ea typeface="Arial"/>
                <a:cs typeface="Arial"/>
              </a:defRPr>
            </a:pPr>
            <a:r>
              <a:rPr lang="es-ES" sz="2800" b="0">
                <a:solidFill>
                  <a:srgbClr val="535353"/>
                </a:solidFill>
              </a:rPr>
              <a:t>y apoya la inmunidad</a:t>
            </a:r>
            <a:endParaRPr/>
          </a:p>
          <a:p>
            <a:pPr defTabSz="914400">
              <a:defRPr sz="3200" b="1">
                <a:solidFill>
                  <a:srgbClr val="285FB0"/>
                </a:solidFill>
                <a:latin typeface="Arial"/>
                <a:ea typeface="Arial"/>
                <a:cs typeface="Arial"/>
              </a:defRPr>
            </a:pPr>
            <a:endParaRPr/>
          </a:p>
          <a:p>
            <a:pPr defTabSz="914400">
              <a:defRPr sz="3200" b="1">
                <a:solidFill>
                  <a:srgbClr val="535353"/>
                </a:solidFill>
                <a:latin typeface="Arial"/>
                <a:ea typeface="Arial"/>
                <a:cs typeface="Arial"/>
              </a:defRPr>
            </a:pPr>
            <a:r>
              <a:rPr lang="es-ES"/>
              <a:t>Hierro</a:t>
            </a:r>
            <a:r>
              <a:t> (Fe) </a:t>
            </a:r>
            <a:r>
              <a:rPr sz="2800" b="0"/>
              <a:t>– </a:t>
            </a:r>
            <a:r>
              <a:rPr lang="es-ES" sz="2800" b="0"/>
              <a:t>transporta oxigeno al</a:t>
            </a:r>
            <a:endParaRPr/>
          </a:p>
          <a:p>
            <a:pPr defTabSz="914400">
              <a:defRPr sz="3200" b="1">
                <a:solidFill>
                  <a:srgbClr val="535353"/>
                </a:solidFill>
                <a:latin typeface="Arial"/>
                <a:ea typeface="Arial"/>
                <a:cs typeface="Arial"/>
              </a:defRPr>
            </a:pPr>
            <a:r>
              <a:rPr lang="es-ES" sz="2800" b="0"/>
              <a:t>tejido y músculo</a:t>
            </a:r>
            <a:endParaRPr/>
          </a:p>
          <a:p>
            <a:pPr defTabSz="914400">
              <a:defRPr sz="3200" b="1">
                <a:solidFill>
                  <a:srgbClr val="535353"/>
                </a:solidFill>
                <a:latin typeface="Arial"/>
                <a:ea typeface="Arial"/>
                <a:cs typeface="Arial"/>
              </a:defRPr>
            </a:pPr>
            <a:endParaRPr/>
          </a:p>
          <a:p>
            <a:pPr defTabSz="914400">
              <a:defRPr sz="3200" b="1">
                <a:solidFill>
                  <a:srgbClr val="285FB0"/>
                </a:solidFill>
                <a:latin typeface="Arial"/>
                <a:ea typeface="Arial"/>
                <a:cs typeface="Arial"/>
              </a:defRPr>
            </a:pPr>
            <a:r>
              <a:rPr lang="es-ES"/>
              <a:t>Yodo</a:t>
            </a:r>
            <a:r>
              <a:t> (I)</a:t>
            </a:r>
            <a:r>
              <a:rPr sz="2800" b="0">
                <a:solidFill>
                  <a:srgbClr val="989898"/>
                </a:solidFill>
              </a:rPr>
              <a:t> </a:t>
            </a:r>
            <a:r>
              <a:rPr sz="2800" b="0">
                <a:solidFill>
                  <a:srgbClr val="535353"/>
                </a:solidFill>
              </a:rPr>
              <a:t>– </a:t>
            </a:r>
            <a:r>
              <a:rPr lang="es-ES" sz="2800" b="0">
                <a:solidFill>
                  <a:srgbClr val="535353"/>
                </a:solidFill>
              </a:rPr>
              <a:t>apoya la función</a:t>
            </a:r>
            <a:endParaRPr/>
          </a:p>
          <a:p>
            <a:pPr defTabSz="914400">
              <a:defRPr sz="3200" b="1">
                <a:solidFill>
                  <a:srgbClr val="285FB0"/>
                </a:solidFill>
                <a:latin typeface="Arial"/>
                <a:ea typeface="Arial"/>
                <a:cs typeface="Arial"/>
              </a:defRPr>
            </a:pPr>
            <a:r>
              <a:rPr lang="es-ES" sz="2800" b="0">
                <a:solidFill>
                  <a:srgbClr val="535353"/>
                </a:solidFill>
              </a:rPr>
              <a:t>de la glándula tiroides</a:t>
            </a:r>
            <a:endParaRPr/>
          </a:p>
        </p:txBody>
      </p:sp>
      <p:sp>
        <p:nvSpPr>
          <p:cNvPr id="518" name="Shape 52"/>
          <p:cNvSpPr txBox="1"/>
          <p:nvPr/>
        </p:nvSpPr>
        <p:spPr bwMode="auto">
          <a:xfrm>
            <a:off x="15479934" y="2453866"/>
            <a:ext cx="7725738" cy="7838675"/>
          </a:xfrm>
          <a:prstGeom prst="rect">
            <a:avLst/>
          </a:prstGeom>
          <a:ln w="12700">
            <a:miter lim="400000"/>
          </a:ln>
        </p:spPr>
        <p:txBody>
          <a:bodyPr lIns="71433" tIns="71433" rIns="71433" bIns="71433">
            <a:spAutoFit/>
          </a:bodyPr>
          <a:lstStyle/>
          <a:p>
            <a:pPr defTabSz="914400">
              <a:defRPr sz="3200" b="1">
                <a:solidFill>
                  <a:srgbClr val="285FB0"/>
                </a:solidFill>
                <a:latin typeface="Arial"/>
                <a:ea typeface="Arial"/>
                <a:cs typeface="Arial"/>
              </a:defRPr>
            </a:pPr>
            <a:r>
              <a:rPr lang="es-ES"/>
              <a:t>Manganeso</a:t>
            </a:r>
            <a:r>
              <a:t> (Mn)</a:t>
            </a:r>
            <a:r>
              <a:rPr b="0">
                <a:solidFill>
                  <a:srgbClr val="989898"/>
                </a:solidFill>
              </a:rPr>
              <a:t> </a:t>
            </a:r>
            <a:r>
              <a:rPr sz="2800" b="0">
                <a:solidFill>
                  <a:srgbClr val="535353"/>
                </a:solidFill>
              </a:rPr>
              <a:t>– </a:t>
            </a:r>
            <a:r>
              <a:rPr lang="es-ES" sz="2800" b="0">
                <a:solidFill>
                  <a:srgbClr val="535353"/>
                </a:solidFill>
              </a:rPr>
              <a:t>apoya la salud de los músculos y los tendones</a:t>
            </a:r>
            <a:endParaRPr sz="2800">
              <a:solidFill>
                <a:srgbClr val="535353"/>
              </a:solidFill>
            </a:endParaRPr>
          </a:p>
          <a:p>
            <a:pPr defTabSz="914400">
              <a:defRPr sz="3200">
                <a:solidFill>
                  <a:srgbClr val="535353"/>
                </a:solidFill>
                <a:latin typeface="Arial"/>
                <a:ea typeface="Arial"/>
                <a:cs typeface="Arial"/>
              </a:defRPr>
            </a:pPr>
            <a:endParaRPr sz="2800">
              <a:solidFill>
                <a:srgbClr val="535353"/>
              </a:solidFill>
            </a:endParaRPr>
          </a:p>
          <a:p>
            <a:pPr defTabSz="914400">
              <a:defRPr sz="3200" b="1">
                <a:solidFill>
                  <a:srgbClr val="535353"/>
                </a:solidFill>
                <a:latin typeface="Arial"/>
                <a:ea typeface="Arial"/>
                <a:cs typeface="Arial"/>
              </a:defRPr>
            </a:pPr>
            <a:r>
              <a:rPr lang="es-ES"/>
              <a:t>Fósforo</a:t>
            </a:r>
            <a:r>
              <a:t> (P)</a:t>
            </a:r>
            <a:r>
              <a:rPr sz="2800" b="0">
                <a:solidFill>
                  <a:srgbClr val="989898"/>
                </a:solidFill>
              </a:rPr>
              <a:t> </a:t>
            </a:r>
            <a:r>
              <a:rPr sz="2800" b="0"/>
              <a:t>– </a:t>
            </a:r>
            <a:r>
              <a:rPr lang="es-ES" sz="2800" b="0"/>
              <a:t>importante para el metabolismo energético, la salud del sistema nervioso central, huesos y dientes, función cerebral</a:t>
            </a:r>
            <a:endParaRPr/>
          </a:p>
          <a:p>
            <a:pPr defTabSz="914400">
              <a:defRPr sz="3200" b="1">
                <a:solidFill>
                  <a:srgbClr val="535353"/>
                </a:solidFill>
                <a:latin typeface="Arial"/>
                <a:ea typeface="Arial"/>
                <a:cs typeface="Arial"/>
              </a:defRPr>
            </a:pPr>
            <a:endParaRPr sz="2800"/>
          </a:p>
          <a:p>
            <a:pPr defTabSz="914400">
              <a:defRPr sz="3200" b="1">
                <a:solidFill>
                  <a:srgbClr val="285FB0"/>
                </a:solidFill>
                <a:latin typeface="Arial"/>
                <a:ea typeface="Arial"/>
                <a:cs typeface="Arial"/>
              </a:defRPr>
            </a:pPr>
            <a:r>
              <a:rPr lang="es-ES"/>
              <a:t>Selenio</a:t>
            </a:r>
            <a:r>
              <a:t> (Se)</a:t>
            </a:r>
            <a:r>
              <a:rPr sz="2800" b="0">
                <a:solidFill>
                  <a:srgbClr val="535353"/>
                </a:solidFill>
              </a:rPr>
              <a:t> – </a:t>
            </a:r>
            <a:r>
              <a:rPr lang="es-ES" sz="2800" b="0">
                <a:solidFill>
                  <a:srgbClr val="535353"/>
                </a:solidFill>
              </a:rPr>
              <a:t>ayuda a eliminar toxinas</a:t>
            </a:r>
            <a:endParaRPr sz="2800">
              <a:solidFill>
                <a:srgbClr val="535353"/>
              </a:solidFill>
            </a:endParaRPr>
          </a:p>
          <a:p>
            <a:pPr defTabSz="914400">
              <a:defRPr sz="2800">
                <a:solidFill>
                  <a:srgbClr val="535353"/>
                </a:solidFill>
                <a:latin typeface="Arial"/>
                <a:ea typeface="Arial"/>
                <a:cs typeface="Arial"/>
              </a:defRPr>
            </a:pPr>
            <a:endParaRPr sz="2800">
              <a:solidFill>
                <a:srgbClr val="535353"/>
              </a:solidFill>
            </a:endParaRPr>
          </a:p>
          <a:p>
            <a:pPr defTabSz="914400">
              <a:defRPr sz="3200" b="1">
                <a:solidFill>
                  <a:srgbClr val="535353"/>
                </a:solidFill>
                <a:latin typeface="Arial"/>
                <a:ea typeface="Arial"/>
                <a:cs typeface="Arial"/>
              </a:defRPr>
            </a:pPr>
            <a:r>
              <a:rPr lang="es-ES"/>
              <a:t>Sulfatos</a:t>
            </a:r>
            <a:r>
              <a:t> (SO4) </a:t>
            </a:r>
            <a:r>
              <a:rPr sz="2800" b="0"/>
              <a:t>– </a:t>
            </a:r>
            <a:r>
              <a:rPr lang="es-ES" sz="2800" b="0"/>
              <a:t>mejoran la secreción </a:t>
            </a:r>
            <a:endParaRPr/>
          </a:p>
          <a:p>
            <a:pPr defTabSz="914400">
              <a:defRPr sz="3200" b="1">
                <a:solidFill>
                  <a:srgbClr val="535353"/>
                </a:solidFill>
                <a:latin typeface="Arial"/>
                <a:ea typeface="Arial"/>
                <a:cs typeface="Arial"/>
              </a:defRPr>
            </a:pPr>
            <a:r>
              <a:rPr lang="es-ES" sz="2800" b="0"/>
              <a:t>de bilis</a:t>
            </a:r>
            <a:endParaRPr sz="2800"/>
          </a:p>
          <a:p>
            <a:pPr defTabSz="914400">
              <a:defRPr sz="2800">
                <a:solidFill>
                  <a:srgbClr val="535353"/>
                </a:solidFill>
                <a:latin typeface="Arial"/>
                <a:ea typeface="Arial"/>
                <a:cs typeface="Arial"/>
              </a:defRPr>
            </a:pPr>
            <a:endParaRPr sz="2800"/>
          </a:p>
          <a:p>
            <a:pPr defTabSz="914400">
              <a:defRPr sz="3200" b="1">
                <a:solidFill>
                  <a:srgbClr val="285FB0"/>
                </a:solidFill>
                <a:latin typeface="Arial"/>
                <a:ea typeface="Arial"/>
                <a:cs typeface="Arial"/>
              </a:defRPr>
            </a:pPr>
            <a:r>
              <a:rPr lang="es-ES"/>
              <a:t>Zinc</a:t>
            </a:r>
            <a:r>
              <a:t> (Zn) </a:t>
            </a:r>
            <a:r>
              <a:rPr sz="2800" b="0">
                <a:solidFill>
                  <a:srgbClr val="535353"/>
                </a:solidFill>
              </a:rPr>
              <a:t>– </a:t>
            </a:r>
            <a:r>
              <a:rPr lang="es-ES" sz="2800" b="0">
                <a:solidFill>
                  <a:srgbClr val="535353"/>
                </a:solidFill>
              </a:rPr>
              <a:t>apoya la función inmunológica y la salud reproductiva</a:t>
            </a:r>
            <a:endParaRPr/>
          </a:p>
          <a:p>
            <a:pPr defTabSz="914400">
              <a:defRPr sz="3200" b="1">
                <a:solidFill>
                  <a:srgbClr val="285FB0"/>
                </a:solidFill>
                <a:latin typeface="Arial"/>
                <a:ea typeface="Arial"/>
                <a:cs typeface="Arial"/>
              </a:defRPr>
            </a:pPr>
            <a:endParaRPr sz="2800">
              <a:solidFill>
                <a:srgbClr val="535353"/>
              </a:solidFill>
            </a:endParaRPr>
          </a:p>
          <a:p>
            <a:pPr defTabSz="914400">
              <a:defRPr sz="3200" b="1">
                <a:solidFill>
                  <a:srgbClr val="535353"/>
                </a:solidFill>
                <a:latin typeface="Arial"/>
                <a:ea typeface="Arial"/>
                <a:cs typeface="Arial"/>
              </a:defRPr>
            </a:pPr>
            <a:r>
              <a:rPr lang="es-ES"/>
              <a:t>Litio</a:t>
            </a:r>
            <a:r>
              <a:t> (Li)</a:t>
            </a:r>
            <a:r>
              <a:rPr b="0">
                <a:solidFill>
                  <a:srgbClr val="989898"/>
                </a:solidFill>
              </a:rPr>
              <a:t> </a:t>
            </a:r>
            <a:r>
              <a:rPr sz="2800" b="0"/>
              <a:t>– </a:t>
            </a:r>
            <a:r>
              <a:rPr lang="es-ES" sz="2800" b="0"/>
              <a:t>ayuda a proteger el cerebro</a:t>
            </a:r>
            <a:endParaRPr/>
          </a:p>
          <a:p>
            <a:pPr defTabSz="914400">
              <a:defRPr sz="3200" b="1">
                <a:solidFill>
                  <a:srgbClr val="535353"/>
                </a:solidFill>
                <a:latin typeface="Arial"/>
                <a:ea typeface="Arial"/>
                <a:cs typeface="Arial"/>
              </a:defRPr>
            </a:pPr>
            <a:r>
              <a:rPr lang="es-ES" sz="2800" b="0"/>
              <a:t>del envejecimiento</a:t>
            </a:r>
            <a:endParaRPr/>
          </a:p>
        </p:txBody>
      </p:sp>
      <p:grpSp>
        <p:nvGrpSpPr>
          <p:cNvPr id="521" name="Группа"/>
          <p:cNvGrpSpPr/>
          <p:nvPr/>
        </p:nvGrpSpPr>
        <p:grpSpPr bwMode="auto">
          <a:xfrm>
            <a:off x="15138423" y="11774691"/>
            <a:ext cx="1774523" cy="866655"/>
            <a:chOff x="0" y="-19185"/>
            <a:chExt cx="1774521" cy="866654"/>
          </a:xfrm>
        </p:grpSpPr>
        <p:sp>
          <p:nvSpPr>
            <p:cNvPr id="519" name="Кружок"/>
            <p:cNvSpPr/>
            <p:nvPr/>
          </p:nvSpPr>
          <p:spPr bwMode="auto">
            <a:xfrm>
              <a:off x="462413" y="-1"/>
              <a:ext cx="845835" cy="847470"/>
            </a:xfrm>
            <a:prstGeom prst="ellipse">
              <a:avLst/>
            </a:prstGeom>
            <a:noFill/>
            <a:ln w="38100" cap="flat">
              <a:solidFill>
                <a:srgbClr val="285FB0"/>
              </a:solidFill>
              <a:prstDash val="solid"/>
              <a:round/>
            </a:ln>
            <a:effectLst/>
          </p:spPr>
          <p:txBody>
            <a:bodyPr wrap="square" lIns="71433" tIns="71433" rIns="71433" bIns="71433" numCol="1" anchor="ctr">
              <a:noAutofit/>
            </a:bodyPr>
            <a:lstStyle/>
            <a:p>
              <a:pPr>
                <a:defRPr/>
              </a:pPr>
              <a:endParaRPr/>
            </a:p>
          </p:txBody>
        </p:sp>
        <p:sp>
          <p:nvSpPr>
            <p:cNvPr id="520" name="Shape 52"/>
            <p:cNvSpPr txBox="1"/>
            <p:nvPr/>
          </p:nvSpPr>
          <p:spPr bwMode="auto">
            <a:xfrm>
              <a:off x="0" y="-19185"/>
              <a:ext cx="1774521" cy="821839"/>
            </a:xfrm>
            <a:prstGeom prst="rect">
              <a:avLst/>
            </a:prstGeom>
            <a:noFill/>
            <a:ln w="12700" cap="flat">
              <a:noFill/>
              <a:miter lim="400000"/>
            </a:ln>
            <a:effectLst/>
          </p:spPr>
          <p:txBody>
            <a:bodyPr wrap="square" lIns="71433" tIns="71433" rIns="71433" bIns="71433" numCol="1" anchor="t">
              <a:spAutoFit/>
            </a:bodyPr>
            <a:lstStyle>
              <a:lvl1pPr algn="ctr" defTabSz="914400">
                <a:defRPr sz="4700" b="1">
                  <a:solidFill>
                    <a:srgbClr val="285FB0"/>
                  </a:solidFill>
                  <a:latin typeface="Arial"/>
                  <a:ea typeface="Arial"/>
                  <a:cs typeface="Arial"/>
                </a:defRPr>
              </a:lvl1pPr>
            </a:lstStyle>
            <a:p>
              <a:pPr>
                <a:defRPr/>
              </a:pPr>
              <a:r>
                <a:t>+</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23" name="07.png" descr="07.png"/>
          <p:cNvPicPr>
            <a:picLocks noChangeAspect="1"/>
          </p:cNvPicPr>
          <p:nvPr/>
        </p:nvPicPr>
        <p:blipFill>
          <a:blip r:embed="rId3"/>
          <a:stretch/>
        </p:blipFill>
        <p:spPr bwMode="auto">
          <a:xfrm>
            <a:off x="-201602" y="-224059"/>
            <a:ext cx="24787204" cy="14164117"/>
          </a:xfrm>
          <a:prstGeom prst="rect">
            <a:avLst/>
          </a:prstGeom>
          <a:ln w="12700">
            <a:miter lim="400000"/>
          </a:ln>
        </p:spPr>
      </p:pic>
      <p:sp>
        <p:nvSpPr>
          <p:cNvPr id="524"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sp>
        <p:nvSpPr>
          <p:cNvPr id="525" name="Shape 52"/>
          <p:cNvSpPr txBox="1"/>
          <p:nvPr/>
        </p:nvSpPr>
        <p:spPr bwMode="auto">
          <a:xfrm>
            <a:off x="14462706" y="3825342"/>
            <a:ext cx="8945477" cy="3300061"/>
          </a:xfrm>
          <a:prstGeom prst="rect">
            <a:avLst/>
          </a:prstGeom>
          <a:ln w="12700">
            <a:miter lim="400000"/>
          </a:ln>
        </p:spPr>
        <p:txBody>
          <a:bodyPr lIns="71433" tIns="71433" rIns="71433" bIns="71433">
            <a:spAutoFit/>
          </a:bodyPr>
          <a:lstStyle/>
          <a:p>
            <a:pPr marL="342900" indent="-342900" defTabSz="914400">
              <a:lnSpc>
                <a:spcPct val="120000"/>
              </a:lnSpc>
              <a:spcBef>
                <a:spcPts val="3300"/>
              </a:spcBef>
              <a:buClr>
                <a:srgbClr val="CEFDFF"/>
              </a:buClr>
              <a:buSzPct val="100000"/>
              <a:buChar char="•"/>
              <a:defRPr sz="3200" b="1">
                <a:solidFill>
                  <a:srgbClr val="FFFFFF"/>
                </a:solidFill>
                <a:latin typeface="Arial"/>
                <a:ea typeface="Arial"/>
                <a:cs typeface="Arial"/>
              </a:defRPr>
            </a:pPr>
            <a:r>
              <a:rPr lang="es-ES"/>
              <a:t>Rendimiento físico, resistencia muscular</a:t>
            </a:r>
            <a:endParaRPr/>
          </a:p>
          <a:p>
            <a:pPr marL="342900" indent="-342900" defTabSz="914400">
              <a:lnSpc>
                <a:spcPct val="120000"/>
              </a:lnSpc>
              <a:spcBef>
                <a:spcPts val="3300"/>
              </a:spcBef>
              <a:buClr>
                <a:srgbClr val="CEFDFF"/>
              </a:buClr>
              <a:buSzPct val="100000"/>
              <a:buChar char="•"/>
              <a:defRPr sz="3200" b="1">
                <a:solidFill>
                  <a:srgbClr val="FFFFFF"/>
                </a:solidFill>
                <a:latin typeface="Arial"/>
                <a:ea typeface="Arial"/>
                <a:cs typeface="Arial"/>
              </a:defRPr>
            </a:pPr>
            <a:r>
              <a:rPr lang="es-ES"/>
              <a:t>Fortalecimiento del sistema musculoesquelético</a:t>
            </a:r>
            <a:endParaRPr/>
          </a:p>
          <a:p>
            <a:pPr marL="342900" indent="-342900" defTabSz="914400">
              <a:lnSpc>
                <a:spcPct val="120000"/>
              </a:lnSpc>
              <a:spcBef>
                <a:spcPts val="3300"/>
              </a:spcBef>
              <a:buClr>
                <a:srgbClr val="CEFDFF"/>
              </a:buClr>
              <a:buSzPct val="100000"/>
              <a:buChar char="•"/>
              <a:defRPr sz="3200" b="1">
                <a:solidFill>
                  <a:srgbClr val="FFFFFF"/>
                </a:solidFill>
                <a:latin typeface="Arial"/>
                <a:ea typeface="Arial"/>
                <a:cs typeface="Arial"/>
              </a:defRPr>
            </a:pPr>
            <a:r>
              <a:rPr lang="es-ES"/>
              <a:t>Rápida recuperación</a:t>
            </a:r>
            <a:endParaRPr/>
          </a:p>
        </p:txBody>
      </p:sp>
      <p:sp>
        <p:nvSpPr>
          <p:cNvPr id="526" name="Shape 52"/>
          <p:cNvSpPr txBox="1"/>
          <p:nvPr/>
        </p:nvSpPr>
        <p:spPr bwMode="auto">
          <a:xfrm>
            <a:off x="14462706" y="7330543"/>
            <a:ext cx="8945477" cy="2709130"/>
          </a:xfrm>
          <a:prstGeom prst="rect">
            <a:avLst/>
          </a:prstGeom>
          <a:ln w="12700">
            <a:miter lim="400000"/>
          </a:ln>
        </p:spPr>
        <p:txBody>
          <a:bodyPr lIns="71433" tIns="71433" rIns="71433" bIns="71433">
            <a:spAutoFit/>
          </a:bodyPr>
          <a:lstStyle/>
          <a:p>
            <a:pPr marL="342900" indent="-342900" defTabSz="914400">
              <a:lnSpc>
                <a:spcPct val="120000"/>
              </a:lnSpc>
              <a:spcBef>
                <a:spcPts val="3300"/>
              </a:spcBef>
              <a:buClr>
                <a:srgbClr val="CEFDFF"/>
              </a:buClr>
              <a:buSzPct val="100000"/>
              <a:buChar char="•"/>
              <a:defRPr sz="3200" b="1">
                <a:solidFill>
                  <a:srgbClr val="FFFFFF"/>
                </a:solidFill>
                <a:latin typeface="Arial"/>
                <a:ea typeface="Arial"/>
                <a:cs typeface="Arial"/>
              </a:defRPr>
            </a:pPr>
            <a:r>
              <a:rPr lang="es-ES"/>
              <a:t>Equilibrio electrolítico</a:t>
            </a:r>
            <a:endParaRPr/>
          </a:p>
          <a:p>
            <a:pPr marL="342900" indent="-342900" defTabSz="914400">
              <a:lnSpc>
                <a:spcPct val="120000"/>
              </a:lnSpc>
              <a:spcBef>
                <a:spcPts val="3300"/>
              </a:spcBef>
              <a:buClr>
                <a:srgbClr val="CEFDFF"/>
              </a:buClr>
              <a:buSzPct val="100000"/>
              <a:buChar char="•"/>
              <a:defRPr sz="3200" b="1">
                <a:solidFill>
                  <a:srgbClr val="FFFFFF"/>
                </a:solidFill>
                <a:latin typeface="Arial"/>
                <a:ea typeface="Arial"/>
                <a:cs typeface="Arial"/>
              </a:defRPr>
            </a:pPr>
            <a:r>
              <a:rPr lang="es-ES"/>
              <a:t>Enfoque y salud cerebral</a:t>
            </a:r>
            <a:endParaRPr/>
          </a:p>
          <a:p>
            <a:pPr marL="342900" indent="-342900" defTabSz="914400">
              <a:lnSpc>
                <a:spcPct val="120000"/>
              </a:lnSpc>
              <a:spcBef>
                <a:spcPts val="3300"/>
              </a:spcBef>
              <a:buClr>
                <a:srgbClr val="CEFDFF"/>
              </a:buClr>
              <a:buSzPct val="100000"/>
              <a:buChar char="•"/>
              <a:defRPr sz="3200" b="1">
                <a:solidFill>
                  <a:srgbClr val="FFFFFF"/>
                </a:solidFill>
                <a:latin typeface="Arial"/>
                <a:ea typeface="Arial"/>
                <a:cs typeface="Arial"/>
              </a:defRPr>
            </a:pPr>
            <a:r>
              <a:rPr lang="es-ES"/>
              <a:t>Síndrome metabólico</a:t>
            </a:r>
            <a:endParaRPr/>
          </a:p>
        </p:txBody>
      </p:sp>
      <p:pic>
        <p:nvPicPr>
          <p:cNvPr id="527" name="Рисунок 1" descr="Рисунок 1"/>
          <p:cNvPicPr>
            <a:picLocks noChangeAspect="1"/>
          </p:cNvPicPr>
          <p:nvPr/>
        </p:nvPicPr>
        <p:blipFill>
          <a:blip r:embed="rId4"/>
          <a:stretch/>
        </p:blipFill>
        <p:spPr bwMode="auto">
          <a:xfrm>
            <a:off x="16755946" y="824944"/>
            <a:ext cx="8385042" cy="7398256"/>
          </a:xfrm>
          <a:prstGeom prst="rect">
            <a:avLst/>
          </a:prstGeom>
          <a:ln w="12700">
            <a:miter lim="400000"/>
          </a:ln>
        </p:spPr>
      </p:pic>
      <p:pic>
        <p:nvPicPr>
          <p:cNvPr id="528" name="image2.png" descr="image2.png"/>
          <p:cNvPicPr>
            <a:picLocks noChangeAspect="1"/>
          </p:cNvPicPr>
          <p:nvPr/>
        </p:nvPicPr>
        <p:blipFill>
          <a:blip r:embed="rId5"/>
          <a:stretch/>
        </p:blipFill>
        <p:spPr bwMode="auto">
          <a:xfrm>
            <a:off x="1057090" y="12732639"/>
            <a:ext cx="1738685" cy="304618"/>
          </a:xfrm>
          <a:prstGeom prst="rect">
            <a:avLst/>
          </a:prstGeom>
          <a:ln w="12700">
            <a:miter lim="400000"/>
          </a:ln>
        </p:spPr>
      </p:pic>
      <p:sp>
        <p:nvSpPr>
          <p:cNvPr id="529" name="Shape 51"/>
          <p:cNvSpPr txBox="1"/>
          <p:nvPr/>
        </p:nvSpPr>
        <p:spPr bwMode="auto">
          <a:xfrm>
            <a:off x="14031708" y="1164297"/>
            <a:ext cx="9331849" cy="1917054"/>
          </a:xfrm>
          <a:prstGeom prst="rect">
            <a:avLst/>
          </a:prstGeom>
          <a:ln w="12700">
            <a:miter lim="400000"/>
          </a:ln>
        </p:spPr>
        <p:txBody>
          <a:bodyPr wrap="square" lIns="71433" tIns="71433" rIns="71433" bIns="71433">
            <a:spAutoFit/>
          </a:bodyPr>
          <a:lstStyle/>
          <a:p>
            <a:pPr defTabSz="914400">
              <a:lnSpc>
                <a:spcPct val="90000"/>
              </a:lnSpc>
              <a:defRPr sz="6400" b="1">
                <a:solidFill>
                  <a:srgbClr val="FFFFFF"/>
                </a:solidFill>
                <a:latin typeface="Arial"/>
                <a:ea typeface="Arial"/>
                <a:cs typeface="Arial"/>
              </a:defRPr>
            </a:pPr>
            <a:r>
              <a:rPr lang="es-ES"/>
              <a:t>Resultados de la investigacion del </a:t>
            </a:r>
            <a:r>
              <a:rPr>
                <a:solidFill>
                  <a:srgbClr val="CEFDFF"/>
                </a:solidFill>
              </a:rPr>
              <a:t>DOW</a:t>
            </a:r>
            <a:endParaRPr/>
          </a:p>
        </p:txBody>
      </p:sp>
      <p:sp>
        <p:nvSpPr>
          <p:cNvPr id="530" name="Текстовое поле 1"/>
          <p:cNvSpPr txBox="1"/>
          <p:nvPr/>
        </p:nvSpPr>
        <p:spPr bwMode="auto">
          <a:xfrm>
            <a:off x="1020442" y="1305781"/>
            <a:ext cx="11134730" cy="1621589"/>
          </a:xfrm>
          <a:prstGeom prst="rect">
            <a:avLst/>
          </a:prstGeom>
          <a:ln w="12700">
            <a:miter lim="400000"/>
          </a:ln>
        </p:spPr>
        <p:txBody>
          <a:bodyPr lIns="71433" tIns="71433" rIns="71433" bIns="71433" anchor="ctr">
            <a:spAutoFit/>
          </a:bodyPr>
          <a:lstStyle/>
          <a:p>
            <a:pPr>
              <a:defRPr sz="3200">
                <a:solidFill>
                  <a:srgbClr val="FFFFFF"/>
                </a:solidFill>
              </a:defRPr>
            </a:pPr>
            <a:r>
              <a:rPr lang="es-ES"/>
              <a:t>Beneficios del DOW en el organismo</a:t>
            </a:r>
            <a:endParaRPr/>
          </a:p>
          <a:p>
            <a:pPr>
              <a:defRPr sz="3200">
                <a:solidFill>
                  <a:srgbClr val="FFFFFF"/>
                </a:solidFill>
              </a:defRPr>
            </a:pPr>
            <a:r>
              <a:rPr lang="es-ES"/>
              <a:t>confirmado por numerosos estudios,</a:t>
            </a:r>
            <a:endParaRPr/>
          </a:p>
          <a:p>
            <a:pPr>
              <a:defRPr sz="3200">
                <a:solidFill>
                  <a:srgbClr val="FFFFFF"/>
                </a:solidFill>
              </a:defRPr>
            </a:pPr>
            <a:r>
              <a:rPr lang="es-ES"/>
              <a:t>incluyendo ensayos clínicos</a:t>
            </a:r>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34" name="Shape 44"/>
          <p:cNvSpPr/>
          <p:nvPr/>
        </p:nvSpPr>
        <p:spPr bwMode="auto">
          <a:xfrm>
            <a:off x="-203599" y="-229990"/>
            <a:ext cx="24740000" cy="14175980"/>
          </a:xfrm>
          <a:prstGeom prst="rect">
            <a:avLst/>
          </a:prstGeom>
          <a:solidFill>
            <a:srgbClr val="E9F5FE"/>
          </a:solidFill>
          <a:ln w="12700">
            <a:miter lim="400000"/>
          </a:ln>
        </p:spPr>
        <p:txBody>
          <a:bodyPr lIns="71433" tIns="71433" rIns="71433" bIns="71433" anchor="ctr"/>
          <a:lstStyle/>
          <a:p>
            <a:pPr>
              <a:defRPr>
                <a:latin typeface="+mn-lt"/>
                <a:ea typeface="+mn-ea"/>
                <a:cs typeface="+mn-cs"/>
              </a:defRPr>
            </a:pPr>
            <a:endParaRPr/>
          </a:p>
        </p:txBody>
      </p:sp>
      <p:sp>
        <p:nvSpPr>
          <p:cNvPr id="535"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pic>
        <p:nvPicPr>
          <p:cNvPr id="536" name="image5.png" descr="image5.png"/>
          <p:cNvPicPr>
            <a:picLocks noChangeAspect="1"/>
          </p:cNvPicPr>
          <p:nvPr/>
        </p:nvPicPr>
        <p:blipFill>
          <a:blip r:embed="rId2"/>
          <a:stretch/>
        </p:blipFill>
        <p:spPr bwMode="auto">
          <a:xfrm>
            <a:off x="1046162" y="12715875"/>
            <a:ext cx="1938342" cy="338140"/>
          </a:xfrm>
          <a:prstGeom prst="rect">
            <a:avLst/>
          </a:prstGeom>
          <a:ln w="12700">
            <a:miter lim="400000"/>
          </a:ln>
        </p:spPr>
      </p:pic>
      <p:sp>
        <p:nvSpPr>
          <p:cNvPr id="537" name="Shape 51"/>
          <p:cNvSpPr txBox="1"/>
          <p:nvPr/>
        </p:nvSpPr>
        <p:spPr bwMode="auto">
          <a:xfrm>
            <a:off x="967840" y="1164298"/>
            <a:ext cx="22448320" cy="1056076"/>
          </a:xfrm>
          <a:prstGeom prst="rect">
            <a:avLst/>
          </a:prstGeom>
          <a:ln w="12700">
            <a:miter lim="400000"/>
          </a:ln>
        </p:spPr>
        <p:txBody>
          <a:bodyPr lIns="71433" tIns="71433" rIns="71433" bIns="71433">
            <a:spAutoFit/>
          </a:bodyPr>
          <a:lstStyle/>
          <a:p>
            <a:pPr defTabSz="914400">
              <a:lnSpc>
                <a:spcPct val="90000"/>
              </a:lnSpc>
              <a:defRPr sz="6400" b="1">
                <a:solidFill>
                  <a:srgbClr val="285FB0"/>
                </a:solidFill>
                <a:latin typeface="Arial"/>
                <a:ea typeface="Arial"/>
                <a:cs typeface="Arial"/>
              </a:defRPr>
            </a:pPr>
            <a:r>
              <a:rPr dirty="0" err="1"/>
              <a:t>Oceanmin</a:t>
            </a:r>
            <a:r>
              <a:rPr dirty="0">
                <a:solidFill>
                  <a:srgbClr val="535353"/>
                </a:solidFill>
              </a:rPr>
              <a:t> </a:t>
            </a:r>
            <a:r>
              <a:rPr lang="es-ES" dirty="0">
                <a:solidFill>
                  <a:srgbClr val="535353"/>
                </a:solidFill>
              </a:rPr>
              <a:t>ayudará</a:t>
            </a:r>
            <a:r>
              <a:rPr lang="ru-RU" dirty="0">
                <a:solidFill>
                  <a:srgbClr val="535353"/>
                </a:solidFill>
              </a:rPr>
              <a:t> </a:t>
            </a:r>
            <a:r>
              <a:rPr lang="en-US" sz="6400" b="1" dirty="0">
                <a:solidFill>
                  <a:srgbClr val="535353"/>
                </a:solidFill>
              </a:rPr>
              <a:t>a</a:t>
            </a:r>
            <a:r>
              <a:rPr dirty="0">
                <a:solidFill>
                  <a:srgbClr val="535353"/>
                </a:solidFill>
              </a:rPr>
              <a:t>:</a:t>
            </a:r>
            <a:endParaRPr dirty="0"/>
          </a:p>
        </p:txBody>
      </p:sp>
      <p:sp>
        <p:nvSpPr>
          <p:cNvPr id="538" name="Shape 52"/>
          <p:cNvSpPr txBox="1"/>
          <p:nvPr/>
        </p:nvSpPr>
        <p:spPr bwMode="auto">
          <a:xfrm>
            <a:off x="2897241" y="3820012"/>
            <a:ext cx="9850812" cy="6060817"/>
          </a:xfrm>
          <a:prstGeom prst="rect">
            <a:avLst/>
          </a:prstGeom>
          <a:ln w="12700">
            <a:miter lim="400000"/>
          </a:ln>
        </p:spPr>
        <p:txBody>
          <a:bodyPr lIns="71433" tIns="71433" rIns="71433" bIns="71433">
            <a:spAutoFit/>
          </a:bodyPr>
          <a:lstStyle/>
          <a:p>
            <a:pPr defTabSz="914400">
              <a:lnSpc>
                <a:spcPct val="110000"/>
              </a:lnSpc>
              <a:defRPr sz="3200" b="1">
                <a:solidFill>
                  <a:srgbClr val="535353"/>
                </a:solidFill>
                <a:latin typeface="Arial"/>
                <a:ea typeface="Arial"/>
                <a:cs typeface="Arial"/>
              </a:defRPr>
            </a:pPr>
            <a:r>
              <a:rPr lang="es-ES"/>
              <a:t>Hacer frente al sentimiento local</a:t>
            </a:r>
            <a:endParaRPr/>
          </a:p>
          <a:p>
            <a:pPr defTabSz="914400">
              <a:lnSpc>
                <a:spcPct val="110000"/>
              </a:lnSpc>
              <a:defRPr sz="3200" b="1">
                <a:solidFill>
                  <a:srgbClr val="535353"/>
                </a:solidFill>
                <a:latin typeface="Arial"/>
                <a:ea typeface="Arial"/>
                <a:cs typeface="Arial"/>
              </a:defRPr>
            </a:pPr>
            <a:r>
              <a:rPr lang="es-ES"/>
              <a:t>y fatiga crónica, aumentar la fuerza muscular</a:t>
            </a:r>
            <a:endParaRPr/>
          </a:p>
          <a:p>
            <a:pPr defTabSz="914400">
              <a:lnSpc>
                <a:spcPct val="110000"/>
              </a:lnSpc>
              <a:defRPr sz="3200" b="1">
                <a:solidFill>
                  <a:srgbClr val="535353"/>
                </a:solidFill>
                <a:latin typeface="Arial"/>
                <a:ea typeface="Arial"/>
                <a:cs typeface="Arial"/>
              </a:defRPr>
            </a:pPr>
            <a:endParaRPr/>
          </a:p>
          <a:p>
            <a:pPr defTabSz="914400">
              <a:lnSpc>
                <a:spcPct val="110000"/>
              </a:lnSpc>
              <a:defRPr sz="3200" b="1">
                <a:solidFill>
                  <a:srgbClr val="535353"/>
                </a:solidFill>
                <a:latin typeface="Arial"/>
                <a:ea typeface="Arial"/>
                <a:cs typeface="Arial"/>
              </a:defRPr>
            </a:pPr>
            <a:endParaRPr/>
          </a:p>
          <a:p>
            <a:pPr defTabSz="914400">
              <a:lnSpc>
                <a:spcPct val="110000"/>
              </a:lnSpc>
              <a:defRPr sz="3200" b="1">
                <a:solidFill>
                  <a:srgbClr val="535353"/>
                </a:solidFill>
                <a:latin typeface="Arial"/>
                <a:ea typeface="Arial"/>
                <a:cs typeface="Arial"/>
              </a:defRPr>
            </a:pPr>
            <a:r>
              <a:rPr lang="es-ES"/>
              <a:t>Aumentar la resistencia física</a:t>
            </a:r>
            <a:endParaRPr/>
          </a:p>
          <a:p>
            <a:pPr defTabSz="914400">
              <a:lnSpc>
                <a:spcPct val="110000"/>
              </a:lnSpc>
              <a:defRPr sz="3200" b="1">
                <a:solidFill>
                  <a:srgbClr val="535353"/>
                </a:solidFill>
                <a:latin typeface="Arial"/>
                <a:ea typeface="Arial"/>
                <a:cs typeface="Arial"/>
              </a:defRPr>
            </a:pPr>
            <a:r>
              <a:rPr lang="es-ES"/>
              <a:t>Y el rendimiento mental, incluyendo</a:t>
            </a:r>
            <a:endParaRPr/>
          </a:p>
          <a:p>
            <a:pPr defTabSz="914400">
              <a:lnSpc>
                <a:spcPct val="110000"/>
              </a:lnSpc>
              <a:defRPr sz="3200" b="1">
                <a:solidFill>
                  <a:srgbClr val="535353"/>
                </a:solidFill>
                <a:latin typeface="Arial"/>
                <a:ea typeface="Arial"/>
                <a:cs typeface="Arial"/>
              </a:defRPr>
            </a:pPr>
            <a:r>
              <a:rPr lang="es-ES"/>
              <a:t>durante las dietas</a:t>
            </a:r>
            <a:endParaRPr/>
          </a:p>
          <a:p>
            <a:pPr defTabSz="914400">
              <a:lnSpc>
                <a:spcPct val="110000"/>
              </a:lnSpc>
              <a:defRPr sz="3200" b="1">
                <a:solidFill>
                  <a:srgbClr val="535353"/>
                </a:solidFill>
                <a:latin typeface="Arial"/>
                <a:ea typeface="Arial"/>
                <a:cs typeface="Arial"/>
              </a:defRPr>
            </a:pPr>
            <a:endParaRPr/>
          </a:p>
          <a:p>
            <a:pPr defTabSz="914400">
              <a:lnSpc>
                <a:spcPct val="110000"/>
              </a:lnSpc>
              <a:defRPr sz="3200" b="1">
                <a:solidFill>
                  <a:srgbClr val="535353"/>
                </a:solidFill>
                <a:latin typeface="Arial"/>
                <a:ea typeface="Arial"/>
                <a:cs typeface="Arial"/>
              </a:defRPr>
            </a:pPr>
            <a:endParaRPr/>
          </a:p>
          <a:p>
            <a:pPr defTabSz="914400">
              <a:lnSpc>
                <a:spcPct val="110000"/>
              </a:lnSpc>
              <a:defRPr sz="3200" b="1">
                <a:solidFill>
                  <a:srgbClr val="535353"/>
                </a:solidFill>
                <a:latin typeface="Arial"/>
                <a:ea typeface="Arial"/>
                <a:cs typeface="Arial"/>
              </a:defRPr>
            </a:pPr>
            <a:r>
              <a:rPr lang="es-ES"/>
              <a:t>Normalizar el equilibrio psicoemocional y aumentar la resistencia al estrés.</a:t>
            </a:r>
            <a:endParaRPr/>
          </a:p>
        </p:txBody>
      </p:sp>
      <p:sp>
        <p:nvSpPr>
          <p:cNvPr id="539" name="Shape 52"/>
          <p:cNvSpPr txBox="1"/>
          <p:nvPr/>
        </p:nvSpPr>
        <p:spPr bwMode="auto">
          <a:xfrm>
            <a:off x="16003641" y="3827572"/>
            <a:ext cx="7485374" cy="5519131"/>
          </a:xfrm>
          <a:prstGeom prst="rect">
            <a:avLst/>
          </a:prstGeom>
          <a:ln w="12700">
            <a:miter lim="400000"/>
          </a:ln>
        </p:spPr>
        <p:txBody>
          <a:bodyPr lIns="71433" tIns="71433" rIns="71433" bIns="71433">
            <a:spAutoFit/>
          </a:bodyPr>
          <a:lstStyle/>
          <a:p>
            <a:pPr defTabSz="914400">
              <a:lnSpc>
                <a:spcPct val="110000"/>
              </a:lnSpc>
              <a:defRPr sz="3200" b="1">
                <a:solidFill>
                  <a:srgbClr val="535353"/>
                </a:solidFill>
                <a:latin typeface="Arial"/>
                <a:ea typeface="Arial"/>
                <a:cs typeface="Arial"/>
              </a:defRPr>
            </a:pPr>
            <a:r>
              <a:rPr lang="es-ES"/>
              <a:t>Apoyar el trabajo del corazón</a:t>
            </a:r>
            <a:endParaRPr/>
          </a:p>
          <a:p>
            <a:pPr defTabSz="914400">
              <a:lnSpc>
                <a:spcPct val="110000"/>
              </a:lnSpc>
              <a:defRPr sz="3200" b="1">
                <a:solidFill>
                  <a:srgbClr val="535353"/>
                </a:solidFill>
                <a:latin typeface="Arial"/>
                <a:ea typeface="Arial"/>
                <a:cs typeface="Arial"/>
              </a:defRPr>
            </a:pPr>
            <a:endParaRPr lang="es-ES"/>
          </a:p>
          <a:p>
            <a:pPr defTabSz="914400">
              <a:lnSpc>
                <a:spcPct val="110000"/>
              </a:lnSpc>
              <a:defRPr sz="3200" b="1">
                <a:solidFill>
                  <a:srgbClr val="535353"/>
                </a:solidFill>
                <a:latin typeface="Arial"/>
                <a:ea typeface="Arial"/>
                <a:cs typeface="Arial"/>
              </a:defRPr>
            </a:pPr>
            <a:endParaRPr lang="es-ES"/>
          </a:p>
          <a:p>
            <a:pPr defTabSz="914400">
              <a:lnSpc>
                <a:spcPct val="110000"/>
              </a:lnSpc>
              <a:defRPr sz="3200" b="1">
                <a:solidFill>
                  <a:srgbClr val="535353"/>
                </a:solidFill>
                <a:latin typeface="Arial"/>
                <a:ea typeface="Arial"/>
                <a:cs typeface="Arial"/>
              </a:defRPr>
            </a:pPr>
            <a:endParaRPr lang="es-ES"/>
          </a:p>
          <a:p>
            <a:pPr defTabSz="914400">
              <a:lnSpc>
                <a:spcPct val="110000"/>
              </a:lnSpc>
              <a:defRPr sz="3200" b="1">
                <a:solidFill>
                  <a:srgbClr val="535353"/>
                </a:solidFill>
                <a:latin typeface="Arial"/>
                <a:ea typeface="Arial"/>
                <a:cs typeface="Arial"/>
              </a:defRPr>
            </a:pPr>
            <a:r>
              <a:rPr lang="es-ES"/>
              <a:t>Fortalecer el tejido óseo</a:t>
            </a:r>
            <a:endParaRPr/>
          </a:p>
          <a:p>
            <a:pPr defTabSz="914400">
              <a:lnSpc>
                <a:spcPct val="110000"/>
              </a:lnSpc>
              <a:defRPr sz="3200" b="1">
                <a:solidFill>
                  <a:srgbClr val="535353"/>
                </a:solidFill>
                <a:latin typeface="Arial"/>
                <a:ea typeface="Arial"/>
                <a:cs typeface="Arial"/>
              </a:defRPr>
            </a:pPr>
            <a:endParaRPr lang="es-ES"/>
          </a:p>
          <a:p>
            <a:pPr defTabSz="914400">
              <a:lnSpc>
                <a:spcPct val="110000"/>
              </a:lnSpc>
              <a:defRPr sz="3200" b="1">
                <a:solidFill>
                  <a:srgbClr val="535353"/>
                </a:solidFill>
                <a:latin typeface="Arial"/>
                <a:ea typeface="Arial"/>
                <a:cs typeface="Arial"/>
              </a:defRPr>
            </a:pPr>
            <a:endParaRPr lang="es-ES"/>
          </a:p>
          <a:p>
            <a:pPr defTabSz="914400">
              <a:lnSpc>
                <a:spcPct val="110000"/>
              </a:lnSpc>
              <a:defRPr sz="3200" b="1">
                <a:solidFill>
                  <a:srgbClr val="535353"/>
                </a:solidFill>
                <a:latin typeface="Arial"/>
                <a:ea typeface="Arial"/>
                <a:cs typeface="Arial"/>
              </a:defRPr>
            </a:pPr>
            <a:endParaRPr lang="es-ES"/>
          </a:p>
          <a:p>
            <a:pPr defTabSz="914400">
              <a:lnSpc>
                <a:spcPct val="110000"/>
              </a:lnSpc>
              <a:defRPr sz="3200" b="1">
                <a:solidFill>
                  <a:srgbClr val="535353"/>
                </a:solidFill>
                <a:latin typeface="Arial"/>
                <a:ea typeface="Arial"/>
                <a:cs typeface="Arial"/>
              </a:defRPr>
            </a:pPr>
            <a:r>
              <a:rPr lang="es-ES"/>
              <a:t>Recuperarse más rápido de enfermedades, lesiones</a:t>
            </a:r>
            <a:endParaRPr/>
          </a:p>
        </p:txBody>
      </p:sp>
      <p:pic>
        <p:nvPicPr>
          <p:cNvPr id="540" name="Изображение" descr="Изображение"/>
          <p:cNvPicPr>
            <a:picLocks noChangeAspect="1"/>
          </p:cNvPicPr>
          <p:nvPr/>
        </p:nvPicPr>
        <p:blipFill>
          <a:blip r:embed="rId3"/>
          <a:stretch/>
        </p:blipFill>
        <p:spPr bwMode="auto">
          <a:xfrm>
            <a:off x="1380248" y="4070122"/>
            <a:ext cx="1270173" cy="1270172"/>
          </a:xfrm>
          <a:prstGeom prst="rect">
            <a:avLst/>
          </a:prstGeom>
          <a:ln w="12700">
            <a:miter lim="400000"/>
          </a:ln>
        </p:spPr>
      </p:pic>
      <p:pic>
        <p:nvPicPr>
          <p:cNvPr id="541" name="Изображение" descr="Изображение"/>
          <p:cNvPicPr>
            <a:picLocks noChangeAspect="1"/>
          </p:cNvPicPr>
          <p:nvPr/>
        </p:nvPicPr>
        <p:blipFill>
          <a:blip r:embed="rId4"/>
          <a:stretch/>
        </p:blipFill>
        <p:spPr bwMode="auto">
          <a:xfrm>
            <a:off x="1380248" y="9118764"/>
            <a:ext cx="1270173" cy="1270172"/>
          </a:xfrm>
          <a:prstGeom prst="rect">
            <a:avLst/>
          </a:prstGeom>
          <a:ln w="12700">
            <a:miter lim="400000"/>
          </a:ln>
        </p:spPr>
      </p:pic>
      <p:pic>
        <p:nvPicPr>
          <p:cNvPr id="542" name="Изображение" descr="Изображение"/>
          <p:cNvPicPr>
            <a:picLocks noChangeAspect="1"/>
          </p:cNvPicPr>
          <p:nvPr/>
        </p:nvPicPr>
        <p:blipFill>
          <a:blip r:embed="rId5"/>
          <a:stretch/>
        </p:blipFill>
        <p:spPr bwMode="auto">
          <a:xfrm>
            <a:off x="1435342" y="6697152"/>
            <a:ext cx="1159985" cy="1377911"/>
          </a:xfrm>
          <a:prstGeom prst="rect">
            <a:avLst/>
          </a:prstGeom>
          <a:ln w="12700">
            <a:miter lim="400000"/>
          </a:ln>
        </p:spPr>
      </p:pic>
      <p:pic>
        <p:nvPicPr>
          <p:cNvPr id="543" name="Изображение" descr="Изображение"/>
          <p:cNvPicPr>
            <a:picLocks noChangeAspect="1"/>
          </p:cNvPicPr>
          <p:nvPr/>
        </p:nvPicPr>
        <p:blipFill>
          <a:blip r:embed="rId6"/>
          <a:stretch/>
        </p:blipFill>
        <p:spPr bwMode="auto">
          <a:xfrm>
            <a:off x="14223916" y="5648356"/>
            <a:ext cx="1270172" cy="1270172"/>
          </a:xfrm>
          <a:prstGeom prst="rect">
            <a:avLst/>
          </a:prstGeom>
          <a:ln w="12700">
            <a:miter lim="400000"/>
          </a:ln>
        </p:spPr>
      </p:pic>
      <p:pic>
        <p:nvPicPr>
          <p:cNvPr id="544" name="Изображение" descr="Изображение"/>
          <p:cNvPicPr>
            <a:picLocks noChangeAspect="1"/>
          </p:cNvPicPr>
          <p:nvPr/>
        </p:nvPicPr>
        <p:blipFill>
          <a:blip r:embed="rId7"/>
          <a:stretch/>
        </p:blipFill>
        <p:spPr bwMode="auto">
          <a:xfrm>
            <a:off x="14223916" y="3524775"/>
            <a:ext cx="1270172" cy="1270172"/>
          </a:xfrm>
          <a:prstGeom prst="rect">
            <a:avLst/>
          </a:prstGeom>
          <a:ln w="12700">
            <a:miter lim="400000"/>
          </a:ln>
        </p:spPr>
      </p:pic>
      <p:pic>
        <p:nvPicPr>
          <p:cNvPr id="545" name="Изображение" descr="Изображение"/>
          <p:cNvPicPr>
            <a:picLocks noChangeAspect="1"/>
          </p:cNvPicPr>
          <p:nvPr/>
        </p:nvPicPr>
        <p:blipFill>
          <a:blip r:embed="rId8"/>
          <a:stretch/>
        </p:blipFill>
        <p:spPr bwMode="auto">
          <a:xfrm>
            <a:off x="14321167" y="8098284"/>
            <a:ext cx="1270172" cy="127017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47" name="Shape 107"/>
          <p:cNvSpPr/>
          <p:nvPr/>
        </p:nvSpPr>
        <p:spPr bwMode="auto">
          <a:xfrm>
            <a:off x="-178000" y="-229990"/>
            <a:ext cx="24740000" cy="14175980"/>
          </a:xfrm>
          <a:prstGeom prst="rect">
            <a:avLst/>
          </a:prstGeom>
          <a:solidFill>
            <a:srgbClr val="285FB0"/>
          </a:solidFill>
          <a:ln w="12700">
            <a:miter lim="400000"/>
          </a:ln>
        </p:spPr>
        <p:txBody>
          <a:bodyPr lIns="71433" tIns="71433" rIns="71433" bIns="71433" anchor="ctr"/>
          <a:lstStyle/>
          <a:p>
            <a:pPr>
              <a:defRPr>
                <a:latin typeface="+mn-lt"/>
                <a:ea typeface="+mn-ea"/>
                <a:cs typeface="+mn-cs"/>
              </a:defRPr>
            </a:pPr>
            <a:endParaRPr/>
          </a:p>
        </p:txBody>
      </p:sp>
      <p:pic>
        <p:nvPicPr>
          <p:cNvPr id="548" name="image2.png" descr="image2.png"/>
          <p:cNvPicPr>
            <a:picLocks noChangeAspect="1"/>
          </p:cNvPicPr>
          <p:nvPr/>
        </p:nvPicPr>
        <p:blipFill>
          <a:blip r:embed="rId2"/>
          <a:stretch/>
        </p:blipFill>
        <p:spPr bwMode="auto">
          <a:xfrm>
            <a:off x="1057090" y="12732639"/>
            <a:ext cx="1738685" cy="304618"/>
          </a:xfrm>
          <a:prstGeom prst="rect">
            <a:avLst/>
          </a:prstGeom>
          <a:ln w="12700">
            <a:miter lim="400000"/>
          </a:ln>
        </p:spPr>
      </p:pic>
      <p:sp>
        <p:nvSpPr>
          <p:cNvPr id="549"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sp>
        <p:nvSpPr>
          <p:cNvPr id="550" name="Shape 51"/>
          <p:cNvSpPr txBox="1"/>
          <p:nvPr/>
        </p:nvSpPr>
        <p:spPr bwMode="auto">
          <a:xfrm>
            <a:off x="967840" y="1164298"/>
            <a:ext cx="22448320" cy="1056076"/>
          </a:xfrm>
          <a:prstGeom prst="rect">
            <a:avLst/>
          </a:prstGeom>
          <a:ln w="12700">
            <a:miter lim="400000"/>
          </a:ln>
        </p:spPr>
        <p:txBody>
          <a:bodyPr lIns="71433" tIns="71433" rIns="71433" bIns="71433">
            <a:spAutoFit/>
          </a:bodyPr>
          <a:lstStyle/>
          <a:p>
            <a:pPr defTabSz="914400">
              <a:lnSpc>
                <a:spcPct val="90000"/>
              </a:lnSpc>
              <a:defRPr sz="6400" b="1">
                <a:solidFill>
                  <a:srgbClr val="FFFFFF"/>
                </a:solidFill>
                <a:latin typeface="Arial"/>
                <a:ea typeface="Arial"/>
                <a:cs typeface="Arial"/>
              </a:defRPr>
            </a:pPr>
            <a:r>
              <a:rPr lang="en-US" sz="6400" b="1" dirty="0"/>
              <a:t>¿</a:t>
            </a:r>
            <a:r>
              <a:rPr lang="en-US" sz="6400" b="1" dirty="0" err="1"/>
              <a:t>Cuándo</a:t>
            </a:r>
            <a:r>
              <a:rPr lang="es-ES" dirty="0"/>
              <a:t> tomar </a:t>
            </a:r>
            <a:r>
              <a:rPr dirty="0" err="1">
                <a:solidFill>
                  <a:srgbClr val="CEFDFF"/>
                </a:solidFill>
              </a:rPr>
              <a:t>Oceanmin</a:t>
            </a:r>
            <a:r>
              <a:rPr lang="en-US" sz="6400" b="1" dirty="0">
                <a:solidFill>
                  <a:srgbClr val="CEFDFF"/>
                </a:solidFill>
              </a:rPr>
              <a:t>?</a:t>
            </a:r>
            <a:endParaRPr dirty="0"/>
          </a:p>
        </p:txBody>
      </p:sp>
      <p:sp>
        <p:nvSpPr>
          <p:cNvPr id="551" name="Shape 52"/>
          <p:cNvSpPr txBox="1"/>
          <p:nvPr/>
        </p:nvSpPr>
        <p:spPr bwMode="auto">
          <a:xfrm>
            <a:off x="6849887" y="5780722"/>
            <a:ext cx="4965879" cy="990390"/>
          </a:xfrm>
          <a:prstGeom prst="rect">
            <a:avLst/>
          </a:prstGeom>
          <a:ln w="12700">
            <a:miter lim="400000"/>
          </a:ln>
        </p:spPr>
        <p:txBody>
          <a:bodyPr lIns="71433" tIns="71433" rIns="71433" bIns="71433">
            <a:spAutoFit/>
          </a:bodyPr>
          <a:lstStyle/>
          <a:p>
            <a:pPr algn="ctr" defTabSz="914400">
              <a:lnSpc>
                <a:spcPct val="110000"/>
              </a:lnSpc>
              <a:defRPr sz="2600">
                <a:solidFill>
                  <a:srgbClr val="FFFFFF"/>
                </a:solidFill>
                <a:latin typeface="Arial"/>
                <a:ea typeface="Arial"/>
                <a:cs typeface="Arial"/>
              </a:defRPr>
            </a:pPr>
            <a:r>
              <a:rPr lang="es-ES"/>
              <a:t>fatiga</a:t>
            </a:r>
            <a:endParaRPr/>
          </a:p>
          <a:p>
            <a:pPr algn="ctr" defTabSz="914400">
              <a:lnSpc>
                <a:spcPct val="110000"/>
              </a:lnSpc>
              <a:defRPr sz="2600">
                <a:solidFill>
                  <a:srgbClr val="FFFFFF"/>
                </a:solidFill>
                <a:latin typeface="Arial"/>
                <a:ea typeface="Arial"/>
                <a:cs typeface="Arial"/>
              </a:defRPr>
            </a:pPr>
            <a:r>
              <a:rPr lang="es-ES"/>
              <a:t>(local / crónica</a:t>
            </a:r>
            <a:r>
              <a:t>)</a:t>
            </a:r>
          </a:p>
        </p:txBody>
      </p:sp>
      <p:sp>
        <p:nvSpPr>
          <p:cNvPr id="552" name="Shape 52"/>
          <p:cNvSpPr txBox="1"/>
          <p:nvPr/>
        </p:nvSpPr>
        <p:spPr bwMode="auto">
          <a:xfrm>
            <a:off x="15379473" y="10803901"/>
            <a:ext cx="4237349" cy="990390"/>
          </a:xfrm>
          <a:prstGeom prst="rect">
            <a:avLst/>
          </a:prstGeom>
          <a:ln w="12700">
            <a:miter lim="400000"/>
          </a:ln>
        </p:spPr>
        <p:txBody>
          <a:bodyPr lIns="71433" tIns="71433" rIns="71433" bIns="71433">
            <a:spAutoFit/>
          </a:bodyPr>
          <a:lstStyle>
            <a:lvl1pPr algn="ctr" defTabSz="914400">
              <a:lnSpc>
                <a:spcPct val="110000"/>
              </a:lnSpc>
              <a:defRPr sz="2600">
                <a:solidFill>
                  <a:srgbClr val="FFFFFF"/>
                </a:solidFill>
                <a:latin typeface="Arial"/>
                <a:ea typeface="Arial"/>
                <a:cs typeface="Arial"/>
              </a:defRPr>
            </a:lvl1pPr>
          </a:lstStyle>
          <a:p>
            <a:pPr>
              <a:defRPr/>
            </a:pPr>
            <a:r>
              <a:rPr lang="es-ES"/>
              <a:t>problemas gastrointestinales</a:t>
            </a:r>
            <a:endParaRPr/>
          </a:p>
        </p:txBody>
      </p:sp>
      <p:sp>
        <p:nvSpPr>
          <p:cNvPr id="553" name="Shape 52"/>
          <p:cNvSpPr txBox="1"/>
          <p:nvPr/>
        </p:nvSpPr>
        <p:spPr bwMode="auto">
          <a:xfrm>
            <a:off x="1260239" y="5742382"/>
            <a:ext cx="5589651" cy="1430510"/>
          </a:xfrm>
          <a:prstGeom prst="rect">
            <a:avLst/>
          </a:prstGeom>
          <a:ln w="12700">
            <a:miter lim="400000"/>
          </a:ln>
        </p:spPr>
        <p:txBody>
          <a:bodyPr lIns="71433" tIns="71433" rIns="71433" bIns="71433">
            <a:spAutoFit/>
          </a:bodyPr>
          <a:lstStyle/>
          <a:p>
            <a:pPr algn="ctr" defTabSz="914400">
              <a:lnSpc>
                <a:spcPct val="110000"/>
              </a:lnSpc>
              <a:defRPr sz="2600">
                <a:solidFill>
                  <a:srgbClr val="FFFFFF"/>
                </a:solidFill>
                <a:latin typeface="Arial"/>
                <a:ea typeface="Arial"/>
                <a:cs typeface="Arial"/>
              </a:defRPr>
            </a:pPr>
            <a:r>
              <a:rPr lang="es-ES"/>
              <a:t>estrés y</a:t>
            </a:r>
            <a:endParaRPr/>
          </a:p>
          <a:p>
            <a:pPr algn="ctr" defTabSz="914400">
              <a:lnSpc>
                <a:spcPct val="110000"/>
              </a:lnSpc>
              <a:defRPr sz="2600">
                <a:solidFill>
                  <a:srgbClr val="FFFFFF"/>
                </a:solidFill>
                <a:latin typeface="Arial"/>
                <a:ea typeface="Arial"/>
                <a:cs typeface="Arial"/>
              </a:defRPr>
            </a:pPr>
            <a:r>
              <a:rPr lang="es-ES"/>
              <a:t> agotamiento emocional</a:t>
            </a:r>
            <a:endParaRPr/>
          </a:p>
          <a:p>
            <a:pPr algn="ctr" defTabSz="914400">
              <a:lnSpc>
                <a:spcPct val="110000"/>
              </a:lnSpc>
              <a:defRPr sz="2600">
                <a:solidFill>
                  <a:srgbClr val="FFFFFF"/>
                </a:solidFill>
                <a:latin typeface="Arial"/>
                <a:ea typeface="Arial"/>
                <a:cs typeface="Arial"/>
              </a:defRPr>
            </a:pPr>
            <a:endParaRPr/>
          </a:p>
        </p:txBody>
      </p:sp>
      <p:sp>
        <p:nvSpPr>
          <p:cNvPr id="554" name="Shape 52"/>
          <p:cNvSpPr txBox="1"/>
          <p:nvPr/>
        </p:nvSpPr>
        <p:spPr bwMode="auto">
          <a:xfrm>
            <a:off x="5278089" y="10803901"/>
            <a:ext cx="4994049" cy="1430510"/>
          </a:xfrm>
          <a:prstGeom prst="rect">
            <a:avLst/>
          </a:prstGeom>
          <a:ln w="12700">
            <a:miter lim="400000"/>
          </a:ln>
        </p:spPr>
        <p:txBody>
          <a:bodyPr lIns="71433" tIns="71433" rIns="71433" bIns="71433">
            <a:spAutoFit/>
          </a:bodyPr>
          <a:lstStyle>
            <a:lvl1pPr algn="ctr" defTabSz="914400">
              <a:lnSpc>
                <a:spcPct val="110000"/>
              </a:lnSpc>
              <a:defRPr sz="2600">
                <a:solidFill>
                  <a:srgbClr val="FFFFFF"/>
                </a:solidFill>
                <a:latin typeface="Arial"/>
                <a:ea typeface="Arial"/>
                <a:cs typeface="Arial"/>
              </a:defRPr>
            </a:lvl1pPr>
          </a:lstStyle>
          <a:p>
            <a:pPr>
              <a:defRPr/>
            </a:pPr>
            <a:r>
              <a:rPr lang="es-ES"/>
              <a:t>estrés físico y mental intenso y permanente (estudiantes, solicitantes, atletas)</a:t>
            </a:r>
            <a:r>
              <a:t>)</a:t>
            </a:r>
          </a:p>
        </p:txBody>
      </p:sp>
      <p:sp>
        <p:nvSpPr>
          <p:cNvPr id="555" name="Shape 52"/>
          <p:cNvSpPr txBox="1"/>
          <p:nvPr/>
        </p:nvSpPr>
        <p:spPr bwMode="auto">
          <a:xfrm>
            <a:off x="12978696" y="5854103"/>
            <a:ext cx="3932614" cy="990390"/>
          </a:xfrm>
          <a:prstGeom prst="rect">
            <a:avLst/>
          </a:prstGeom>
          <a:ln w="12700">
            <a:miter lim="400000"/>
          </a:ln>
        </p:spPr>
        <p:txBody>
          <a:bodyPr lIns="71433" tIns="71433" rIns="71433" bIns="71433">
            <a:spAutoFit/>
          </a:bodyPr>
          <a:lstStyle/>
          <a:p>
            <a:pPr algn="ctr" defTabSz="914400">
              <a:lnSpc>
                <a:spcPct val="110000"/>
              </a:lnSpc>
              <a:defRPr sz="2600">
                <a:solidFill>
                  <a:srgbClr val="FFFFFF"/>
                </a:solidFill>
                <a:latin typeface="Arial"/>
                <a:ea typeface="Arial"/>
                <a:cs typeface="Arial"/>
              </a:defRPr>
            </a:pPr>
            <a:r>
              <a:rPr lang="es-ES"/>
              <a:t>durante la dieta y después del ayuno</a:t>
            </a:r>
            <a:endParaRPr/>
          </a:p>
        </p:txBody>
      </p:sp>
      <p:sp>
        <p:nvSpPr>
          <p:cNvPr id="556" name="Shape 52"/>
          <p:cNvSpPr txBox="1"/>
          <p:nvPr/>
        </p:nvSpPr>
        <p:spPr bwMode="auto">
          <a:xfrm>
            <a:off x="18035739" y="5798911"/>
            <a:ext cx="4490885" cy="990390"/>
          </a:xfrm>
          <a:prstGeom prst="rect">
            <a:avLst/>
          </a:prstGeom>
          <a:ln w="12700">
            <a:miter lim="400000"/>
          </a:ln>
        </p:spPr>
        <p:txBody>
          <a:bodyPr lIns="71433" tIns="71433" rIns="71433" bIns="71433">
            <a:spAutoFit/>
          </a:bodyPr>
          <a:lstStyle/>
          <a:p>
            <a:pPr algn="ctr" defTabSz="914400">
              <a:lnSpc>
                <a:spcPct val="110000"/>
              </a:lnSpc>
              <a:defRPr sz="2600">
                <a:solidFill>
                  <a:srgbClr val="FFFFFF"/>
                </a:solidFill>
                <a:latin typeface="Arial"/>
                <a:ea typeface="Arial"/>
                <a:cs typeface="Arial"/>
              </a:defRPr>
            </a:pPr>
            <a:r>
              <a:rPr lang="es-ES"/>
              <a:t> alimentación </a:t>
            </a:r>
            <a:endParaRPr/>
          </a:p>
          <a:p>
            <a:pPr algn="ctr" defTabSz="914400">
              <a:lnSpc>
                <a:spcPct val="110000"/>
              </a:lnSpc>
              <a:defRPr sz="2600">
                <a:solidFill>
                  <a:srgbClr val="FFFFFF"/>
                </a:solidFill>
                <a:latin typeface="Arial"/>
                <a:ea typeface="Arial"/>
                <a:cs typeface="Arial"/>
              </a:defRPr>
            </a:pPr>
            <a:r>
              <a:rPr lang="es-ES"/>
              <a:t>desequilibrada</a:t>
            </a:r>
            <a:endParaRPr/>
          </a:p>
        </p:txBody>
      </p:sp>
      <p:sp>
        <p:nvSpPr>
          <p:cNvPr id="557" name="Shape 52"/>
          <p:cNvSpPr txBox="1"/>
          <p:nvPr/>
        </p:nvSpPr>
        <p:spPr bwMode="auto">
          <a:xfrm>
            <a:off x="1413692" y="10904480"/>
            <a:ext cx="3839879" cy="550270"/>
          </a:xfrm>
          <a:prstGeom prst="rect">
            <a:avLst/>
          </a:prstGeom>
          <a:ln w="12700">
            <a:miter lim="400000"/>
          </a:ln>
        </p:spPr>
        <p:txBody>
          <a:bodyPr lIns="71433" tIns="71433" rIns="71433" bIns="71433">
            <a:spAutoFit/>
          </a:bodyPr>
          <a:lstStyle>
            <a:lvl1pPr algn="ctr" defTabSz="914400">
              <a:lnSpc>
                <a:spcPct val="110000"/>
              </a:lnSpc>
              <a:defRPr sz="2600">
                <a:solidFill>
                  <a:srgbClr val="FFFFFF"/>
                </a:solidFill>
                <a:latin typeface="Arial"/>
                <a:ea typeface="Arial"/>
                <a:cs typeface="Arial"/>
              </a:defRPr>
            </a:lvl1pPr>
          </a:lstStyle>
          <a:p>
            <a:pPr>
              <a:defRPr/>
            </a:pPr>
            <a:r>
              <a:rPr lang="es-ES"/>
              <a:t>sobrepeso</a:t>
            </a:r>
            <a:endParaRPr/>
          </a:p>
        </p:txBody>
      </p:sp>
      <p:sp>
        <p:nvSpPr>
          <p:cNvPr id="558" name="Shape 52"/>
          <p:cNvSpPr txBox="1"/>
          <p:nvPr/>
        </p:nvSpPr>
        <p:spPr bwMode="auto">
          <a:xfrm>
            <a:off x="10585307" y="10735374"/>
            <a:ext cx="4237349" cy="990390"/>
          </a:xfrm>
          <a:prstGeom prst="rect">
            <a:avLst/>
          </a:prstGeom>
          <a:ln w="12700">
            <a:miter lim="400000"/>
          </a:ln>
        </p:spPr>
        <p:txBody>
          <a:bodyPr lIns="71433" tIns="71433" rIns="71433" bIns="71433">
            <a:spAutoFit/>
          </a:bodyPr>
          <a:lstStyle>
            <a:lvl1pPr algn="ctr" defTabSz="914400">
              <a:lnSpc>
                <a:spcPct val="110000"/>
              </a:lnSpc>
              <a:defRPr sz="2600">
                <a:solidFill>
                  <a:srgbClr val="FFFFFF"/>
                </a:solidFill>
                <a:latin typeface="Arial"/>
                <a:ea typeface="Arial"/>
                <a:cs typeface="Arial"/>
              </a:defRPr>
            </a:lvl1pPr>
          </a:lstStyle>
          <a:p>
            <a:pPr>
              <a:defRPr/>
            </a:pPr>
            <a:r>
              <a:rPr lang="es-ES"/>
              <a:t>desequilibrio metabólico y hidroelectrolítico</a:t>
            </a:r>
            <a:endParaRPr/>
          </a:p>
        </p:txBody>
      </p:sp>
      <p:sp>
        <p:nvSpPr>
          <p:cNvPr id="559" name="Shape 52"/>
          <p:cNvSpPr txBox="1"/>
          <p:nvPr/>
        </p:nvSpPr>
        <p:spPr bwMode="auto">
          <a:xfrm>
            <a:off x="19932175" y="10786967"/>
            <a:ext cx="4237349" cy="990390"/>
          </a:xfrm>
          <a:prstGeom prst="rect">
            <a:avLst/>
          </a:prstGeom>
          <a:ln w="12700">
            <a:miter lim="400000"/>
          </a:ln>
        </p:spPr>
        <p:txBody>
          <a:bodyPr lIns="71433" tIns="71433" rIns="71433" bIns="71433">
            <a:spAutoFit/>
          </a:bodyPr>
          <a:lstStyle/>
          <a:p>
            <a:pPr algn="ctr" defTabSz="914400">
              <a:lnSpc>
                <a:spcPct val="110000"/>
              </a:lnSpc>
              <a:defRPr sz="2600">
                <a:solidFill>
                  <a:srgbClr val="FFFFFF"/>
                </a:solidFill>
                <a:latin typeface="Arial"/>
                <a:ea typeface="Arial"/>
                <a:cs typeface="Arial"/>
              </a:defRPr>
            </a:pPr>
            <a:r>
              <a:rPr lang="es-ES"/>
              <a:t>edad </a:t>
            </a:r>
            <a:endParaRPr/>
          </a:p>
          <a:p>
            <a:pPr algn="ctr" defTabSz="914400">
              <a:lnSpc>
                <a:spcPct val="110000"/>
              </a:lnSpc>
              <a:defRPr sz="2600">
                <a:solidFill>
                  <a:srgbClr val="FFFFFF"/>
                </a:solidFill>
                <a:latin typeface="Arial"/>
                <a:ea typeface="Arial"/>
                <a:cs typeface="Arial"/>
              </a:defRPr>
            </a:pPr>
            <a:r>
              <a:rPr lang="es-ES"/>
              <a:t>avanzada</a:t>
            </a:r>
            <a:endParaRPr/>
          </a:p>
        </p:txBody>
      </p:sp>
      <p:pic>
        <p:nvPicPr>
          <p:cNvPr id="560" name="adrian-swancar-roCfgvkBLVY-unsplash.jpg" descr="adrian-swancar-roCfgvkBLVY-unsplash.jpg"/>
          <p:cNvPicPr>
            <a:picLocks noChangeAspect="1"/>
          </p:cNvPicPr>
          <p:nvPr/>
        </p:nvPicPr>
        <p:blipFill>
          <a:blip r:embed="rId3"/>
          <a:srcRect l="21943" t="10921" r="14873" b="4832"/>
          <a:stretch/>
        </p:blipFill>
        <p:spPr bwMode="auto">
          <a:xfrm>
            <a:off x="8271461" y="2843812"/>
            <a:ext cx="2759020" cy="275907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ln w="12700">
            <a:miter lim="400000"/>
          </a:ln>
        </p:spPr>
      </p:pic>
      <p:pic>
        <p:nvPicPr>
          <p:cNvPr id="561" name="kyle-gregory-devaras-6RTM8EsD1T8-unsplash.jpg" descr="kyle-gregory-devaras-6RTM8EsD1T8-unsplash.jpg"/>
          <p:cNvPicPr>
            <a:picLocks noChangeAspect="1"/>
          </p:cNvPicPr>
          <p:nvPr/>
        </p:nvPicPr>
        <p:blipFill>
          <a:blip r:embed="rId4"/>
          <a:srcRect l="22539" t="11166" r="37294" b="28584"/>
          <a:stretch/>
        </p:blipFill>
        <p:spPr bwMode="auto">
          <a:xfrm>
            <a:off x="6530292" y="7745365"/>
            <a:ext cx="2759020" cy="275907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ln w="12700">
            <a:miter lim="400000"/>
          </a:ln>
        </p:spPr>
      </p:pic>
      <p:pic>
        <p:nvPicPr>
          <p:cNvPr id="562" name="matilda-bellman-ab9TGOltBTE-unsplash.jpg" descr="matilda-bellman-ab9TGOltBTE-unsplash.jpg"/>
          <p:cNvPicPr>
            <a:picLocks noChangeAspect="1"/>
          </p:cNvPicPr>
          <p:nvPr/>
        </p:nvPicPr>
        <p:blipFill>
          <a:blip r:embed="rId5"/>
          <a:srcRect l="18788" t="28946" r="15847" b="27474"/>
          <a:stretch/>
        </p:blipFill>
        <p:spPr bwMode="auto">
          <a:xfrm>
            <a:off x="13565393" y="2893317"/>
            <a:ext cx="2759020" cy="275907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ln w="12700">
            <a:miter lim="400000"/>
          </a:ln>
        </p:spPr>
      </p:pic>
      <p:pic>
        <p:nvPicPr>
          <p:cNvPr id="563" name="kayleigh-harrington-6fHRzS9yMj0-unsplash.jpg" descr="kayleigh-harrington-6fHRzS9yMj0-unsplash.jpg"/>
          <p:cNvPicPr>
            <a:picLocks noChangeAspect="1"/>
          </p:cNvPicPr>
          <p:nvPr/>
        </p:nvPicPr>
        <p:blipFill>
          <a:blip r:embed="rId6"/>
          <a:srcRect l="1385" t="13525" r="1378" b="13516"/>
          <a:stretch/>
        </p:blipFill>
        <p:spPr bwMode="auto">
          <a:xfrm>
            <a:off x="19063625" y="2843812"/>
            <a:ext cx="2759020" cy="275907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ln w="12700">
            <a:miter lim="400000"/>
          </a:ln>
        </p:spPr>
      </p:pic>
      <p:pic>
        <p:nvPicPr>
          <p:cNvPr id="564" name="pexels-mart-production-7330162.jpg" descr="pexels-mart-production-7330162.jpg"/>
          <p:cNvPicPr>
            <a:picLocks noChangeAspect="1"/>
          </p:cNvPicPr>
          <p:nvPr/>
        </p:nvPicPr>
        <p:blipFill>
          <a:blip r:embed="rId7"/>
          <a:srcRect l="2731" t="300" r="2516" b="36530"/>
          <a:stretch/>
        </p:blipFill>
        <p:spPr bwMode="auto">
          <a:xfrm>
            <a:off x="20671153" y="7801757"/>
            <a:ext cx="2759020" cy="275907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ln w="12700">
            <a:miter lim="400000"/>
          </a:ln>
        </p:spPr>
      </p:pic>
      <p:pic>
        <p:nvPicPr>
          <p:cNvPr id="565" name="pexels-polina-zimmerman-3958561.jpg" descr="pexels-polina-zimmerman-3958561.jpg"/>
          <p:cNvPicPr>
            <a:picLocks noChangeAspect="1"/>
          </p:cNvPicPr>
          <p:nvPr/>
        </p:nvPicPr>
        <p:blipFill>
          <a:blip r:embed="rId8"/>
          <a:srcRect l="40311" t="26663" r="28617" b="26656"/>
          <a:stretch/>
        </p:blipFill>
        <p:spPr bwMode="auto">
          <a:xfrm>
            <a:off x="16118451" y="7801757"/>
            <a:ext cx="2759020" cy="275907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ln w="12700">
            <a:miter lim="400000"/>
          </a:ln>
        </p:spPr>
      </p:pic>
      <p:pic>
        <p:nvPicPr>
          <p:cNvPr id="566" name="pexels-andres-ayrton-6551075.jpg" descr="pexels-andres-ayrton-6551075.jpg"/>
          <p:cNvPicPr>
            <a:picLocks noChangeAspect="1"/>
          </p:cNvPicPr>
          <p:nvPr/>
        </p:nvPicPr>
        <p:blipFill>
          <a:blip r:embed="rId9"/>
          <a:srcRect l="1938" t="865" r="1930" b="35045"/>
          <a:stretch/>
        </p:blipFill>
        <p:spPr bwMode="auto">
          <a:xfrm>
            <a:off x="11324372" y="7774591"/>
            <a:ext cx="2759019" cy="275907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ln w="12700">
            <a:miter lim="400000"/>
          </a:ln>
        </p:spPr>
      </p:pic>
      <p:pic>
        <p:nvPicPr>
          <p:cNvPr id="567" name="pexels-andres-ayrton-6551456.jpg" descr="pexels-andres-ayrton-6551456.jpg"/>
          <p:cNvPicPr>
            <a:picLocks noChangeAspect="1"/>
          </p:cNvPicPr>
          <p:nvPr/>
        </p:nvPicPr>
        <p:blipFill>
          <a:blip r:embed="rId10"/>
          <a:srcRect l="8923" t="30444" r="24866" b="25412"/>
          <a:stretch/>
        </p:blipFill>
        <p:spPr bwMode="auto">
          <a:xfrm>
            <a:off x="1926291" y="7866429"/>
            <a:ext cx="2759019" cy="275907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ln w="12700">
            <a:miter lim="400000"/>
          </a:ln>
        </p:spPr>
      </p:pic>
      <p:pic>
        <p:nvPicPr>
          <p:cNvPr id="568" name="pexels-liza-summer-6383202.jpg" descr="pexels-liza-summer-6383202.jpg"/>
          <p:cNvPicPr>
            <a:picLocks noChangeAspect="1"/>
          </p:cNvPicPr>
          <p:nvPr/>
        </p:nvPicPr>
        <p:blipFill>
          <a:blip r:embed="rId11"/>
          <a:srcRect l="198" t="10848" r="16982" b="33936"/>
          <a:stretch/>
        </p:blipFill>
        <p:spPr bwMode="auto">
          <a:xfrm flipH="1">
            <a:off x="2764312" y="2843812"/>
            <a:ext cx="2759019" cy="275907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570" name="Shape 107"/>
          <p:cNvSpPr/>
          <p:nvPr/>
        </p:nvSpPr>
        <p:spPr bwMode="auto">
          <a:xfrm>
            <a:off x="-178000" y="-229990"/>
            <a:ext cx="24740000" cy="14175980"/>
          </a:xfrm>
          <a:prstGeom prst="rect">
            <a:avLst/>
          </a:prstGeom>
          <a:solidFill>
            <a:srgbClr val="285FB0"/>
          </a:solidFill>
          <a:ln w="12700">
            <a:miter lim="400000"/>
          </a:ln>
        </p:spPr>
        <p:txBody>
          <a:bodyPr lIns="71433" tIns="71433" rIns="71433" bIns="71433" anchor="ctr"/>
          <a:lstStyle/>
          <a:p>
            <a:pPr>
              <a:defRPr>
                <a:latin typeface="+mn-lt"/>
                <a:ea typeface="+mn-ea"/>
                <a:cs typeface="+mn-cs"/>
              </a:defRPr>
            </a:pPr>
            <a:endParaRPr/>
          </a:p>
        </p:txBody>
      </p:sp>
      <p:pic>
        <p:nvPicPr>
          <p:cNvPr id="571" name="image2.png" descr="image2.png"/>
          <p:cNvPicPr>
            <a:picLocks noChangeAspect="1"/>
          </p:cNvPicPr>
          <p:nvPr/>
        </p:nvPicPr>
        <p:blipFill>
          <a:blip r:embed="rId2"/>
          <a:stretch/>
        </p:blipFill>
        <p:spPr bwMode="auto">
          <a:xfrm>
            <a:off x="1057090" y="12732639"/>
            <a:ext cx="1738685" cy="304618"/>
          </a:xfrm>
          <a:prstGeom prst="rect">
            <a:avLst/>
          </a:prstGeom>
          <a:ln w="12700">
            <a:miter lim="400000"/>
          </a:ln>
        </p:spPr>
      </p:pic>
      <p:sp>
        <p:nvSpPr>
          <p:cNvPr id="572"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sp>
        <p:nvSpPr>
          <p:cNvPr id="573" name="Shape 51"/>
          <p:cNvSpPr txBox="1"/>
          <p:nvPr/>
        </p:nvSpPr>
        <p:spPr bwMode="auto">
          <a:xfrm>
            <a:off x="929740" y="1164298"/>
            <a:ext cx="22448320" cy="1056076"/>
          </a:xfrm>
          <a:prstGeom prst="rect">
            <a:avLst/>
          </a:prstGeom>
          <a:ln w="12700">
            <a:miter lim="400000"/>
          </a:ln>
        </p:spPr>
        <p:txBody>
          <a:bodyPr lIns="71433" tIns="71433" rIns="71433" bIns="71433">
            <a:spAutoFit/>
          </a:bodyPr>
          <a:lstStyle>
            <a:lvl1pPr defTabSz="914400">
              <a:lnSpc>
                <a:spcPct val="90000"/>
              </a:lnSpc>
              <a:defRPr sz="6400" b="1">
                <a:solidFill>
                  <a:srgbClr val="FFFFFF"/>
                </a:solidFill>
                <a:latin typeface="Arial"/>
                <a:ea typeface="Arial"/>
                <a:cs typeface="Arial"/>
              </a:defRPr>
            </a:lvl1pPr>
          </a:lstStyle>
          <a:p>
            <a:pPr>
              <a:defRPr/>
            </a:pPr>
            <a:r>
              <a:rPr lang="es-ES"/>
              <a:t>El agua es la clave del producto</a:t>
            </a:r>
            <a:endParaRPr/>
          </a:p>
        </p:txBody>
      </p:sp>
      <p:graphicFrame>
        <p:nvGraphicFramePr>
          <p:cNvPr id="574" name="Таблица"/>
          <p:cNvGraphicFramePr>
            <a:graphicFrameLocks/>
          </p:cNvGraphicFramePr>
          <p:nvPr>
            <p:extLst>
              <p:ext uri="{D42A27DB-BD31-4B8C-83A1-F6EECF244321}">
                <p14:modId xmlns:p14="http://schemas.microsoft.com/office/powerpoint/2010/main" val="3858292550"/>
              </p:ext>
            </p:extLst>
          </p:nvPr>
        </p:nvGraphicFramePr>
        <p:xfrm>
          <a:off x="1044041" y="2770805"/>
          <a:ext cx="22427477" cy="9274247"/>
        </p:xfrm>
        <a:graphic>
          <a:graphicData uri="http://schemas.openxmlformats.org/drawingml/2006/table">
            <a:tbl>
              <a:tblPr firstRow="1" bandRow="1">
                <a:tableStyleId>{756E1D1B-B199-D364-79A7-83F9C6AC75CF}</a:tableStyleId>
              </a:tblPr>
              <a:tblGrid>
                <a:gridCol w="7482683">
                  <a:extLst>
                    <a:ext uri="{9D8B030D-6E8A-4147-A177-3AD203B41FA5}">
                      <a16:colId xmlns:a16="http://schemas.microsoft.com/office/drawing/2014/main" val="20000"/>
                    </a:ext>
                  </a:extLst>
                </a:gridCol>
                <a:gridCol w="9092871">
                  <a:extLst>
                    <a:ext uri="{9D8B030D-6E8A-4147-A177-3AD203B41FA5}">
                      <a16:colId xmlns:a16="http://schemas.microsoft.com/office/drawing/2014/main" val="20001"/>
                    </a:ext>
                  </a:extLst>
                </a:gridCol>
                <a:gridCol w="5851923">
                  <a:extLst>
                    <a:ext uri="{9D8B030D-6E8A-4147-A177-3AD203B41FA5}">
                      <a16:colId xmlns:a16="http://schemas.microsoft.com/office/drawing/2014/main" val="20002"/>
                    </a:ext>
                  </a:extLst>
                </a:gridCol>
              </a:tblGrid>
              <a:tr h="779880">
                <a:tc>
                  <a:txBody>
                    <a:bodyPr/>
                    <a:lstStyle/>
                    <a:p>
                      <a:pPr defTabSz="457200">
                        <a:spcBef>
                          <a:spcPts val="300"/>
                        </a:spcBef>
                        <a:defRPr sz="1800" b="0">
                          <a:solidFill>
                            <a:srgbClr val="000000"/>
                          </a:solidFill>
                        </a:defRPr>
                      </a:pPr>
                      <a:r>
                        <a:rPr lang="es-ES" sz="2700" b="1">
                          <a:solidFill>
                            <a:srgbClr val="FFFFFF"/>
                          </a:solidFill>
                          <a:latin typeface="Arial"/>
                          <a:ea typeface="Arial"/>
                          <a:cs typeface="Arial"/>
                        </a:rPr>
                        <a:t>Estilo de vida y nutrición</a:t>
                      </a:r>
                      <a:endParaRPr sz="2700" b="1">
                        <a:solidFill>
                          <a:srgbClr val="FFFFFF"/>
                        </a:solidFill>
                        <a:latin typeface="Arial"/>
                        <a:ea typeface="Arial"/>
                        <a:cs typeface="Arial"/>
                      </a:endParaRPr>
                    </a:p>
                  </a:txBody>
                  <a:tcPr marL="0" marR="0" marT="0" marB="0" anchor="ctr"/>
                </a:tc>
                <a:tc>
                  <a:txBody>
                    <a:bodyPr/>
                    <a:lstStyle/>
                    <a:p>
                      <a:pPr defTabSz="457200">
                        <a:spcBef>
                          <a:spcPts val="300"/>
                        </a:spcBef>
                        <a:defRPr sz="1800" b="0">
                          <a:solidFill>
                            <a:srgbClr val="000000"/>
                          </a:solidFill>
                        </a:defRPr>
                      </a:pPr>
                      <a:r>
                        <a:rPr lang="es-ES" sz="2700" b="1" dirty="0">
                          <a:solidFill>
                            <a:srgbClr val="FFFFFF"/>
                          </a:solidFill>
                          <a:latin typeface="Arial"/>
                          <a:ea typeface="Arial"/>
                          <a:cs typeface="Arial"/>
                        </a:rPr>
                        <a:t>Preparación</a:t>
                      </a:r>
                      <a:endParaRPr sz="2700" b="1" dirty="0">
                        <a:solidFill>
                          <a:srgbClr val="FFFFFF"/>
                        </a:solidFill>
                        <a:latin typeface="Arial"/>
                        <a:ea typeface="Arial"/>
                        <a:cs typeface="Arial"/>
                      </a:endParaRPr>
                    </a:p>
                  </a:txBody>
                  <a:tcPr marL="0" marR="0" marT="0" marB="0" anchor="ctr"/>
                </a:tc>
                <a:tc>
                  <a:txBody>
                    <a:bodyPr/>
                    <a:lstStyle/>
                    <a:p>
                      <a:pPr defTabSz="457200">
                        <a:spcBef>
                          <a:spcPts val="300"/>
                        </a:spcBef>
                        <a:defRPr sz="1800" b="0">
                          <a:solidFill>
                            <a:srgbClr val="000000"/>
                          </a:solidFill>
                        </a:defRPr>
                      </a:pPr>
                      <a:r>
                        <a:rPr lang="es-ES" sz="2700" b="1" dirty="0">
                          <a:solidFill>
                            <a:srgbClr val="FFFFFF"/>
                          </a:solidFill>
                          <a:latin typeface="Arial"/>
                          <a:ea typeface="Arial"/>
                          <a:cs typeface="Arial"/>
                        </a:rPr>
                        <a:t>Duración de la </a:t>
                      </a:r>
                      <a:r>
                        <a:rPr lang="en-US" sz="2700" b="1" i="0" u="none" strike="noStrike" cap="none" spc="0" dirty="0" err="1">
                          <a:solidFill>
                            <a:srgbClr val="FFFFFF"/>
                          </a:solidFill>
                          <a:latin typeface="+mj-lt"/>
                          <a:ea typeface="+mj-ea"/>
                          <a:cs typeface="+mj-cs"/>
                        </a:rPr>
                        <a:t>administración</a:t>
                      </a:r>
                      <a:endParaRPr sz="2700" b="1" dirty="0">
                        <a:solidFill>
                          <a:srgbClr val="FFFFFF"/>
                        </a:solidFill>
                        <a:latin typeface="Arial"/>
                        <a:ea typeface="Arial"/>
                        <a:cs typeface="Arial"/>
                      </a:endParaRPr>
                    </a:p>
                  </a:txBody>
                  <a:tcPr marL="0" marR="0" marT="0" marB="0" anchor="ctr"/>
                </a:tc>
                <a:extLst>
                  <a:ext uri="{0D108BD9-81ED-4DB2-BD59-A6C34878D82A}">
                    <a16:rowId xmlns:a16="http://schemas.microsoft.com/office/drawing/2014/main" val="10000"/>
                  </a:ext>
                </a:extLst>
              </a:tr>
              <a:tr h="1424291">
                <a:tc>
                  <a:txBody>
                    <a:bodyPr/>
                    <a:lstStyle/>
                    <a:p>
                      <a:pPr defTabSz="457200">
                        <a:defRPr sz="1800"/>
                      </a:pPr>
                      <a:r>
                        <a:rPr lang="es-ES" sz="2700">
                          <a:solidFill>
                            <a:srgbClr val="FFFFFF"/>
                          </a:solidFill>
                          <a:latin typeface="Arial"/>
                          <a:ea typeface="Arial"/>
                          <a:cs typeface="Arial"/>
                        </a:rPr>
                        <a:t>Ejercicio intenso regular</a:t>
                      </a:r>
                      <a:endParaRPr sz="2700">
                        <a:solidFill>
                          <a:srgbClr val="FFFFFF"/>
                        </a:solidFill>
                        <a:latin typeface="Arial"/>
                        <a:ea typeface="Arial"/>
                        <a:cs typeface="Arial"/>
                      </a:endParaRPr>
                    </a:p>
                  </a:txBody>
                  <a:tcPr marL="0" marR="0" marT="0" marB="0" anchor="ctr">
                    <a:noFill/>
                  </a:tcPr>
                </a:tc>
                <a:tc>
                  <a:txBody>
                    <a:bodyPr/>
                    <a:lstStyle/>
                    <a:p>
                      <a:pPr defTabSz="457200">
                        <a:defRPr sz="1800"/>
                      </a:pPr>
                      <a:r>
                        <a:rPr lang="es-ES" sz="2700">
                          <a:solidFill>
                            <a:srgbClr val="FFFFFF"/>
                          </a:solidFill>
                          <a:latin typeface="Arial"/>
                          <a:ea typeface="Arial"/>
                          <a:cs typeface="Arial"/>
                        </a:rPr>
                        <a:t>1 sobre al 0,75-1 l. Tomar pequeñas porciones </a:t>
                      </a:r>
                      <a:endParaRPr/>
                    </a:p>
                    <a:p>
                      <a:pPr defTabSz="457200">
                        <a:defRPr sz="1800"/>
                      </a:pPr>
                      <a:r>
                        <a:rPr lang="es-ES" sz="2700">
                          <a:solidFill>
                            <a:srgbClr val="FFFFFF"/>
                          </a:solidFill>
                          <a:latin typeface="Arial"/>
                          <a:ea typeface="Arial"/>
                          <a:cs typeface="Arial"/>
                        </a:rPr>
                        <a:t>durante y después del entrenamiento.</a:t>
                      </a:r>
                      <a:endParaRPr sz="2700">
                        <a:solidFill>
                          <a:srgbClr val="FFFFFF"/>
                        </a:solidFill>
                        <a:latin typeface="Arial"/>
                        <a:ea typeface="Arial"/>
                        <a:cs typeface="Arial"/>
                      </a:endParaRPr>
                    </a:p>
                  </a:txBody>
                  <a:tcPr marL="0" marR="0" marT="0" marB="0" anchor="ctr">
                    <a:noFill/>
                  </a:tcPr>
                </a:tc>
                <a:tc>
                  <a:txBody>
                    <a:bodyPr/>
                    <a:lstStyle/>
                    <a:p>
                      <a:pPr defTabSz="457200">
                        <a:defRPr sz="1800"/>
                      </a:pPr>
                      <a:r>
                        <a:rPr lang="es-ES" sz="2700" dirty="0">
                          <a:solidFill>
                            <a:srgbClr val="FFFFFF"/>
                          </a:solidFill>
                          <a:latin typeface="Arial"/>
                          <a:ea typeface="Arial"/>
                          <a:cs typeface="Arial"/>
                        </a:rPr>
                        <a:t>Paralelamente </a:t>
                      </a:r>
                      <a:endParaRPr dirty="0"/>
                    </a:p>
                    <a:p>
                      <a:pPr defTabSz="457200">
                        <a:defRPr sz="1800"/>
                      </a:pPr>
                      <a:r>
                        <a:rPr lang="es-ES" sz="2700" dirty="0">
                          <a:solidFill>
                            <a:srgbClr val="FFFFFF"/>
                          </a:solidFill>
                          <a:latin typeface="Arial"/>
                          <a:ea typeface="Arial"/>
                          <a:cs typeface="Arial"/>
                        </a:rPr>
                        <a:t>a los entrenamientos</a:t>
                      </a:r>
                      <a:endParaRPr sz="2700" dirty="0">
                        <a:solidFill>
                          <a:srgbClr val="FFFFFF"/>
                        </a:solidFill>
                        <a:latin typeface="Arial"/>
                        <a:ea typeface="Arial"/>
                        <a:cs typeface="Arial"/>
                      </a:endParaRPr>
                    </a:p>
                  </a:txBody>
                  <a:tcPr marL="0" marR="0" marT="0" marB="0" anchor="ctr">
                    <a:noFill/>
                  </a:tcPr>
                </a:tc>
                <a:extLst>
                  <a:ext uri="{0D108BD9-81ED-4DB2-BD59-A6C34878D82A}">
                    <a16:rowId xmlns:a16="http://schemas.microsoft.com/office/drawing/2014/main" val="10001"/>
                  </a:ext>
                </a:extLst>
              </a:tr>
              <a:tr h="2298078">
                <a:tc>
                  <a:txBody>
                    <a:bodyPr/>
                    <a:lstStyle/>
                    <a:p>
                      <a:pPr defTabSz="457200">
                        <a:defRPr sz="2700">
                          <a:solidFill>
                            <a:srgbClr val="FFFFFF"/>
                          </a:solidFill>
                          <a:latin typeface="Arial"/>
                          <a:ea typeface="Arial"/>
                          <a:cs typeface="Arial"/>
                        </a:defRPr>
                      </a:pPr>
                      <a:r>
                        <a:rPr lang="es-ES"/>
                        <a:t>Ingesta regular de más de 50 ml de alcohol fuerte (o el equivalente de otras bebidas alcohólicas) más de 3 veces por semana, fumar</a:t>
                      </a:r>
                      <a:endParaRPr/>
                    </a:p>
                  </a:txBody>
                  <a:tcPr marL="0" marR="0" marT="0" marB="0" anchor="ctr">
                    <a:noFill/>
                  </a:tcPr>
                </a:tc>
                <a:tc>
                  <a:txBody>
                    <a:bodyPr/>
                    <a:lstStyle/>
                    <a:p>
                      <a:pPr defTabSz="457200">
                        <a:defRPr sz="1800"/>
                      </a:pPr>
                      <a:r>
                        <a:rPr lang="es-ES" sz="2700">
                          <a:solidFill>
                            <a:srgbClr val="FFFFFF"/>
                          </a:solidFill>
                          <a:latin typeface="Arial"/>
                          <a:ea typeface="Arial"/>
                          <a:cs typeface="Arial"/>
                        </a:rPr>
                        <a:t>1 sobre al 0,75 l. Tomar a lo largo del día o dividir </a:t>
                      </a:r>
                      <a:endParaRPr/>
                    </a:p>
                    <a:p>
                      <a:pPr defTabSz="457200">
                        <a:defRPr sz="1800"/>
                      </a:pPr>
                      <a:r>
                        <a:rPr lang="es-ES" sz="2700">
                          <a:solidFill>
                            <a:srgbClr val="FFFFFF"/>
                          </a:solidFill>
                          <a:latin typeface="Arial"/>
                          <a:ea typeface="Arial"/>
                          <a:cs typeface="Arial"/>
                        </a:rPr>
                        <a:t>en 3-4 porciones.</a:t>
                      </a:r>
                      <a:endParaRPr sz="2700">
                        <a:solidFill>
                          <a:srgbClr val="FFFFFF"/>
                        </a:solidFill>
                        <a:latin typeface="Arial"/>
                        <a:ea typeface="Arial"/>
                        <a:cs typeface="Arial"/>
                      </a:endParaRPr>
                    </a:p>
                  </a:txBody>
                  <a:tcPr marL="0" marR="0" marT="0" marB="0" anchor="ctr">
                    <a:noFill/>
                  </a:tcPr>
                </a:tc>
                <a:tc>
                  <a:txBody>
                    <a:bodyPr/>
                    <a:lstStyle/>
                    <a:p>
                      <a:pPr defTabSz="457200">
                        <a:defRPr sz="1800"/>
                      </a:pPr>
                      <a:r>
                        <a:rPr lang="es-ES" sz="2700">
                          <a:solidFill>
                            <a:srgbClr val="FFFFFF"/>
                          </a:solidFill>
                          <a:latin typeface="Arial"/>
                          <a:ea typeface="Arial"/>
                          <a:cs typeface="Arial"/>
                        </a:rPr>
                        <a:t>1 mes, 3-4 veces al año</a:t>
                      </a:r>
                      <a:endParaRPr sz="2700">
                        <a:solidFill>
                          <a:srgbClr val="FFFFFF"/>
                        </a:solidFill>
                        <a:latin typeface="Arial"/>
                        <a:ea typeface="Arial"/>
                        <a:cs typeface="Arial"/>
                      </a:endParaRPr>
                    </a:p>
                  </a:txBody>
                  <a:tcPr marL="0" marR="0" marT="0" marB="0" anchor="ctr">
                    <a:noFill/>
                  </a:tcPr>
                </a:tc>
                <a:extLst>
                  <a:ext uri="{0D108BD9-81ED-4DB2-BD59-A6C34878D82A}">
                    <a16:rowId xmlns:a16="http://schemas.microsoft.com/office/drawing/2014/main" val="10002"/>
                  </a:ext>
                </a:extLst>
              </a:tr>
              <a:tr h="1506643">
                <a:tc>
                  <a:txBody>
                    <a:bodyPr/>
                    <a:lstStyle/>
                    <a:p>
                      <a:pPr defTabSz="457200">
                        <a:defRPr sz="1800"/>
                      </a:pPr>
                      <a:r>
                        <a:rPr lang="es-ES" sz="2700">
                          <a:solidFill>
                            <a:srgbClr val="FFFFFF"/>
                          </a:solidFill>
                          <a:latin typeface="Arial"/>
                          <a:ea typeface="Arial"/>
                          <a:cs typeface="Arial"/>
                        </a:rPr>
                        <a:t>Vivir en regiones con baja dureza del agua.</a:t>
                      </a:r>
                      <a:endParaRPr sz="2700">
                        <a:solidFill>
                          <a:srgbClr val="FFFFFF"/>
                        </a:solidFill>
                        <a:latin typeface="Arial"/>
                        <a:ea typeface="Arial"/>
                        <a:cs typeface="Arial"/>
                      </a:endParaRPr>
                    </a:p>
                  </a:txBody>
                  <a:tcPr marL="0" marR="0" marT="0" marB="0" anchor="ctr">
                    <a:noFill/>
                  </a:tcPr>
                </a:tc>
                <a:tc>
                  <a:txBody>
                    <a:bodyPr/>
                    <a:lstStyle/>
                    <a:p>
                      <a:pPr defTabSz="457200">
                        <a:defRPr sz="1800"/>
                      </a:pPr>
                      <a:r>
                        <a:rPr lang="es-ES" sz="2700">
                          <a:solidFill>
                            <a:srgbClr val="FFFFFF"/>
                          </a:solidFill>
                          <a:latin typeface="Arial"/>
                          <a:ea typeface="Arial"/>
                          <a:cs typeface="Arial"/>
                        </a:rPr>
                        <a:t>1 sobre al 0,75-1 l.</a:t>
                      </a:r>
                      <a:r>
                        <a:rPr sz="2700">
                          <a:solidFill>
                            <a:srgbClr val="FFFFFF"/>
                          </a:solidFill>
                          <a:latin typeface="Arial"/>
                          <a:ea typeface="Arial"/>
                          <a:cs typeface="Arial"/>
                        </a:rPr>
                        <a:t>. </a:t>
                      </a:r>
                      <a:r>
                        <a:rPr lang="es-ES" sz="2700">
                          <a:solidFill>
                            <a:srgbClr val="FFFFFF"/>
                          </a:solidFill>
                          <a:latin typeface="Arial"/>
                          <a:ea typeface="Arial"/>
                          <a:cs typeface="Arial"/>
                        </a:rPr>
                        <a:t>Tomar a lo largo del día</a:t>
                      </a:r>
                      <a:endParaRPr/>
                    </a:p>
                    <a:p>
                      <a:pPr defTabSz="457200">
                        <a:defRPr sz="1800"/>
                      </a:pPr>
                      <a:r>
                        <a:rPr lang="es-ES" sz="2700">
                          <a:solidFill>
                            <a:srgbClr val="FFFFFF"/>
                          </a:solidFill>
                          <a:latin typeface="Arial"/>
                          <a:ea typeface="Arial"/>
                          <a:cs typeface="Arial"/>
                        </a:rPr>
                        <a:t> o dividir en 2-3 porciones.</a:t>
                      </a:r>
                      <a:endParaRPr sz="2700">
                        <a:solidFill>
                          <a:srgbClr val="FFFFFF"/>
                        </a:solidFill>
                        <a:latin typeface="Arial"/>
                        <a:ea typeface="Arial"/>
                        <a:cs typeface="Arial"/>
                      </a:endParaRPr>
                    </a:p>
                  </a:txBody>
                  <a:tcPr marL="0" marR="0" marT="0" marB="0" anchor="ctr">
                    <a:noFill/>
                  </a:tcPr>
                </a:tc>
                <a:tc>
                  <a:txBody>
                    <a:bodyPr/>
                    <a:lstStyle/>
                    <a:p>
                      <a:pPr defTabSz="457200">
                        <a:defRPr sz="1800"/>
                      </a:pPr>
                      <a:r>
                        <a:rPr lang="es-ES" sz="2700">
                          <a:solidFill>
                            <a:srgbClr val="FFFFFF"/>
                          </a:solidFill>
                          <a:latin typeface="Arial"/>
                          <a:ea typeface="Arial"/>
                          <a:cs typeface="Arial"/>
                        </a:rPr>
                        <a:t>1 mes, 2-3 veces al año</a:t>
                      </a:r>
                      <a:endParaRPr sz="2700">
                        <a:solidFill>
                          <a:srgbClr val="FFFFFF"/>
                        </a:solidFill>
                        <a:latin typeface="Arial"/>
                        <a:ea typeface="Arial"/>
                        <a:cs typeface="Arial"/>
                      </a:endParaRPr>
                    </a:p>
                  </a:txBody>
                  <a:tcPr marL="0" marR="0" marT="0" marB="0" anchor="ctr">
                    <a:noFill/>
                  </a:tcPr>
                </a:tc>
                <a:extLst>
                  <a:ext uri="{0D108BD9-81ED-4DB2-BD59-A6C34878D82A}">
                    <a16:rowId xmlns:a16="http://schemas.microsoft.com/office/drawing/2014/main" val="10003"/>
                  </a:ext>
                </a:extLst>
              </a:tr>
              <a:tr h="1430906">
                <a:tc>
                  <a:txBody>
                    <a:bodyPr/>
                    <a:lstStyle/>
                    <a:p>
                      <a:pPr defTabSz="457200">
                        <a:defRPr sz="1800"/>
                      </a:pPr>
                      <a:r>
                        <a:rPr lang="es-ES" sz="2700">
                          <a:solidFill>
                            <a:srgbClr val="FFFFFF"/>
                          </a:solidFill>
                          <a:latin typeface="Arial"/>
                          <a:ea typeface="Arial"/>
                          <a:cs typeface="Arial"/>
                        </a:rPr>
                        <a:t>Situaciones de estrés crónico</a:t>
                      </a:r>
                      <a:endParaRPr sz="2700">
                        <a:solidFill>
                          <a:srgbClr val="FFFFFF"/>
                        </a:solidFill>
                        <a:latin typeface="Arial"/>
                        <a:ea typeface="Arial"/>
                        <a:cs typeface="Arial"/>
                      </a:endParaRPr>
                    </a:p>
                  </a:txBody>
                  <a:tcPr marL="0" marR="0" marT="0" marB="0" anchor="ctr">
                    <a:noFill/>
                  </a:tcPr>
                </a:tc>
                <a:tc>
                  <a:txBody>
                    <a:bodyPr/>
                    <a:lstStyle/>
                    <a:p>
                      <a:pPr defTabSz="457200">
                        <a:defRPr sz="1800"/>
                      </a:pPr>
                      <a:r>
                        <a:rPr lang="es-ES" sz="2700">
                          <a:solidFill>
                            <a:srgbClr val="FFFFFF"/>
                          </a:solidFill>
                          <a:latin typeface="Arial"/>
                          <a:ea typeface="Arial"/>
                          <a:cs typeface="Arial"/>
                        </a:rPr>
                        <a:t>1 sobre al 0,75-1 l. Tomar a lo largo del día </a:t>
                      </a:r>
                      <a:endParaRPr/>
                    </a:p>
                    <a:p>
                      <a:pPr defTabSz="457200">
                        <a:defRPr sz="1800"/>
                      </a:pPr>
                      <a:r>
                        <a:rPr lang="es-ES" sz="2700">
                          <a:solidFill>
                            <a:srgbClr val="FFFFFF"/>
                          </a:solidFill>
                          <a:latin typeface="Arial"/>
                          <a:ea typeface="Arial"/>
                          <a:cs typeface="Arial"/>
                        </a:rPr>
                        <a:t>o dividir en 2-3 porciones.</a:t>
                      </a:r>
                      <a:endParaRPr sz="2700">
                        <a:solidFill>
                          <a:srgbClr val="FFFFFF"/>
                        </a:solidFill>
                        <a:latin typeface="Arial"/>
                        <a:ea typeface="Arial"/>
                        <a:cs typeface="Arial"/>
                      </a:endParaRPr>
                    </a:p>
                  </a:txBody>
                  <a:tcPr marL="0" marR="0" marT="0" marB="0" anchor="ctr">
                    <a:noFill/>
                  </a:tcPr>
                </a:tc>
                <a:tc>
                  <a:txBody>
                    <a:bodyPr/>
                    <a:lstStyle/>
                    <a:p>
                      <a:pPr defTabSz="457200">
                        <a:defRPr sz="1800"/>
                      </a:pPr>
                      <a:r>
                        <a:rPr lang="es-ES" sz="2700">
                          <a:solidFill>
                            <a:srgbClr val="FFFFFF"/>
                          </a:solidFill>
                          <a:latin typeface="Arial"/>
                          <a:ea typeface="Arial"/>
                          <a:cs typeface="Arial"/>
                        </a:rPr>
                        <a:t>1 mes (durante y después de una situación de estrés crónico</a:t>
                      </a:r>
                      <a:r>
                        <a:rPr sz="2700">
                          <a:solidFill>
                            <a:srgbClr val="FFFFFF"/>
                          </a:solidFill>
                          <a:latin typeface="Arial"/>
                          <a:ea typeface="Arial"/>
                          <a:cs typeface="Arial"/>
                        </a:rPr>
                        <a:t>)</a:t>
                      </a:r>
                      <a:endParaRPr/>
                    </a:p>
                  </a:txBody>
                  <a:tcPr marL="0" marR="0" marT="0" marB="0" anchor="ctr">
                    <a:noFill/>
                  </a:tcPr>
                </a:tc>
                <a:extLst>
                  <a:ext uri="{0D108BD9-81ED-4DB2-BD59-A6C34878D82A}">
                    <a16:rowId xmlns:a16="http://schemas.microsoft.com/office/drawing/2014/main" val="10004"/>
                  </a:ext>
                </a:extLst>
              </a:tr>
              <a:tr h="1834449">
                <a:tc>
                  <a:txBody>
                    <a:bodyPr/>
                    <a:lstStyle/>
                    <a:p>
                      <a:pPr defTabSz="457200">
                        <a:defRPr sz="1800"/>
                      </a:pPr>
                      <a:r>
                        <a:rPr lang="es-ES" sz="2700">
                          <a:solidFill>
                            <a:srgbClr val="FFFFFF"/>
                          </a:solidFill>
                          <a:latin typeface="Arial"/>
                          <a:ea typeface="Arial"/>
                          <a:cs typeface="Arial"/>
                        </a:rPr>
                        <a:t>Dietas</a:t>
                      </a:r>
                      <a:endParaRPr lang="ru-RU" sz="2700">
                        <a:solidFill>
                          <a:srgbClr val="FFFFFF"/>
                        </a:solidFill>
                        <a:latin typeface="Arial"/>
                        <a:ea typeface="Arial"/>
                        <a:cs typeface="Arial"/>
                      </a:endParaRPr>
                    </a:p>
                  </a:txBody>
                  <a:tcPr marL="0" marR="0" marT="0" marB="0" anchor="ctr">
                    <a:noFill/>
                  </a:tcPr>
                </a:tc>
                <a:tc>
                  <a:txBody>
                    <a:bodyPr/>
                    <a:lstStyle/>
                    <a:p>
                      <a:pPr defTabSz="457200">
                        <a:defRPr sz="2700">
                          <a:solidFill>
                            <a:srgbClr val="FFFFFF"/>
                          </a:solidFill>
                          <a:latin typeface="Arial"/>
                          <a:ea typeface="Arial"/>
                          <a:cs typeface="Arial"/>
                        </a:defRPr>
                      </a:pPr>
                      <a:r>
                        <a:rPr lang="es-ES" dirty="0"/>
                        <a:t>No </a:t>
                      </a:r>
                      <a:r>
                        <a:rPr lang="en-US" sz="2700" b="0" i="0" u="none" strike="noStrike" cap="none" spc="0" dirty="0" err="1">
                          <a:solidFill>
                            <a:schemeClr val="bg1"/>
                          </a:solidFill>
                          <a:latin typeface="+mj-lt"/>
                          <a:ea typeface="+mj-ea"/>
                          <a:cs typeface="+mj-cs"/>
                        </a:rPr>
                        <a:t>tomarlo</a:t>
                      </a:r>
                      <a:r>
                        <a:rPr lang="es-ES" dirty="0"/>
                        <a:t> durante los períodos de ayuno. </a:t>
                      </a:r>
                      <a:endParaRPr dirty="0"/>
                    </a:p>
                    <a:p>
                      <a:pPr defTabSz="457200">
                        <a:defRPr sz="2700">
                          <a:solidFill>
                            <a:srgbClr val="FFFFFF"/>
                          </a:solidFill>
                          <a:latin typeface="Arial"/>
                          <a:ea typeface="Arial"/>
                          <a:cs typeface="Arial"/>
                        </a:defRPr>
                      </a:pPr>
                      <a:r>
                        <a:rPr lang="es-ES" dirty="0"/>
                        <a:t>En otro momento1 sobre al 0,75-1-1,5 litros. Tomar a lo largo del día o dividir en 3-4 porciones.</a:t>
                      </a:r>
                      <a:endParaRPr dirty="0"/>
                    </a:p>
                  </a:txBody>
                  <a:tcPr marL="0" marR="0" marT="0" marB="0" anchor="ctr">
                    <a:noFill/>
                  </a:tcPr>
                </a:tc>
                <a:tc>
                  <a:txBody>
                    <a:bodyPr/>
                    <a:lstStyle/>
                    <a:p>
                      <a:pPr defTabSz="457200">
                        <a:defRPr sz="1800"/>
                      </a:pPr>
                      <a:r>
                        <a:rPr lang="es-ES" sz="2700" dirty="0">
                          <a:solidFill>
                            <a:srgbClr val="FFFFFF"/>
                          </a:solidFill>
                          <a:latin typeface="Arial"/>
                          <a:ea typeface="Arial"/>
                          <a:cs typeface="Arial"/>
                        </a:rPr>
                        <a:t>1 mes </a:t>
                      </a:r>
                      <a:endParaRPr sz="2700" dirty="0">
                        <a:solidFill>
                          <a:srgbClr val="FFFFFF"/>
                        </a:solidFill>
                        <a:latin typeface="Arial"/>
                        <a:ea typeface="Arial"/>
                        <a:cs typeface="Arial"/>
                      </a:endParaRPr>
                    </a:p>
                  </a:txBody>
                  <a:tcPr marL="0" marR="0" marT="0" marB="0" anchor="ctr">
                    <a:no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576" name="Shape 107"/>
          <p:cNvSpPr/>
          <p:nvPr/>
        </p:nvSpPr>
        <p:spPr bwMode="auto">
          <a:xfrm>
            <a:off x="-178000" y="-229990"/>
            <a:ext cx="24740000" cy="14175980"/>
          </a:xfrm>
          <a:prstGeom prst="rect">
            <a:avLst/>
          </a:prstGeom>
          <a:solidFill>
            <a:srgbClr val="285FB0"/>
          </a:solidFill>
          <a:ln w="12700">
            <a:miter lim="400000"/>
          </a:ln>
        </p:spPr>
        <p:txBody>
          <a:bodyPr lIns="71433" tIns="71433" rIns="71433" bIns="71433" anchor="ctr"/>
          <a:lstStyle/>
          <a:p>
            <a:pPr>
              <a:defRPr>
                <a:latin typeface="+mn-lt"/>
                <a:ea typeface="+mn-ea"/>
                <a:cs typeface="+mn-cs"/>
              </a:defRPr>
            </a:pPr>
            <a:endParaRPr/>
          </a:p>
        </p:txBody>
      </p:sp>
      <p:pic>
        <p:nvPicPr>
          <p:cNvPr id="577" name="image2.png" descr="image2.png"/>
          <p:cNvPicPr>
            <a:picLocks noChangeAspect="1"/>
          </p:cNvPicPr>
          <p:nvPr/>
        </p:nvPicPr>
        <p:blipFill>
          <a:blip r:embed="rId2"/>
          <a:stretch/>
        </p:blipFill>
        <p:spPr bwMode="auto">
          <a:xfrm>
            <a:off x="1057090" y="12732639"/>
            <a:ext cx="1738685" cy="304618"/>
          </a:xfrm>
          <a:prstGeom prst="rect">
            <a:avLst/>
          </a:prstGeom>
          <a:ln w="12700">
            <a:miter lim="400000"/>
          </a:ln>
        </p:spPr>
      </p:pic>
      <p:sp>
        <p:nvSpPr>
          <p:cNvPr id="578"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sp>
        <p:nvSpPr>
          <p:cNvPr id="579" name="Shape 51"/>
          <p:cNvSpPr txBox="1"/>
          <p:nvPr/>
        </p:nvSpPr>
        <p:spPr bwMode="auto">
          <a:xfrm>
            <a:off x="929740" y="1164298"/>
            <a:ext cx="22448320" cy="1056076"/>
          </a:xfrm>
          <a:prstGeom prst="rect">
            <a:avLst/>
          </a:prstGeom>
          <a:ln w="12700">
            <a:miter lim="400000"/>
          </a:ln>
        </p:spPr>
        <p:txBody>
          <a:bodyPr lIns="71433" tIns="71433" rIns="71433" bIns="71433">
            <a:spAutoFit/>
          </a:bodyPr>
          <a:lstStyle>
            <a:lvl1pPr defTabSz="914400">
              <a:lnSpc>
                <a:spcPct val="90000"/>
              </a:lnSpc>
              <a:defRPr sz="6400" b="1">
                <a:solidFill>
                  <a:srgbClr val="FFFFFF"/>
                </a:solidFill>
                <a:latin typeface="Arial"/>
                <a:ea typeface="Arial"/>
                <a:cs typeface="Arial"/>
              </a:defRPr>
            </a:lvl1pPr>
          </a:lstStyle>
          <a:p>
            <a:pPr>
              <a:defRPr/>
            </a:pPr>
            <a:r>
              <a:rPr lang="es-ES"/>
              <a:t>El agua es la clave del producto</a:t>
            </a:r>
            <a:endParaRPr/>
          </a:p>
        </p:txBody>
      </p:sp>
      <p:graphicFrame>
        <p:nvGraphicFramePr>
          <p:cNvPr id="580" name="Таблица"/>
          <p:cNvGraphicFramePr>
            <a:graphicFrameLocks/>
          </p:cNvGraphicFramePr>
          <p:nvPr>
            <p:extLst>
              <p:ext uri="{D42A27DB-BD31-4B8C-83A1-F6EECF244321}">
                <p14:modId xmlns:p14="http://schemas.microsoft.com/office/powerpoint/2010/main" val="3968628199"/>
              </p:ext>
            </p:extLst>
          </p:nvPr>
        </p:nvGraphicFramePr>
        <p:xfrm>
          <a:off x="1044041" y="2770805"/>
          <a:ext cx="22427477" cy="9457470"/>
        </p:xfrm>
        <a:graphic>
          <a:graphicData uri="http://schemas.openxmlformats.org/drawingml/2006/table">
            <a:tbl>
              <a:tblPr firstRow="1" bandRow="1">
                <a:tableStyleId>{756E1D1B-B199-D364-79A7-83F9C6AC75CF}</a:tableStyleId>
              </a:tblPr>
              <a:tblGrid>
                <a:gridCol w="7482683">
                  <a:extLst>
                    <a:ext uri="{9D8B030D-6E8A-4147-A177-3AD203B41FA5}">
                      <a16:colId xmlns:a16="http://schemas.microsoft.com/office/drawing/2014/main" val="20000"/>
                    </a:ext>
                  </a:extLst>
                </a:gridCol>
                <a:gridCol w="9092871">
                  <a:extLst>
                    <a:ext uri="{9D8B030D-6E8A-4147-A177-3AD203B41FA5}">
                      <a16:colId xmlns:a16="http://schemas.microsoft.com/office/drawing/2014/main" val="20001"/>
                    </a:ext>
                  </a:extLst>
                </a:gridCol>
                <a:gridCol w="5851923">
                  <a:extLst>
                    <a:ext uri="{9D8B030D-6E8A-4147-A177-3AD203B41FA5}">
                      <a16:colId xmlns:a16="http://schemas.microsoft.com/office/drawing/2014/main" val="20002"/>
                    </a:ext>
                  </a:extLst>
                </a:gridCol>
              </a:tblGrid>
              <a:tr h="779880">
                <a:tc>
                  <a:txBody>
                    <a:bodyPr/>
                    <a:lstStyle/>
                    <a:p>
                      <a:pPr defTabSz="457200">
                        <a:spcBef>
                          <a:spcPts val="300"/>
                        </a:spcBef>
                        <a:defRPr sz="1800" b="0">
                          <a:solidFill>
                            <a:srgbClr val="000000"/>
                          </a:solidFill>
                        </a:defRPr>
                      </a:pPr>
                      <a:r>
                        <a:rPr lang="es-ES" sz="2700" b="1">
                          <a:solidFill>
                            <a:srgbClr val="FFFFFF"/>
                          </a:solidFill>
                          <a:latin typeface="Arial"/>
                          <a:ea typeface="Arial"/>
                          <a:cs typeface="Arial"/>
                        </a:rPr>
                        <a:t>Estilo de vida y nutrición</a:t>
                      </a:r>
                      <a:endParaRPr/>
                    </a:p>
                  </a:txBody>
                  <a:tcPr marL="0" marR="0" marT="0" marB="0" anchor="ctr"/>
                </a:tc>
                <a:tc>
                  <a:txBody>
                    <a:bodyPr/>
                    <a:lstStyle/>
                    <a:p>
                      <a:pPr defTabSz="457200">
                        <a:spcBef>
                          <a:spcPts val="300"/>
                        </a:spcBef>
                        <a:defRPr sz="1800" b="0">
                          <a:solidFill>
                            <a:srgbClr val="000000"/>
                          </a:solidFill>
                        </a:defRPr>
                      </a:pPr>
                      <a:r>
                        <a:rPr lang="es-ES" sz="2700" b="1">
                          <a:solidFill>
                            <a:srgbClr val="FFFFFF"/>
                          </a:solidFill>
                          <a:latin typeface="Arial"/>
                          <a:ea typeface="Arial"/>
                          <a:cs typeface="Arial"/>
                        </a:rPr>
                        <a:t>Preparación</a:t>
                      </a:r>
                      <a:endParaRPr/>
                    </a:p>
                  </a:txBody>
                  <a:tcPr marL="0" marR="0" marT="0" marB="0" anchor="ctr"/>
                </a:tc>
                <a:tc>
                  <a:txBody>
                    <a:bodyPr/>
                    <a:lstStyle/>
                    <a:p>
                      <a:pPr defTabSz="457200">
                        <a:spcBef>
                          <a:spcPts val="300"/>
                        </a:spcBef>
                        <a:defRPr sz="1800" b="0">
                          <a:solidFill>
                            <a:srgbClr val="000000"/>
                          </a:solidFill>
                        </a:defRPr>
                      </a:pPr>
                      <a:r>
                        <a:rPr lang="es-ES" sz="2700" b="1" dirty="0">
                          <a:solidFill>
                            <a:srgbClr val="FFFFFF"/>
                          </a:solidFill>
                          <a:latin typeface="Arial"/>
                          <a:ea typeface="Arial"/>
                          <a:cs typeface="Arial"/>
                        </a:rPr>
                        <a:t>Duración de la </a:t>
                      </a:r>
                      <a:r>
                        <a:rPr lang="en-US" sz="2700" b="1" i="0" u="none" strike="noStrike" cap="none" spc="0" dirty="0" err="1">
                          <a:solidFill>
                            <a:srgbClr val="FFFFFF"/>
                          </a:solidFill>
                          <a:latin typeface="+mj-lt"/>
                          <a:ea typeface="+mj-ea"/>
                          <a:cs typeface="+mj-cs"/>
                        </a:rPr>
                        <a:t>administración</a:t>
                      </a:r>
                      <a:endParaRPr dirty="0"/>
                    </a:p>
                  </a:txBody>
                  <a:tcPr marL="0" marR="0" marT="0" marB="0" anchor="ctr"/>
                </a:tc>
                <a:extLst>
                  <a:ext uri="{0D108BD9-81ED-4DB2-BD59-A6C34878D82A}">
                    <a16:rowId xmlns:a16="http://schemas.microsoft.com/office/drawing/2014/main" val="10000"/>
                  </a:ext>
                </a:extLst>
              </a:tr>
              <a:tr h="2109099">
                <a:tc>
                  <a:txBody>
                    <a:bodyPr/>
                    <a:lstStyle/>
                    <a:p>
                      <a:pPr defTabSz="457200">
                        <a:defRPr sz="1800"/>
                      </a:pPr>
                      <a:r>
                        <a:rPr lang="es-ES" sz="2700">
                          <a:solidFill>
                            <a:srgbClr val="FFFFFF"/>
                          </a:solidFill>
                          <a:latin typeface="Arial"/>
                          <a:ea typeface="Arial"/>
                          <a:cs typeface="Arial"/>
                        </a:rPr>
                        <a:t>El riesgo de desarrollar hipercolesterolemia (niveles altos de colesterol); riesgo de desarrollar síndrome metabólico</a:t>
                      </a:r>
                      <a:endParaRPr sz="2700">
                        <a:solidFill>
                          <a:srgbClr val="FFFFFF"/>
                        </a:solidFill>
                        <a:latin typeface="Arial"/>
                        <a:ea typeface="Arial"/>
                        <a:cs typeface="Arial"/>
                      </a:endParaRPr>
                    </a:p>
                  </a:txBody>
                  <a:tcPr marL="0" marR="0" marT="0" marB="0" anchor="ctr">
                    <a:noFill/>
                  </a:tcPr>
                </a:tc>
                <a:tc>
                  <a:txBody>
                    <a:bodyPr/>
                    <a:lstStyle/>
                    <a:p>
                      <a:pPr defTabSz="457200">
                        <a:defRPr sz="1800"/>
                      </a:pPr>
                      <a:r>
                        <a:rPr lang="es-ES" sz="2700">
                          <a:solidFill>
                            <a:srgbClr val="FFFFFF"/>
                          </a:solidFill>
                          <a:latin typeface="Arial"/>
                          <a:ea typeface="Arial"/>
                          <a:cs typeface="Arial"/>
                        </a:rPr>
                        <a:t>1 sobre al 0,75-1-1,5 litros. Tomar a lo largo del día </a:t>
                      </a:r>
                      <a:endParaRPr/>
                    </a:p>
                    <a:p>
                      <a:pPr defTabSz="457200">
                        <a:defRPr sz="1800"/>
                      </a:pPr>
                      <a:r>
                        <a:rPr lang="es-ES" sz="2700">
                          <a:solidFill>
                            <a:srgbClr val="FFFFFF"/>
                          </a:solidFill>
                          <a:latin typeface="Arial"/>
                          <a:ea typeface="Arial"/>
                          <a:cs typeface="Arial"/>
                        </a:rPr>
                        <a:t>o dividir en 3-5 porciones.</a:t>
                      </a:r>
                      <a:endParaRPr sz="2700">
                        <a:solidFill>
                          <a:srgbClr val="FFFFFF"/>
                        </a:solidFill>
                        <a:latin typeface="Arial"/>
                        <a:ea typeface="Arial"/>
                        <a:cs typeface="Arial"/>
                      </a:endParaRPr>
                    </a:p>
                  </a:txBody>
                  <a:tcPr marL="0" marR="0" marT="0" marB="0" anchor="ctr">
                    <a:noFill/>
                  </a:tcPr>
                </a:tc>
                <a:tc>
                  <a:txBody>
                    <a:bodyPr/>
                    <a:lstStyle/>
                    <a:p>
                      <a:pPr defTabSz="457200">
                        <a:defRPr sz="1800"/>
                      </a:pPr>
                      <a:r>
                        <a:rPr lang="es-ES" sz="2700">
                          <a:solidFill>
                            <a:srgbClr val="FFFFFF"/>
                          </a:solidFill>
                          <a:latin typeface="Arial"/>
                          <a:ea typeface="Arial"/>
                          <a:cs typeface="Arial"/>
                        </a:rPr>
                        <a:t>1 mes, repetir 3-4 veces al año</a:t>
                      </a:r>
                      <a:endParaRPr sz="2700">
                        <a:solidFill>
                          <a:srgbClr val="FFFFFF"/>
                        </a:solidFill>
                        <a:latin typeface="Arial"/>
                        <a:ea typeface="Arial"/>
                        <a:cs typeface="Arial"/>
                      </a:endParaRPr>
                    </a:p>
                  </a:txBody>
                  <a:tcPr marL="0" marR="0" marT="0" marB="0" anchor="ctr">
                    <a:noFill/>
                  </a:tcPr>
                </a:tc>
                <a:extLst>
                  <a:ext uri="{0D108BD9-81ED-4DB2-BD59-A6C34878D82A}">
                    <a16:rowId xmlns:a16="http://schemas.microsoft.com/office/drawing/2014/main" val="10001"/>
                  </a:ext>
                </a:extLst>
              </a:tr>
              <a:tr h="1984943">
                <a:tc>
                  <a:txBody>
                    <a:bodyPr/>
                    <a:lstStyle/>
                    <a:p>
                      <a:pPr defTabSz="457200">
                        <a:defRPr sz="2700">
                          <a:solidFill>
                            <a:srgbClr val="FFFFFF"/>
                          </a:solidFill>
                          <a:latin typeface="Arial"/>
                          <a:ea typeface="Arial"/>
                          <a:cs typeface="Arial"/>
                        </a:defRPr>
                      </a:pPr>
                      <a:r>
                        <a:rPr lang="es-ES"/>
                        <a:t>Para las mujeres: durante la menopausia</a:t>
                      </a:r>
                      <a:endParaRPr/>
                    </a:p>
                    <a:p>
                      <a:pPr defTabSz="457200">
                        <a:defRPr sz="2700">
                          <a:solidFill>
                            <a:srgbClr val="FFFFFF"/>
                          </a:solidFill>
                          <a:latin typeface="Arial"/>
                          <a:ea typeface="Arial"/>
                          <a:cs typeface="Arial"/>
                        </a:defRPr>
                      </a:pPr>
                      <a:r>
                        <a:rPr lang="es-ES"/>
                        <a:t>y posmenopausia; al tomar anticonceptivos orales, medicamentos hormonales</a:t>
                      </a:r>
                      <a:endParaRPr/>
                    </a:p>
                  </a:txBody>
                  <a:tcPr marL="0" marR="0" marT="0" marB="0" anchor="ctr">
                    <a:noFill/>
                  </a:tcPr>
                </a:tc>
                <a:tc>
                  <a:txBody>
                    <a:bodyPr/>
                    <a:lstStyle/>
                    <a:p>
                      <a:pPr defTabSz="457200">
                        <a:defRPr sz="1800"/>
                      </a:pPr>
                      <a:r>
                        <a:rPr lang="es-ES" sz="2700">
                          <a:solidFill>
                            <a:srgbClr val="FFFFFF"/>
                          </a:solidFill>
                          <a:latin typeface="Arial"/>
                          <a:ea typeface="Arial"/>
                          <a:cs typeface="Arial"/>
                        </a:rPr>
                        <a:t>1 sobre al 0,75-1-1,5 litros. Tomar a lo largo del día </a:t>
                      </a:r>
                      <a:endParaRPr/>
                    </a:p>
                    <a:p>
                      <a:pPr defTabSz="457200">
                        <a:defRPr sz="1800"/>
                      </a:pPr>
                      <a:r>
                        <a:rPr lang="es-ES" sz="2700">
                          <a:solidFill>
                            <a:srgbClr val="FFFFFF"/>
                          </a:solidFill>
                          <a:latin typeface="Arial"/>
                          <a:ea typeface="Arial"/>
                          <a:cs typeface="Arial"/>
                        </a:rPr>
                        <a:t>o dividir en 3-5 porciones</a:t>
                      </a:r>
                      <a:endParaRPr sz="2700">
                        <a:solidFill>
                          <a:srgbClr val="FFFFFF"/>
                        </a:solidFill>
                        <a:latin typeface="Arial"/>
                        <a:ea typeface="Arial"/>
                        <a:cs typeface="Arial"/>
                      </a:endParaRPr>
                    </a:p>
                  </a:txBody>
                  <a:tcPr marL="0" marR="0" marT="0" marB="0" anchor="ctr">
                    <a:noFill/>
                  </a:tcPr>
                </a:tc>
                <a:tc>
                  <a:txBody>
                    <a:bodyPr/>
                    <a:lstStyle/>
                    <a:p>
                      <a:pPr defTabSz="457200">
                        <a:defRPr sz="1800"/>
                      </a:pPr>
                      <a:r>
                        <a:rPr lang="es-ES" sz="2700" dirty="0">
                          <a:solidFill>
                            <a:srgbClr val="FFFFFF"/>
                          </a:solidFill>
                          <a:latin typeface="Arial"/>
                          <a:ea typeface="Arial"/>
                          <a:cs typeface="Arial"/>
                        </a:rPr>
                        <a:t>Consultar con un </a:t>
                      </a:r>
                      <a:r>
                        <a:rPr lang="en-US" sz="2700" b="0" i="0" u="none" strike="noStrike" cap="none" spc="0" dirty="0">
                          <a:solidFill>
                            <a:schemeClr val="bg1"/>
                          </a:solidFill>
                          <a:latin typeface="+mj-lt"/>
                          <a:ea typeface="+mj-ea"/>
                          <a:cs typeface="+mj-cs"/>
                        </a:rPr>
                        <a:t>mentor</a:t>
                      </a:r>
                      <a:endParaRPr sz="2700" dirty="0">
                        <a:solidFill>
                          <a:schemeClr val="bg1"/>
                        </a:solidFill>
                        <a:latin typeface="Arial"/>
                        <a:ea typeface="Arial"/>
                        <a:cs typeface="Arial"/>
                      </a:endParaRPr>
                    </a:p>
                  </a:txBody>
                  <a:tcPr marL="0" marR="0" marT="0" marB="0" anchor="ctr">
                    <a:noFill/>
                  </a:tcPr>
                </a:tc>
                <a:extLst>
                  <a:ext uri="{0D108BD9-81ED-4DB2-BD59-A6C34878D82A}">
                    <a16:rowId xmlns:a16="http://schemas.microsoft.com/office/drawing/2014/main" val="10002"/>
                  </a:ext>
                </a:extLst>
              </a:tr>
              <a:tr h="1570209">
                <a:tc>
                  <a:txBody>
                    <a:bodyPr/>
                    <a:lstStyle/>
                    <a:p>
                      <a:pPr defTabSz="457200">
                        <a:defRPr sz="1800"/>
                      </a:pPr>
                      <a:r>
                        <a:rPr lang="es-ES" sz="2700">
                          <a:solidFill>
                            <a:srgbClr val="FFFFFF"/>
                          </a:solidFill>
                          <a:latin typeface="Arial"/>
                          <a:ea typeface="Arial"/>
                          <a:cs typeface="Arial"/>
                        </a:rPr>
                        <a:t>Toma de antibióticos</a:t>
                      </a:r>
                      <a:endParaRPr sz="2700">
                        <a:solidFill>
                          <a:srgbClr val="FFFFFF"/>
                        </a:solidFill>
                        <a:latin typeface="Arial"/>
                        <a:ea typeface="Arial"/>
                        <a:cs typeface="Arial"/>
                      </a:endParaRPr>
                    </a:p>
                  </a:txBody>
                  <a:tcPr marL="0" marR="0" marT="0" marB="0" anchor="ctr">
                    <a:noFill/>
                  </a:tcPr>
                </a:tc>
                <a:tc>
                  <a:txBody>
                    <a:bodyPr/>
                    <a:lstStyle/>
                    <a:p>
                      <a:pPr defTabSz="457200">
                        <a:defRPr sz="1800"/>
                      </a:pPr>
                      <a:r>
                        <a:rPr lang="es-ES" sz="2700" dirty="0">
                          <a:solidFill>
                            <a:srgbClr val="FFFFFF"/>
                          </a:solidFill>
                          <a:latin typeface="Arial"/>
                          <a:ea typeface="Arial"/>
                          <a:cs typeface="Arial"/>
                        </a:rPr>
                        <a:t>1 sobre al 0,75-1-1,5 litros. Tomar a lo largo del día </a:t>
                      </a:r>
                      <a:endParaRPr dirty="0"/>
                    </a:p>
                    <a:p>
                      <a:pPr defTabSz="457200">
                        <a:defRPr sz="1800"/>
                      </a:pPr>
                      <a:r>
                        <a:rPr lang="es-ES" sz="2700" dirty="0">
                          <a:solidFill>
                            <a:srgbClr val="FFFFFF"/>
                          </a:solidFill>
                          <a:latin typeface="Arial"/>
                          <a:ea typeface="Arial"/>
                          <a:cs typeface="Arial"/>
                        </a:rPr>
                        <a:t>o dividir en 3-5 porciones</a:t>
                      </a:r>
                      <a:endParaRPr sz="2700" dirty="0">
                        <a:solidFill>
                          <a:srgbClr val="FFFFFF"/>
                        </a:solidFill>
                        <a:latin typeface="Arial"/>
                        <a:ea typeface="Arial"/>
                        <a:cs typeface="Arial"/>
                      </a:endParaRPr>
                    </a:p>
                  </a:txBody>
                  <a:tcPr marL="0" marR="0" marT="0" marB="0" anchor="ctr">
                    <a:noFill/>
                  </a:tcPr>
                </a:tc>
                <a:tc>
                  <a:txBody>
                    <a:bodyPr/>
                    <a:lstStyle/>
                    <a:p>
                      <a:pPr defTabSz="457200">
                        <a:defRPr sz="1800"/>
                      </a:pPr>
                      <a:r>
                        <a:rPr lang="es-ES" sz="2700">
                          <a:solidFill>
                            <a:srgbClr val="FFFFFF"/>
                          </a:solidFill>
                          <a:latin typeface="Arial"/>
                          <a:ea typeface="Arial"/>
                          <a:cs typeface="Arial"/>
                        </a:rPr>
                        <a:t>2 semanas después de tomar antibióticos</a:t>
                      </a:r>
                      <a:endParaRPr sz="2700">
                        <a:solidFill>
                          <a:srgbClr val="FFFFFF"/>
                        </a:solidFill>
                        <a:latin typeface="Arial"/>
                        <a:ea typeface="Arial"/>
                        <a:cs typeface="Arial"/>
                      </a:endParaRPr>
                    </a:p>
                  </a:txBody>
                  <a:tcPr marL="0" marR="0" marT="0" marB="0" anchor="ctr">
                    <a:noFill/>
                  </a:tcPr>
                </a:tc>
                <a:extLst>
                  <a:ext uri="{0D108BD9-81ED-4DB2-BD59-A6C34878D82A}">
                    <a16:rowId xmlns:a16="http://schemas.microsoft.com/office/drawing/2014/main" val="10003"/>
                  </a:ext>
                </a:extLst>
              </a:tr>
              <a:tr h="1517094">
                <a:tc>
                  <a:txBody>
                    <a:bodyPr/>
                    <a:lstStyle/>
                    <a:p>
                      <a:pPr defTabSz="457200">
                        <a:defRPr sz="1800"/>
                      </a:pPr>
                      <a:r>
                        <a:rPr lang="es-ES" sz="2700">
                          <a:solidFill>
                            <a:srgbClr val="FFFFFF"/>
                          </a:solidFill>
                          <a:latin typeface="Arial"/>
                          <a:ea typeface="Arial"/>
                          <a:cs typeface="Arial"/>
                        </a:rPr>
                        <a:t>Retención de heces</a:t>
                      </a:r>
                      <a:endParaRPr sz="2700">
                        <a:solidFill>
                          <a:srgbClr val="FFFFFF"/>
                        </a:solidFill>
                        <a:latin typeface="Arial"/>
                        <a:ea typeface="Arial"/>
                        <a:cs typeface="Arial"/>
                      </a:endParaRPr>
                    </a:p>
                  </a:txBody>
                  <a:tcPr marL="0" marR="0" marT="0" marB="0" anchor="ctr">
                    <a:noFill/>
                  </a:tcPr>
                </a:tc>
                <a:tc>
                  <a:txBody>
                    <a:bodyPr/>
                    <a:lstStyle/>
                    <a:p>
                      <a:pPr defTabSz="457200">
                        <a:defRPr sz="2700">
                          <a:solidFill>
                            <a:srgbClr val="FFFFFF"/>
                          </a:solidFill>
                          <a:latin typeface="Arial"/>
                          <a:ea typeface="Arial"/>
                          <a:cs typeface="Arial"/>
                        </a:defRPr>
                      </a:pPr>
                      <a:r>
                        <a:rPr lang="es-ES"/>
                        <a:t>1 sobre al 0,25-0,5 l. Dividir en 2-3 porciones.</a:t>
                      </a:r>
                      <a:endParaRPr/>
                    </a:p>
                    <a:p>
                      <a:pPr defTabSz="457200">
                        <a:defRPr sz="2700">
                          <a:solidFill>
                            <a:srgbClr val="FFFFFF"/>
                          </a:solidFill>
                          <a:latin typeface="Arial"/>
                          <a:ea typeface="Arial"/>
                          <a:cs typeface="Arial"/>
                        </a:defRPr>
                      </a:pPr>
                      <a:r>
                        <a:rPr lang="es-ES"/>
                        <a:t>durante el día</a:t>
                      </a:r>
                      <a:endParaRPr/>
                    </a:p>
                  </a:txBody>
                  <a:tcPr marL="0" marR="0" marT="0" marB="0" anchor="ctr">
                    <a:noFill/>
                  </a:tcPr>
                </a:tc>
                <a:tc>
                  <a:txBody>
                    <a:bodyPr/>
                    <a:lstStyle/>
                    <a:p>
                      <a:pPr defTabSz="457200">
                        <a:defRPr sz="1800"/>
                      </a:pPr>
                      <a:r>
                        <a:rPr lang="es-ES" sz="2700">
                          <a:solidFill>
                            <a:srgbClr val="FFFFFF"/>
                          </a:solidFill>
                          <a:latin typeface="Arial"/>
                          <a:ea typeface="Arial"/>
                          <a:cs typeface="Arial"/>
                        </a:rPr>
                        <a:t>Antes del inicio del efecto.</a:t>
                      </a:r>
                      <a:endParaRPr sz="2700">
                        <a:solidFill>
                          <a:srgbClr val="FFFFFF"/>
                        </a:solidFill>
                        <a:latin typeface="Arial"/>
                        <a:ea typeface="Arial"/>
                        <a:cs typeface="Arial"/>
                      </a:endParaRPr>
                    </a:p>
                  </a:txBody>
                  <a:tcPr marL="0" marR="0" marT="0" marB="0" anchor="ctr">
                    <a:noFill/>
                  </a:tcPr>
                </a:tc>
                <a:extLst>
                  <a:ext uri="{0D108BD9-81ED-4DB2-BD59-A6C34878D82A}">
                    <a16:rowId xmlns:a16="http://schemas.microsoft.com/office/drawing/2014/main" val="10004"/>
                  </a:ext>
                </a:extLst>
              </a:tr>
              <a:tr h="1496245">
                <a:tc>
                  <a:txBody>
                    <a:bodyPr/>
                    <a:lstStyle/>
                    <a:p>
                      <a:pPr defTabSz="457200">
                        <a:defRPr sz="1800"/>
                      </a:pPr>
                      <a:r>
                        <a:rPr lang="es-ES" sz="2700">
                          <a:solidFill>
                            <a:srgbClr val="FFFFFF"/>
                          </a:solidFill>
                          <a:latin typeface="Arial"/>
                          <a:ea typeface="Arial"/>
                          <a:cs typeface="Arial"/>
                        </a:rPr>
                        <a:t>Acidez</a:t>
                      </a:r>
                      <a:endParaRPr sz="2700">
                        <a:solidFill>
                          <a:srgbClr val="FFFFFF"/>
                        </a:solidFill>
                        <a:latin typeface="Arial"/>
                        <a:ea typeface="Arial"/>
                        <a:cs typeface="Arial"/>
                      </a:endParaRPr>
                    </a:p>
                  </a:txBody>
                  <a:tcPr marL="0" marR="0" marT="0" marB="0" anchor="ctr">
                    <a:noFill/>
                  </a:tcPr>
                </a:tc>
                <a:tc>
                  <a:txBody>
                    <a:bodyPr/>
                    <a:lstStyle/>
                    <a:p>
                      <a:pPr defTabSz="457200">
                        <a:defRPr sz="1800"/>
                      </a:pPr>
                      <a:r>
                        <a:rPr lang="es-ES" sz="2700">
                          <a:solidFill>
                            <a:srgbClr val="FFFFFF"/>
                          </a:solidFill>
                          <a:latin typeface="Arial"/>
                          <a:ea typeface="Arial"/>
                          <a:cs typeface="Arial"/>
                        </a:rPr>
                        <a:t>1 sobre al 0,5 l. Tomar después de las comidas en porciones pequeñas según sea necesario.</a:t>
                      </a:r>
                      <a:endParaRPr sz="2700">
                        <a:solidFill>
                          <a:srgbClr val="FFFFFF"/>
                        </a:solidFill>
                        <a:latin typeface="Arial"/>
                        <a:ea typeface="Arial"/>
                        <a:cs typeface="Arial"/>
                      </a:endParaRPr>
                    </a:p>
                  </a:txBody>
                  <a:tcPr marL="0" marR="0" marT="0" marB="0" anchor="ctr">
                    <a:noFill/>
                  </a:tcPr>
                </a:tc>
                <a:tc>
                  <a:txBody>
                    <a:bodyPr/>
                    <a:lstStyle/>
                    <a:p>
                      <a:pPr algn="ctr" defTabSz="457200">
                        <a:defRPr sz="2700">
                          <a:solidFill>
                            <a:srgbClr val="FFFFFF"/>
                          </a:solidFill>
                          <a:latin typeface="Arial"/>
                          <a:ea typeface="Arial"/>
                          <a:cs typeface="Arial"/>
                        </a:defRPr>
                      </a:pPr>
                      <a:r>
                        <a:rPr lang="es-ES" dirty="0"/>
                        <a:t>Al mismo tiempo</a:t>
                      </a:r>
                      <a:endParaRPr dirty="0"/>
                    </a:p>
                    <a:p>
                      <a:pPr defTabSz="457200">
                        <a:defRPr sz="2700">
                          <a:solidFill>
                            <a:srgbClr val="FFFFFF"/>
                          </a:solidFill>
                          <a:latin typeface="Arial"/>
                          <a:ea typeface="Arial"/>
                          <a:cs typeface="Arial"/>
                        </a:defRPr>
                      </a:pPr>
                      <a:r>
                        <a:rPr lang="es-ES" dirty="0"/>
                        <a:t>si es necesario</a:t>
                      </a:r>
                      <a:endParaRPr dirty="0"/>
                    </a:p>
                  </a:txBody>
                  <a:tcPr marL="0" marR="0" marT="0" marB="0" anchor="ctr">
                    <a:no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82" name="Shape 44"/>
          <p:cNvSpPr/>
          <p:nvPr/>
        </p:nvSpPr>
        <p:spPr bwMode="auto">
          <a:xfrm>
            <a:off x="-203599" y="-229990"/>
            <a:ext cx="24740000" cy="14175980"/>
          </a:xfrm>
          <a:prstGeom prst="rect">
            <a:avLst/>
          </a:prstGeom>
          <a:solidFill>
            <a:srgbClr val="75C1DD"/>
          </a:solidFill>
          <a:ln w="12700">
            <a:miter lim="400000"/>
          </a:ln>
        </p:spPr>
        <p:txBody>
          <a:bodyPr lIns="71433" tIns="71433" rIns="71433" bIns="71433" anchor="ctr"/>
          <a:lstStyle/>
          <a:p>
            <a:pPr>
              <a:defRPr>
                <a:latin typeface="+mn-lt"/>
                <a:ea typeface="+mn-ea"/>
                <a:cs typeface="+mn-cs"/>
              </a:defRPr>
            </a:pPr>
            <a:endParaRPr/>
          </a:p>
        </p:txBody>
      </p:sp>
      <p:sp>
        <p:nvSpPr>
          <p:cNvPr id="583"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FFFFFF"/>
                </a:solidFill>
                <a:latin typeface="Arial"/>
                <a:ea typeface="Arial"/>
                <a:cs typeface="Arial"/>
              </a:defRPr>
            </a:lvl1pPr>
          </a:lstStyle>
          <a:p>
            <a:pPr>
              <a:defRPr/>
            </a:pPr>
            <a:r>
              <a:t>Oceanmin</a:t>
            </a:r>
          </a:p>
        </p:txBody>
      </p:sp>
      <p:sp>
        <p:nvSpPr>
          <p:cNvPr id="584" name="Shape 51"/>
          <p:cNvSpPr txBox="1"/>
          <p:nvPr/>
        </p:nvSpPr>
        <p:spPr bwMode="auto">
          <a:xfrm>
            <a:off x="967840" y="1164297"/>
            <a:ext cx="22448320" cy="1904556"/>
          </a:xfrm>
          <a:prstGeom prst="rect">
            <a:avLst/>
          </a:prstGeom>
          <a:ln w="12700">
            <a:miter lim="400000"/>
          </a:ln>
        </p:spPr>
        <p:txBody>
          <a:bodyPr lIns="71433" tIns="71433" rIns="71433" bIns="71433">
            <a:spAutoFit/>
          </a:bodyPr>
          <a:lstStyle/>
          <a:p>
            <a:pPr defTabSz="914400">
              <a:lnSpc>
                <a:spcPct val="90000"/>
              </a:lnSpc>
              <a:defRPr sz="6400" b="1">
                <a:solidFill>
                  <a:srgbClr val="FFFFFF"/>
                </a:solidFill>
                <a:latin typeface="Arial"/>
                <a:ea typeface="Arial"/>
                <a:cs typeface="Arial"/>
              </a:defRPr>
            </a:pPr>
            <a:r>
              <a:rPr lang="es-ES"/>
              <a:t>Recomendaciones de preparación del</a:t>
            </a:r>
            <a:endParaRPr/>
          </a:p>
          <a:p>
            <a:pPr defTabSz="914400">
              <a:lnSpc>
                <a:spcPct val="90000"/>
              </a:lnSpc>
              <a:defRPr sz="6400" b="1">
                <a:solidFill>
                  <a:srgbClr val="FFFFFF"/>
                </a:solidFill>
                <a:latin typeface="Arial"/>
                <a:ea typeface="Arial"/>
                <a:cs typeface="Arial"/>
              </a:defRPr>
            </a:pPr>
            <a:r>
              <a:rPr lang="es-ES"/>
              <a:t>agua con </a:t>
            </a:r>
            <a:r>
              <a:rPr>
                <a:solidFill>
                  <a:srgbClr val="285FB0"/>
                </a:solidFill>
              </a:rPr>
              <a:t>Oceanmin</a:t>
            </a:r>
          </a:p>
        </p:txBody>
      </p:sp>
      <p:sp>
        <p:nvSpPr>
          <p:cNvPr id="585" name="Shape 52"/>
          <p:cNvSpPr txBox="1"/>
          <p:nvPr/>
        </p:nvSpPr>
        <p:spPr bwMode="auto">
          <a:xfrm>
            <a:off x="2897241" y="4108455"/>
            <a:ext cx="11044347" cy="6602504"/>
          </a:xfrm>
          <a:prstGeom prst="rect">
            <a:avLst/>
          </a:prstGeom>
          <a:ln w="12700">
            <a:miter lim="400000"/>
          </a:ln>
        </p:spPr>
        <p:txBody>
          <a:bodyPr lIns="71433" tIns="71433" rIns="71433" bIns="71433">
            <a:spAutoFit/>
          </a:bodyPr>
          <a:lstStyle/>
          <a:p>
            <a:pPr defTabSz="914400">
              <a:lnSpc>
                <a:spcPct val="110000"/>
              </a:lnSpc>
              <a:defRPr sz="3200" b="1">
                <a:solidFill>
                  <a:srgbClr val="FFFFFF"/>
                </a:solidFill>
                <a:latin typeface="Arial"/>
                <a:ea typeface="Arial"/>
                <a:cs typeface="Arial"/>
              </a:defRPr>
            </a:pPr>
            <a:r>
              <a:rPr lang="es-ES"/>
              <a:t>La elección de la temperatura del agua para Oceanmin es individual</a:t>
            </a:r>
            <a:r>
              <a:rPr lang="ru-RU"/>
              <a:t>. </a:t>
            </a:r>
            <a:r>
              <a:rPr lang="es-ES" b="0"/>
              <a:t>Es mejor usar agua a temperatura ambiental (aproximadamente +23 grados Celsius).</a:t>
            </a:r>
            <a:endParaRPr/>
          </a:p>
          <a:p>
            <a:pPr defTabSz="914400">
              <a:lnSpc>
                <a:spcPct val="110000"/>
              </a:lnSpc>
              <a:defRPr sz="3200" b="1">
                <a:solidFill>
                  <a:srgbClr val="FFFFFF"/>
                </a:solidFill>
                <a:latin typeface="Arial"/>
                <a:ea typeface="Arial"/>
                <a:cs typeface="Arial"/>
              </a:defRPr>
            </a:pPr>
            <a:endParaRPr lang="ru-RU" b="0"/>
          </a:p>
          <a:p>
            <a:pPr defTabSz="914400">
              <a:lnSpc>
                <a:spcPct val="110000"/>
              </a:lnSpc>
              <a:defRPr sz="3200" b="1">
                <a:solidFill>
                  <a:srgbClr val="FFFFFF"/>
                </a:solidFill>
                <a:latin typeface="Arial"/>
                <a:ea typeface="Arial"/>
                <a:cs typeface="Arial"/>
              </a:defRPr>
            </a:pPr>
            <a:endParaRPr/>
          </a:p>
          <a:p>
            <a:pPr defTabSz="914400">
              <a:lnSpc>
                <a:spcPct val="110000"/>
              </a:lnSpc>
              <a:defRPr sz="3200" b="1">
                <a:solidFill>
                  <a:srgbClr val="FFFFFF"/>
                </a:solidFill>
                <a:latin typeface="Arial"/>
                <a:ea typeface="Arial"/>
                <a:cs typeface="Arial"/>
              </a:defRPr>
            </a:pPr>
            <a:r>
              <a:rPr lang="es-ES"/>
              <a:t>Diluir Oceanmin en agua potable</a:t>
            </a:r>
            <a:r>
              <a:t>. </a:t>
            </a:r>
            <a:r>
              <a:rPr lang="es-ES" b="0"/>
              <a:t>Agua mineral y destilada no son adecuados.</a:t>
            </a:r>
            <a:endParaRPr/>
          </a:p>
          <a:p>
            <a:pPr defTabSz="914400">
              <a:lnSpc>
                <a:spcPct val="110000"/>
              </a:lnSpc>
              <a:defRPr sz="3200" b="1">
                <a:solidFill>
                  <a:srgbClr val="FF0000"/>
                </a:solidFill>
                <a:latin typeface="Arial"/>
                <a:ea typeface="Arial"/>
                <a:cs typeface="Arial"/>
              </a:defRPr>
            </a:pPr>
            <a:endParaRPr/>
          </a:p>
          <a:p>
            <a:pPr defTabSz="914400">
              <a:lnSpc>
                <a:spcPct val="110000"/>
              </a:lnSpc>
              <a:defRPr sz="3200" b="1">
                <a:solidFill>
                  <a:srgbClr val="FFFFFF"/>
                </a:solidFill>
                <a:latin typeface="Arial"/>
                <a:ea typeface="Arial"/>
                <a:cs typeface="Arial"/>
              </a:defRPr>
            </a:pPr>
            <a:endParaRPr lang="es-ES"/>
          </a:p>
          <a:p>
            <a:pPr defTabSz="914400">
              <a:lnSpc>
                <a:spcPct val="110000"/>
              </a:lnSpc>
              <a:defRPr sz="3200" b="1">
                <a:solidFill>
                  <a:srgbClr val="FFFFFF"/>
                </a:solidFill>
                <a:latin typeface="Arial"/>
                <a:ea typeface="Arial"/>
                <a:cs typeface="Arial"/>
              </a:defRPr>
            </a:pPr>
            <a:r>
              <a:rPr lang="es-ES"/>
              <a:t>Duración de la toma de Oceanmin es de un mes</a:t>
            </a:r>
            <a:r>
              <a:t>.</a:t>
            </a:r>
            <a:r>
              <a:rPr lang="en-US" b="1"/>
              <a:t> </a:t>
            </a:r>
            <a:r>
              <a:rPr lang="es-ES" b="0"/>
              <a:t>Después se debe tomar un descanso. También puede beber Oceanmin cada dos días.</a:t>
            </a:r>
            <a:endParaRPr/>
          </a:p>
        </p:txBody>
      </p:sp>
      <p:sp>
        <p:nvSpPr>
          <p:cNvPr id="586" name="CustomShape 2"/>
          <p:cNvSpPr/>
          <p:nvPr/>
        </p:nvSpPr>
        <p:spPr bwMode="auto">
          <a:xfrm>
            <a:off x="17178604" y="6040260"/>
            <a:ext cx="1337142" cy="5169411"/>
          </a:xfrm>
          <a:custGeom>
            <a:avLst/>
            <a:gdLst/>
            <a:ahLst/>
            <a:cxnLst>
              <a:cxn ang="0">
                <a:pos x="wd2" y="hd2"/>
              </a:cxn>
              <a:cxn ang="5400000">
                <a:pos x="wd2" y="hd2"/>
              </a:cxn>
              <a:cxn ang="10800000">
                <a:pos x="wd2" y="hd2"/>
              </a:cxn>
              <a:cxn ang="16200000">
                <a:pos x="wd2" y="hd2"/>
              </a:cxn>
            </a:cxnLst>
            <a:rect l="0" t="0" r="r" b="b"/>
            <a:pathLst>
              <a:path w="21600" h="21600" extrusionOk="0">
                <a:moveTo>
                  <a:pt x="2078" y="0"/>
                </a:moveTo>
                <a:lnTo>
                  <a:pt x="0" y="505"/>
                </a:lnTo>
                <a:lnTo>
                  <a:pt x="0" y="21095"/>
                </a:lnTo>
                <a:lnTo>
                  <a:pt x="2076" y="21600"/>
                </a:lnTo>
                <a:lnTo>
                  <a:pt x="3047" y="21364"/>
                </a:lnTo>
                <a:lnTo>
                  <a:pt x="2076" y="21364"/>
                </a:lnTo>
                <a:lnTo>
                  <a:pt x="664" y="21021"/>
                </a:lnTo>
                <a:lnTo>
                  <a:pt x="664" y="20435"/>
                </a:lnTo>
                <a:lnTo>
                  <a:pt x="21600" y="20435"/>
                </a:lnTo>
                <a:lnTo>
                  <a:pt x="21600" y="20263"/>
                </a:lnTo>
                <a:lnTo>
                  <a:pt x="664" y="20263"/>
                </a:lnTo>
                <a:lnTo>
                  <a:pt x="664" y="20115"/>
                </a:lnTo>
                <a:lnTo>
                  <a:pt x="21600" y="20115"/>
                </a:lnTo>
                <a:lnTo>
                  <a:pt x="21600" y="19943"/>
                </a:lnTo>
                <a:lnTo>
                  <a:pt x="664" y="19943"/>
                </a:lnTo>
                <a:lnTo>
                  <a:pt x="664" y="19795"/>
                </a:lnTo>
                <a:lnTo>
                  <a:pt x="21600" y="19795"/>
                </a:lnTo>
                <a:lnTo>
                  <a:pt x="21600" y="19623"/>
                </a:lnTo>
                <a:lnTo>
                  <a:pt x="664" y="19623"/>
                </a:lnTo>
                <a:lnTo>
                  <a:pt x="664" y="19476"/>
                </a:lnTo>
                <a:lnTo>
                  <a:pt x="21600" y="19476"/>
                </a:lnTo>
                <a:lnTo>
                  <a:pt x="21600" y="19304"/>
                </a:lnTo>
                <a:lnTo>
                  <a:pt x="664" y="19304"/>
                </a:lnTo>
                <a:lnTo>
                  <a:pt x="664" y="2296"/>
                </a:lnTo>
                <a:lnTo>
                  <a:pt x="21600" y="2296"/>
                </a:lnTo>
                <a:lnTo>
                  <a:pt x="21600" y="2124"/>
                </a:lnTo>
                <a:lnTo>
                  <a:pt x="664" y="2124"/>
                </a:lnTo>
                <a:lnTo>
                  <a:pt x="664" y="1977"/>
                </a:lnTo>
                <a:lnTo>
                  <a:pt x="21600" y="1977"/>
                </a:lnTo>
                <a:lnTo>
                  <a:pt x="21600" y="1805"/>
                </a:lnTo>
                <a:lnTo>
                  <a:pt x="664" y="1805"/>
                </a:lnTo>
                <a:lnTo>
                  <a:pt x="664" y="1657"/>
                </a:lnTo>
                <a:lnTo>
                  <a:pt x="21600" y="1657"/>
                </a:lnTo>
                <a:lnTo>
                  <a:pt x="21600" y="1485"/>
                </a:lnTo>
                <a:lnTo>
                  <a:pt x="664" y="1485"/>
                </a:lnTo>
                <a:lnTo>
                  <a:pt x="664" y="1337"/>
                </a:lnTo>
                <a:lnTo>
                  <a:pt x="21600" y="1337"/>
                </a:lnTo>
                <a:lnTo>
                  <a:pt x="21600" y="1165"/>
                </a:lnTo>
                <a:lnTo>
                  <a:pt x="664" y="1165"/>
                </a:lnTo>
                <a:lnTo>
                  <a:pt x="664" y="579"/>
                </a:lnTo>
                <a:lnTo>
                  <a:pt x="2078" y="236"/>
                </a:lnTo>
                <a:lnTo>
                  <a:pt x="3049" y="236"/>
                </a:lnTo>
                <a:lnTo>
                  <a:pt x="2078" y="0"/>
                </a:lnTo>
                <a:close/>
                <a:moveTo>
                  <a:pt x="4791" y="21176"/>
                </a:moveTo>
                <a:lnTo>
                  <a:pt x="3821" y="21176"/>
                </a:lnTo>
                <a:lnTo>
                  <a:pt x="5565" y="21600"/>
                </a:lnTo>
                <a:lnTo>
                  <a:pt x="6536" y="21364"/>
                </a:lnTo>
                <a:lnTo>
                  <a:pt x="5565" y="21364"/>
                </a:lnTo>
                <a:lnTo>
                  <a:pt x="4791" y="21176"/>
                </a:lnTo>
                <a:close/>
                <a:moveTo>
                  <a:pt x="8280" y="21176"/>
                </a:moveTo>
                <a:lnTo>
                  <a:pt x="7309" y="21176"/>
                </a:lnTo>
                <a:lnTo>
                  <a:pt x="9054" y="21600"/>
                </a:lnTo>
                <a:lnTo>
                  <a:pt x="10025" y="21364"/>
                </a:lnTo>
                <a:lnTo>
                  <a:pt x="9054" y="21364"/>
                </a:lnTo>
                <a:lnTo>
                  <a:pt x="8280" y="21176"/>
                </a:lnTo>
                <a:close/>
                <a:moveTo>
                  <a:pt x="11769" y="21176"/>
                </a:moveTo>
                <a:lnTo>
                  <a:pt x="10799" y="21176"/>
                </a:lnTo>
                <a:lnTo>
                  <a:pt x="12543" y="21600"/>
                </a:lnTo>
                <a:lnTo>
                  <a:pt x="13513" y="21364"/>
                </a:lnTo>
                <a:lnTo>
                  <a:pt x="12543" y="21364"/>
                </a:lnTo>
                <a:lnTo>
                  <a:pt x="11769" y="21176"/>
                </a:lnTo>
                <a:close/>
                <a:moveTo>
                  <a:pt x="15258" y="21176"/>
                </a:moveTo>
                <a:lnTo>
                  <a:pt x="14287" y="21176"/>
                </a:lnTo>
                <a:lnTo>
                  <a:pt x="16032" y="21600"/>
                </a:lnTo>
                <a:lnTo>
                  <a:pt x="17003" y="21364"/>
                </a:lnTo>
                <a:lnTo>
                  <a:pt x="16032" y="21364"/>
                </a:lnTo>
                <a:lnTo>
                  <a:pt x="15258" y="21176"/>
                </a:lnTo>
                <a:close/>
                <a:moveTo>
                  <a:pt x="18747" y="21176"/>
                </a:moveTo>
                <a:lnTo>
                  <a:pt x="17777" y="21176"/>
                </a:lnTo>
                <a:lnTo>
                  <a:pt x="19522" y="21600"/>
                </a:lnTo>
                <a:lnTo>
                  <a:pt x="20493" y="21364"/>
                </a:lnTo>
                <a:lnTo>
                  <a:pt x="19522" y="21364"/>
                </a:lnTo>
                <a:lnTo>
                  <a:pt x="18747" y="21176"/>
                </a:lnTo>
                <a:close/>
                <a:moveTo>
                  <a:pt x="21600" y="20435"/>
                </a:moveTo>
                <a:lnTo>
                  <a:pt x="20936" y="20435"/>
                </a:lnTo>
                <a:lnTo>
                  <a:pt x="20936" y="21021"/>
                </a:lnTo>
                <a:lnTo>
                  <a:pt x="19522" y="21364"/>
                </a:lnTo>
                <a:lnTo>
                  <a:pt x="20493" y="21364"/>
                </a:lnTo>
                <a:lnTo>
                  <a:pt x="21600" y="21095"/>
                </a:lnTo>
                <a:lnTo>
                  <a:pt x="21600" y="20435"/>
                </a:lnTo>
                <a:close/>
                <a:moveTo>
                  <a:pt x="3821" y="20940"/>
                </a:moveTo>
                <a:lnTo>
                  <a:pt x="2076" y="21364"/>
                </a:lnTo>
                <a:lnTo>
                  <a:pt x="3047" y="21364"/>
                </a:lnTo>
                <a:lnTo>
                  <a:pt x="3821" y="21176"/>
                </a:lnTo>
                <a:lnTo>
                  <a:pt x="4791" y="21176"/>
                </a:lnTo>
                <a:lnTo>
                  <a:pt x="3821" y="20940"/>
                </a:lnTo>
                <a:close/>
                <a:moveTo>
                  <a:pt x="7309" y="20940"/>
                </a:moveTo>
                <a:lnTo>
                  <a:pt x="5565" y="21364"/>
                </a:lnTo>
                <a:lnTo>
                  <a:pt x="6536" y="21364"/>
                </a:lnTo>
                <a:lnTo>
                  <a:pt x="7309" y="21176"/>
                </a:lnTo>
                <a:lnTo>
                  <a:pt x="8280" y="21176"/>
                </a:lnTo>
                <a:lnTo>
                  <a:pt x="7309" y="20940"/>
                </a:lnTo>
                <a:close/>
                <a:moveTo>
                  <a:pt x="10799" y="20940"/>
                </a:moveTo>
                <a:lnTo>
                  <a:pt x="9054" y="21364"/>
                </a:lnTo>
                <a:lnTo>
                  <a:pt x="10025" y="21364"/>
                </a:lnTo>
                <a:lnTo>
                  <a:pt x="10799" y="21176"/>
                </a:lnTo>
                <a:lnTo>
                  <a:pt x="11769" y="21176"/>
                </a:lnTo>
                <a:lnTo>
                  <a:pt x="10799" y="20940"/>
                </a:lnTo>
                <a:close/>
                <a:moveTo>
                  <a:pt x="14287" y="20940"/>
                </a:moveTo>
                <a:lnTo>
                  <a:pt x="12543" y="21364"/>
                </a:lnTo>
                <a:lnTo>
                  <a:pt x="13513" y="21364"/>
                </a:lnTo>
                <a:lnTo>
                  <a:pt x="14287" y="21176"/>
                </a:lnTo>
                <a:lnTo>
                  <a:pt x="15258" y="21176"/>
                </a:lnTo>
                <a:lnTo>
                  <a:pt x="14287" y="20940"/>
                </a:lnTo>
                <a:close/>
                <a:moveTo>
                  <a:pt x="17776" y="20940"/>
                </a:moveTo>
                <a:lnTo>
                  <a:pt x="16032" y="21364"/>
                </a:lnTo>
                <a:lnTo>
                  <a:pt x="17003" y="21364"/>
                </a:lnTo>
                <a:lnTo>
                  <a:pt x="17777" y="21176"/>
                </a:lnTo>
                <a:lnTo>
                  <a:pt x="18747" y="21176"/>
                </a:lnTo>
                <a:lnTo>
                  <a:pt x="17776" y="20940"/>
                </a:lnTo>
                <a:close/>
                <a:moveTo>
                  <a:pt x="21600" y="20115"/>
                </a:moveTo>
                <a:lnTo>
                  <a:pt x="20936" y="20115"/>
                </a:lnTo>
                <a:lnTo>
                  <a:pt x="20936" y="20263"/>
                </a:lnTo>
                <a:lnTo>
                  <a:pt x="21600" y="20263"/>
                </a:lnTo>
                <a:lnTo>
                  <a:pt x="21600" y="20115"/>
                </a:lnTo>
                <a:close/>
                <a:moveTo>
                  <a:pt x="21600" y="19795"/>
                </a:moveTo>
                <a:lnTo>
                  <a:pt x="20936" y="19795"/>
                </a:lnTo>
                <a:lnTo>
                  <a:pt x="20936" y="19943"/>
                </a:lnTo>
                <a:lnTo>
                  <a:pt x="21600" y="19943"/>
                </a:lnTo>
                <a:lnTo>
                  <a:pt x="21600" y="19795"/>
                </a:lnTo>
                <a:close/>
                <a:moveTo>
                  <a:pt x="21600" y="19476"/>
                </a:moveTo>
                <a:lnTo>
                  <a:pt x="20936" y="19476"/>
                </a:lnTo>
                <a:lnTo>
                  <a:pt x="20936" y="19623"/>
                </a:lnTo>
                <a:lnTo>
                  <a:pt x="21600" y="19623"/>
                </a:lnTo>
                <a:lnTo>
                  <a:pt x="21600" y="19476"/>
                </a:lnTo>
                <a:close/>
                <a:moveTo>
                  <a:pt x="11132" y="2296"/>
                </a:moveTo>
                <a:lnTo>
                  <a:pt x="10468" y="2296"/>
                </a:lnTo>
                <a:lnTo>
                  <a:pt x="10468" y="19304"/>
                </a:lnTo>
                <a:lnTo>
                  <a:pt x="11132" y="19304"/>
                </a:lnTo>
                <a:lnTo>
                  <a:pt x="11132" y="2296"/>
                </a:lnTo>
                <a:close/>
                <a:moveTo>
                  <a:pt x="21600" y="2296"/>
                </a:moveTo>
                <a:lnTo>
                  <a:pt x="20936" y="2296"/>
                </a:lnTo>
                <a:lnTo>
                  <a:pt x="20936" y="19304"/>
                </a:lnTo>
                <a:lnTo>
                  <a:pt x="21600" y="19304"/>
                </a:lnTo>
                <a:lnTo>
                  <a:pt x="21600" y="2296"/>
                </a:lnTo>
                <a:close/>
                <a:moveTo>
                  <a:pt x="21600" y="1977"/>
                </a:moveTo>
                <a:lnTo>
                  <a:pt x="20936" y="1977"/>
                </a:lnTo>
                <a:lnTo>
                  <a:pt x="20936" y="2124"/>
                </a:lnTo>
                <a:lnTo>
                  <a:pt x="21600" y="2124"/>
                </a:lnTo>
                <a:lnTo>
                  <a:pt x="21600" y="1977"/>
                </a:lnTo>
                <a:close/>
                <a:moveTo>
                  <a:pt x="21600" y="1657"/>
                </a:moveTo>
                <a:lnTo>
                  <a:pt x="20936" y="1657"/>
                </a:lnTo>
                <a:lnTo>
                  <a:pt x="20936" y="1805"/>
                </a:lnTo>
                <a:lnTo>
                  <a:pt x="21600" y="1805"/>
                </a:lnTo>
                <a:lnTo>
                  <a:pt x="21600" y="1657"/>
                </a:lnTo>
                <a:close/>
                <a:moveTo>
                  <a:pt x="21600" y="1337"/>
                </a:moveTo>
                <a:lnTo>
                  <a:pt x="20936" y="1337"/>
                </a:lnTo>
                <a:lnTo>
                  <a:pt x="20936" y="1485"/>
                </a:lnTo>
                <a:lnTo>
                  <a:pt x="21600" y="1485"/>
                </a:lnTo>
                <a:lnTo>
                  <a:pt x="21600" y="1337"/>
                </a:lnTo>
                <a:close/>
                <a:moveTo>
                  <a:pt x="20494" y="236"/>
                </a:moveTo>
                <a:lnTo>
                  <a:pt x="19524" y="236"/>
                </a:lnTo>
                <a:lnTo>
                  <a:pt x="20936" y="579"/>
                </a:lnTo>
                <a:lnTo>
                  <a:pt x="20936" y="1165"/>
                </a:lnTo>
                <a:lnTo>
                  <a:pt x="21600" y="1165"/>
                </a:lnTo>
                <a:lnTo>
                  <a:pt x="21600" y="505"/>
                </a:lnTo>
                <a:lnTo>
                  <a:pt x="20494" y="236"/>
                </a:lnTo>
                <a:close/>
                <a:moveTo>
                  <a:pt x="3049" y="236"/>
                </a:moveTo>
                <a:lnTo>
                  <a:pt x="2078" y="236"/>
                </a:lnTo>
                <a:lnTo>
                  <a:pt x="3824" y="660"/>
                </a:lnTo>
                <a:lnTo>
                  <a:pt x="4794" y="424"/>
                </a:lnTo>
                <a:lnTo>
                  <a:pt x="3823" y="424"/>
                </a:lnTo>
                <a:lnTo>
                  <a:pt x="3049" y="236"/>
                </a:lnTo>
                <a:close/>
                <a:moveTo>
                  <a:pt x="6538" y="236"/>
                </a:moveTo>
                <a:lnTo>
                  <a:pt x="5568" y="236"/>
                </a:lnTo>
                <a:lnTo>
                  <a:pt x="7313" y="660"/>
                </a:lnTo>
                <a:lnTo>
                  <a:pt x="8283" y="424"/>
                </a:lnTo>
                <a:lnTo>
                  <a:pt x="7313" y="424"/>
                </a:lnTo>
                <a:lnTo>
                  <a:pt x="6538" y="236"/>
                </a:lnTo>
                <a:close/>
                <a:moveTo>
                  <a:pt x="10028" y="236"/>
                </a:moveTo>
                <a:lnTo>
                  <a:pt x="9057" y="236"/>
                </a:lnTo>
                <a:lnTo>
                  <a:pt x="10801" y="660"/>
                </a:lnTo>
                <a:lnTo>
                  <a:pt x="11772" y="424"/>
                </a:lnTo>
                <a:lnTo>
                  <a:pt x="10801" y="424"/>
                </a:lnTo>
                <a:lnTo>
                  <a:pt x="10028" y="236"/>
                </a:lnTo>
                <a:close/>
                <a:moveTo>
                  <a:pt x="13517" y="236"/>
                </a:moveTo>
                <a:lnTo>
                  <a:pt x="12546" y="236"/>
                </a:lnTo>
                <a:lnTo>
                  <a:pt x="14291" y="660"/>
                </a:lnTo>
                <a:lnTo>
                  <a:pt x="15261" y="424"/>
                </a:lnTo>
                <a:lnTo>
                  <a:pt x="14291" y="424"/>
                </a:lnTo>
                <a:lnTo>
                  <a:pt x="13517" y="236"/>
                </a:lnTo>
                <a:close/>
                <a:moveTo>
                  <a:pt x="17005" y="236"/>
                </a:moveTo>
                <a:lnTo>
                  <a:pt x="16035" y="236"/>
                </a:lnTo>
                <a:lnTo>
                  <a:pt x="17779" y="660"/>
                </a:lnTo>
                <a:lnTo>
                  <a:pt x="18750" y="424"/>
                </a:lnTo>
                <a:lnTo>
                  <a:pt x="17779" y="424"/>
                </a:lnTo>
                <a:lnTo>
                  <a:pt x="17005" y="236"/>
                </a:lnTo>
                <a:close/>
                <a:moveTo>
                  <a:pt x="5568" y="0"/>
                </a:moveTo>
                <a:lnTo>
                  <a:pt x="3823" y="424"/>
                </a:lnTo>
                <a:lnTo>
                  <a:pt x="4794" y="424"/>
                </a:lnTo>
                <a:lnTo>
                  <a:pt x="5568" y="236"/>
                </a:lnTo>
                <a:lnTo>
                  <a:pt x="6538" y="236"/>
                </a:lnTo>
                <a:lnTo>
                  <a:pt x="5568" y="0"/>
                </a:lnTo>
                <a:close/>
                <a:moveTo>
                  <a:pt x="9057" y="0"/>
                </a:moveTo>
                <a:lnTo>
                  <a:pt x="7313" y="424"/>
                </a:lnTo>
                <a:lnTo>
                  <a:pt x="8284" y="424"/>
                </a:lnTo>
                <a:lnTo>
                  <a:pt x="9057" y="236"/>
                </a:lnTo>
                <a:lnTo>
                  <a:pt x="10028" y="236"/>
                </a:lnTo>
                <a:lnTo>
                  <a:pt x="9057" y="0"/>
                </a:lnTo>
                <a:close/>
                <a:moveTo>
                  <a:pt x="12546" y="0"/>
                </a:moveTo>
                <a:lnTo>
                  <a:pt x="10801" y="424"/>
                </a:lnTo>
                <a:lnTo>
                  <a:pt x="11772" y="424"/>
                </a:lnTo>
                <a:lnTo>
                  <a:pt x="12546" y="236"/>
                </a:lnTo>
                <a:lnTo>
                  <a:pt x="13517" y="236"/>
                </a:lnTo>
                <a:lnTo>
                  <a:pt x="12546" y="0"/>
                </a:lnTo>
                <a:close/>
                <a:moveTo>
                  <a:pt x="16035" y="0"/>
                </a:moveTo>
                <a:lnTo>
                  <a:pt x="14291" y="424"/>
                </a:lnTo>
                <a:lnTo>
                  <a:pt x="15261" y="424"/>
                </a:lnTo>
                <a:lnTo>
                  <a:pt x="16035" y="236"/>
                </a:lnTo>
                <a:lnTo>
                  <a:pt x="17005" y="236"/>
                </a:lnTo>
                <a:lnTo>
                  <a:pt x="16035" y="0"/>
                </a:lnTo>
                <a:close/>
                <a:moveTo>
                  <a:pt x="19524" y="0"/>
                </a:moveTo>
                <a:lnTo>
                  <a:pt x="17779" y="424"/>
                </a:lnTo>
                <a:lnTo>
                  <a:pt x="18750" y="424"/>
                </a:lnTo>
                <a:lnTo>
                  <a:pt x="19524" y="236"/>
                </a:lnTo>
                <a:lnTo>
                  <a:pt x="20494" y="236"/>
                </a:lnTo>
                <a:lnTo>
                  <a:pt x="19524" y="0"/>
                </a:lnTo>
                <a:close/>
              </a:path>
            </a:pathLst>
          </a:custGeom>
          <a:solidFill>
            <a:srgbClr val="FFFFFF">
              <a:alpha val="62000"/>
            </a:srgbClr>
          </a:solidFill>
          <a:ln w="12700">
            <a:miter lim="400000"/>
          </a:ln>
        </p:spPr>
        <p:txBody>
          <a:bodyPr lIns="71433" tIns="71433" rIns="71433" bIns="71433"/>
          <a:lstStyle/>
          <a:p>
            <a:pPr defTabSz="914400">
              <a:defRPr sz="1800">
                <a:latin typeface="Arial"/>
                <a:ea typeface="Arial"/>
                <a:cs typeface="Arial"/>
              </a:defRPr>
            </a:pPr>
            <a:endParaRPr/>
          </a:p>
        </p:txBody>
      </p:sp>
      <p:pic>
        <p:nvPicPr>
          <p:cNvPr id="587" name="image2.png" descr="image2.png"/>
          <p:cNvPicPr>
            <a:picLocks noChangeAspect="1"/>
          </p:cNvPicPr>
          <p:nvPr/>
        </p:nvPicPr>
        <p:blipFill>
          <a:blip r:embed="rId2"/>
          <a:stretch/>
        </p:blipFill>
        <p:spPr bwMode="auto">
          <a:xfrm>
            <a:off x="1057090" y="12732639"/>
            <a:ext cx="1738685" cy="304618"/>
          </a:xfrm>
          <a:prstGeom prst="rect">
            <a:avLst/>
          </a:prstGeom>
          <a:ln w="12700">
            <a:miter lim="400000"/>
          </a:ln>
        </p:spPr>
      </p:pic>
      <p:pic>
        <p:nvPicPr>
          <p:cNvPr id="588" name="Изображение" descr="Изображение"/>
          <p:cNvPicPr>
            <a:picLocks noChangeAspect="1"/>
          </p:cNvPicPr>
          <p:nvPr/>
        </p:nvPicPr>
        <p:blipFill>
          <a:blip r:embed="rId3"/>
          <a:stretch/>
        </p:blipFill>
        <p:spPr bwMode="auto">
          <a:xfrm>
            <a:off x="19193742" y="2530983"/>
            <a:ext cx="3239474" cy="8654034"/>
          </a:xfrm>
          <a:prstGeom prst="rect">
            <a:avLst/>
          </a:prstGeom>
          <a:ln w="12700">
            <a:miter lim="400000"/>
          </a:ln>
        </p:spPr>
      </p:pic>
      <p:pic>
        <p:nvPicPr>
          <p:cNvPr id="589" name="Изображение" descr="Изображение"/>
          <p:cNvPicPr>
            <a:picLocks noChangeAspect="1"/>
          </p:cNvPicPr>
          <p:nvPr/>
        </p:nvPicPr>
        <p:blipFill>
          <a:blip r:embed="rId4"/>
          <a:stretch/>
        </p:blipFill>
        <p:spPr bwMode="auto">
          <a:xfrm>
            <a:off x="1203358" y="4287431"/>
            <a:ext cx="1446152" cy="1446154"/>
          </a:xfrm>
          <a:prstGeom prst="rect">
            <a:avLst/>
          </a:prstGeom>
          <a:ln w="12700">
            <a:miter lim="400000"/>
          </a:ln>
        </p:spPr>
      </p:pic>
      <p:pic>
        <p:nvPicPr>
          <p:cNvPr id="590" name="Изображение" descr="Изображение"/>
          <p:cNvPicPr>
            <a:picLocks noChangeAspect="1"/>
          </p:cNvPicPr>
          <p:nvPr/>
        </p:nvPicPr>
        <p:blipFill>
          <a:blip r:embed="rId5"/>
          <a:stretch/>
        </p:blipFill>
        <p:spPr bwMode="auto">
          <a:xfrm>
            <a:off x="1203358" y="6668981"/>
            <a:ext cx="1446152" cy="1446154"/>
          </a:xfrm>
          <a:prstGeom prst="rect">
            <a:avLst/>
          </a:prstGeom>
          <a:ln w="12700">
            <a:miter lim="400000"/>
          </a:ln>
        </p:spPr>
      </p:pic>
      <p:pic>
        <p:nvPicPr>
          <p:cNvPr id="591" name="Изображение" descr="Изображение"/>
          <p:cNvPicPr>
            <a:picLocks noChangeAspect="1"/>
          </p:cNvPicPr>
          <p:nvPr/>
        </p:nvPicPr>
        <p:blipFill>
          <a:blip r:embed="rId6"/>
          <a:stretch/>
        </p:blipFill>
        <p:spPr bwMode="auto">
          <a:xfrm>
            <a:off x="1203358" y="9099954"/>
            <a:ext cx="1446152" cy="14461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6" name="Shape 44"/>
          <p:cNvSpPr/>
          <p:nvPr/>
        </p:nvSpPr>
        <p:spPr bwMode="auto">
          <a:xfrm>
            <a:off x="-356000" y="-229990"/>
            <a:ext cx="24740000" cy="14175980"/>
          </a:xfrm>
          <a:prstGeom prst="rect">
            <a:avLst/>
          </a:prstGeom>
          <a:solidFill>
            <a:srgbClr val="E9F5FE"/>
          </a:solidFill>
          <a:ln w="12700">
            <a:miter lim="400000"/>
          </a:ln>
        </p:spPr>
        <p:txBody>
          <a:bodyPr lIns="71433" tIns="71433" rIns="71433" bIns="71433" anchor="ctr"/>
          <a:lstStyle/>
          <a:p>
            <a:pPr>
              <a:defRPr>
                <a:latin typeface="+mn-lt"/>
                <a:ea typeface="+mn-ea"/>
                <a:cs typeface="+mn-cs"/>
              </a:defRPr>
            </a:pPr>
            <a:endParaRPr/>
          </a:p>
        </p:txBody>
      </p:sp>
      <p:sp>
        <p:nvSpPr>
          <p:cNvPr id="57"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pic>
        <p:nvPicPr>
          <p:cNvPr id="58" name="image5.png" descr="image5.png"/>
          <p:cNvPicPr>
            <a:picLocks noChangeAspect="1"/>
          </p:cNvPicPr>
          <p:nvPr/>
        </p:nvPicPr>
        <p:blipFill>
          <a:blip r:embed="rId3"/>
          <a:stretch/>
        </p:blipFill>
        <p:spPr bwMode="auto">
          <a:xfrm>
            <a:off x="1046162" y="12715875"/>
            <a:ext cx="1938342" cy="338140"/>
          </a:xfrm>
          <a:prstGeom prst="rect">
            <a:avLst/>
          </a:prstGeom>
          <a:ln w="12700">
            <a:miter lim="400000"/>
          </a:ln>
        </p:spPr>
      </p:pic>
      <p:sp>
        <p:nvSpPr>
          <p:cNvPr id="59" name="Shape 52"/>
          <p:cNvSpPr txBox="1"/>
          <p:nvPr/>
        </p:nvSpPr>
        <p:spPr bwMode="auto">
          <a:xfrm>
            <a:off x="6789491" y="1993095"/>
            <a:ext cx="14558792" cy="759814"/>
          </a:xfrm>
          <a:prstGeom prst="rect">
            <a:avLst/>
          </a:prstGeom>
          <a:ln w="12700">
            <a:miter lim="400000"/>
          </a:ln>
        </p:spPr>
        <p:txBody>
          <a:bodyPr lIns="71433" tIns="71433" rIns="71433" bIns="71433">
            <a:spAutoFit/>
          </a:bodyPr>
          <a:lstStyle/>
          <a:p>
            <a:pPr defTabSz="914400">
              <a:defRPr sz="4000" b="1">
                <a:solidFill>
                  <a:srgbClr val="285FB0"/>
                </a:solidFill>
                <a:latin typeface="Arial"/>
                <a:ea typeface="Arial"/>
                <a:cs typeface="Arial"/>
              </a:defRPr>
            </a:pPr>
            <a:r>
              <a:rPr lang="es-ES" dirty="0"/>
              <a:t>La fatiga</a:t>
            </a:r>
            <a:r>
              <a:rPr dirty="0">
                <a:solidFill>
                  <a:srgbClr val="363F47"/>
                </a:solidFill>
              </a:rPr>
              <a:t>— </a:t>
            </a:r>
            <a:r>
              <a:rPr lang="es-ES" dirty="0">
                <a:solidFill>
                  <a:srgbClr val="363F47"/>
                </a:solidFill>
              </a:rPr>
              <a:t>un síntoma, no un estado </a:t>
            </a:r>
            <a:r>
              <a:rPr lang="en-US" sz="4000" b="1" dirty="0" err="1">
                <a:solidFill>
                  <a:srgbClr val="363F47"/>
                </a:solidFill>
              </a:rPr>
              <a:t>aparte</a:t>
            </a:r>
            <a:r>
              <a:rPr lang="es-ES" dirty="0">
                <a:solidFill>
                  <a:srgbClr val="363F47"/>
                </a:solidFill>
              </a:rPr>
              <a:t>.</a:t>
            </a:r>
            <a:endParaRPr dirty="0">
              <a:solidFill>
                <a:srgbClr val="363F47"/>
              </a:solidFill>
            </a:endParaRPr>
          </a:p>
        </p:txBody>
      </p:sp>
      <p:sp>
        <p:nvSpPr>
          <p:cNvPr id="60" name="Shape 52"/>
          <p:cNvSpPr txBox="1"/>
          <p:nvPr/>
        </p:nvSpPr>
        <p:spPr bwMode="auto">
          <a:xfrm>
            <a:off x="6797177" y="2720188"/>
            <a:ext cx="10720693" cy="636704"/>
          </a:xfrm>
          <a:prstGeom prst="rect">
            <a:avLst/>
          </a:prstGeom>
          <a:ln w="12700">
            <a:miter lim="400000"/>
          </a:ln>
        </p:spPr>
        <p:txBody>
          <a:bodyPr lIns="71433" tIns="71433" rIns="71433" bIns="71433">
            <a:spAutoFit/>
          </a:bodyPr>
          <a:lstStyle>
            <a:lvl1pPr defTabSz="914400">
              <a:defRPr sz="3200">
                <a:solidFill>
                  <a:srgbClr val="7A7A7A"/>
                </a:solidFill>
                <a:latin typeface="Arial"/>
                <a:ea typeface="Arial"/>
                <a:cs typeface="Arial"/>
              </a:defRPr>
            </a:lvl1pPr>
          </a:lstStyle>
          <a:p>
            <a:pPr>
              <a:defRPr/>
            </a:pPr>
            <a:r>
              <a:rPr lang="es-ES" dirty="0"/>
              <a:t>Disminución de la energía, el rendimiento y la motivación.</a:t>
            </a:r>
            <a:r>
              <a:rPr dirty="0"/>
              <a:t>.</a:t>
            </a:r>
          </a:p>
        </p:txBody>
      </p:sp>
      <p:sp>
        <p:nvSpPr>
          <p:cNvPr id="61" name="Shape 52"/>
          <p:cNvSpPr txBox="1"/>
          <p:nvPr/>
        </p:nvSpPr>
        <p:spPr bwMode="auto">
          <a:xfrm>
            <a:off x="6789156" y="5505389"/>
            <a:ext cx="13826865" cy="759814"/>
          </a:xfrm>
          <a:prstGeom prst="rect">
            <a:avLst/>
          </a:prstGeom>
          <a:ln w="12700">
            <a:miter lim="400000"/>
          </a:ln>
        </p:spPr>
        <p:txBody>
          <a:bodyPr lIns="71433" tIns="71433" rIns="71433" bIns="71433">
            <a:spAutoFit/>
          </a:bodyPr>
          <a:lstStyle/>
          <a:p>
            <a:pPr defTabSz="914400">
              <a:defRPr sz="4000" b="1">
                <a:solidFill>
                  <a:srgbClr val="285FB0"/>
                </a:solidFill>
                <a:latin typeface="Arial"/>
                <a:ea typeface="Arial"/>
                <a:cs typeface="Arial"/>
              </a:defRPr>
            </a:pPr>
            <a:r>
              <a:rPr lang="es-ES"/>
              <a:t>El cansancio frecuente </a:t>
            </a:r>
            <a:r>
              <a:rPr>
                <a:solidFill>
                  <a:srgbClr val="363F47"/>
                </a:solidFill>
              </a:rPr>
              <a:t>— </a:t>
            </a:r>
            <a:r>
              <a:rPr lang="es-ES">
                <a:solidFill>
                  <a:schemeClr val="tx1"/>
                </a:solidFill>
              </a:rPr>
              <a:t>una consecuencia de la fatiga</a:t>
            </a:r>
            <a:r>
              <a:rPr lang="es-ES"/>
              <a:t>. </a:t>
            </a:r>
            <a:endParaRPr>
              <a:solidFill>
                <a:srgbClr val="363F47"/>
              </a:solidFill>
            </a:endParaRPr>
          </a:p>
        </p:txBody>
      </p:sp>
      <p:sp>
        <p:nvSpPr>
          <p:cNvPr id="62" name="Shape 52"/>
          <p:cNvSpPr txBox="1"/>
          <p:nvPr/>
        </p:nvSpPr>
        <p:spPr bwMode="auto">
          <a:xfrm>
            <a:off x="6796843" y="6272919"/>
            <a:ext cx="12658131" cy="1129146"/>
          </a:xfrm>
          <a:prstGeom prst="rect">
            <a:avLst/>
          </a:prstGeom>
          <a:ln w="12700">
            <a:miter lim="400000"/>
          </a:ln>
        </p:spPr>
        <p:txBody>
          <a:bodyPr lIns="71433" tIns="71433" rIns="71433" bIns="71433">
            <a:spAutoFit/>
          </a:bodyPr>
          <a:lstStyle>
            <a:lvl1pPr defTabSz="914400">
              <a:defRPr sz="3200">
                <a:solidFill>
                  <a:srgbClr val="7A7A7A"/>
                </a:solidFill>
                <a:latin typeface="Arial"/>
                <a:ea typeface="Arial"/>
                <a:cs typeface="Arial"/>
              </a:defRPr>
            </a:lvl1pPr>
          </a:lstStyle>
          <a:p>
            <a:pPr>
              <a:defRPr/>
            </a:pPr>
            <a:r>
              <a:rPr lang="es-ES"/>
              <a:t>Disminución de la concentración, ansiedad, debilidad, problemas para dormir, irritabilidad, aumento de la sensibilidad a la luz.</a:t>
            </a:r>
            <a:endParaRPr/>
          </a:p>
        </p:txBody>
      </p:sp>
      <p:sp>
        <p:nvSpPr>
          <p:cNvPr id="63" name="Shape 52"/>
          <p:cNvSpPr txBox="1"/>
          <p:nvPr/>
        </p:nvSpPr>
        <p:spPr bwMode="auto">
          <a:xfrm>
            <a:off x="6810151" y="9017679"/>
            <a:ext cx="13385904" cy="1375367"/>
          </a:xfrm>
          <a:prstGeom prst="rect">
            <a:avLst/>
          </a:prstGeom>
          <a:ln w="12700">
            <a:miter lim="400000"/>
          </a:ln>
        </p:spPr>
        <p:txBody>
          <a:bodyPr lIns="71433" tIns="71433" rIns="71433" bIns="71433">
            <a:spAutoFit/>
          </a:bodyPr>
          <a:lstStyle/>
          <a:p>
            <a:pPr defTabSz="914400">
              <a:defRPr sz="4000" b="1">
                <a:solidFill>
                  <a:srgbClr val="285FB0"/>
                </a:solidFill>
                <a:latin typeface="Arial"/>
                <a:ea typeface="Arial"/>
                <a:cs typeface="Arial"/>
              </a:defRPr>
            </a:pPr>
            <a:r>
              <a:rPr lang="en-US" sz="4000" b="1" dirty="0" err="1"/>
              <a:t>Súper</a:t>
            </a:r>
            <a:r>
              <a:rPr lang="es-ES" dirty="0"/>
              <a:t> agotamiento </a:t>
            </a:r>
            <a:r>
              <a:rPr dirty="0">
                <a:solidFill>
                  <a:srgbClr val="363F47"/>
                </a:solidFill>
              </a:rPr>
              <a:t>— </a:t>
            </a:r>
            <a:r>
              <a:rPr lang="es-ES" dirty="0">
                <a:solidFill>
                  <a:srgbClr val="363F47"/>
                </a:solidFill>
              </a:rPr>
              <a:t>consecuencia peligrosa para la salud de la fatiga prolongada.</a:t>
            </a:r>
            <a:endParaRPr dirty="0">
              <a:solidFill>
                <a:srgbClr val="363F47"/>
              </a:solidFill>
            </a:endParaRPr>
          </a:p>
        </p:txBody>
      </p:sp>
      <p:sp>
        <p:nvSpPr>
          <p:cNvPr id="64" name="Shape 52"/>
          <p:cNvSpPr txBox="1"/>
          <p:nvPr/>
        </p:nvSpPr>
        <p:spPr bwMode="auto">
          <a:xfrm>
            <a:off x="6805137" y="10370959"/>
            <a:ext cx="13922624" cy="1621589"/>
          </a:xfrm>
          <a:prstGeom prst="rect">
            <a:avLst/>
          </a:prstGeom>
          <a:ln w="12700">
            <a:miter lim="400000"/>
          </a:ln>
        </p:spPr>
        <p:txBody>
          <a:bodyPr lIns="71433" tIns="71433" rIns="71433" bIns="71433">
            <a:spAutoFit/>
          </a:bodyPr>
          <a:lstStyle>
            <a:lvl1pPr defTabSz="914400">
              <a:defRPr sz="3200">
                <a:solidFill>
                  <a:srgbClr val="7A7A7A"/>
                </a:solidFill>
                <a:latin typeface="Arial"/>
                <a:ea typeface="Arial"/>
                <a:cs typeface="Arial"/>
              </a:defRPr>
            </a:lvl1pPr>
          </a:lstStyle>
          <a:p>
            <a:pPr>
              <a:defRPr/>
            </a:pPr>
            <a:r>
              <a:rPr lang="es-ES"/>
              <a:t>Trastorno del sueño, apatía, alteración del ritmo cardíaco y la respiración, aumento de la sudoración, dolor de cabeza, mareos, letargo, dolor muscular, disminución de la inmunidad.</a:t>
            </a:r>
            <a:endParaRPr/>
          </a:p>
        </p:txBody>
      </p:sp>
      <p:grpSp>
        <p:nvGrpSpPr>
          <p:cNvPr id="68" name="Группа"/>
          <p:cNvGrpSpPr/>
          <p:nvPr/>
        </p:nvGrpSpPr>
        <p:grpSpPr bwMode="auto">
          <a:xfrm>
            <a:off x="2450839" y="917200"/>
            <a:ext cx="3503765" cy="3503765"/>
            <a:chOff x="-1" y="0"/>
            <a:chExt cx="3503764" cy="3503764"/>
          </a:xfrm>
        </p:grpSpPr>
        <p:sp>
          <p:nvSpPr>
            <p:cNvPr id="65" name="Кружок"/>
            <p:cNvSpPr/>
            <p:nvPr/>
          </p:nvSpPr>
          <p:spPr bwMode="auto">
            <a:xfrm>
              <a:off x="-2" y="-1"/>
              <a:ext cx="3503765" cy="3503765"/>
            </a:xfrm>
            <a:prstGeom prst="ellipse">
              <a:avLst/>
            </a:prstGeom>
            <a:noFill/>
            <a:ln w="25400" cap="flat">
              <a:solidFill>
                <a:srgbClr val="FFFFFF"/>
              </a:solidFill>
              <a:prstDash val="solid"/>
              <a:round/>
            </a:ln>
            <a:effectLst/>
          </p:spPr>
          <p:txBody>
            <a:bodyPr wrap="square" lIns="71433" tIns="71433" rIns="71433" bIns="71433" numCol="1" anchor="ctr">
              <a:noAutofit/>
            </a:bodyPr>
            <a:lstStyle/>
            <a:p>
              <a:pPr>
                <a:defRPr/>
              </a:pPr>
              <a:endParaRPr/>
            </a:p>
          </p:txBody>
        </p:sp>
        <p:sp>
          <p:nvSpPr>
            <p:cNvPr id="66" name="Кружок"/>
            <p:cNvSpPr/>
            <p:nvPr/>
          </p:nvSpPr>
          <p:spPr bwMode="auto">
            <a:xfrm>
              <a:off x="591577" y="591576"/>
              <a:ext cx="2320609" cy="2320607"/>
            </a:xfrm>
            <a:prstGeom prst="ellipse">
              <a:avLst/>
            </a:prstGeom>
            <a:noFill/>
            <a:ln w="50800" cap="flat">
              <a:solidFill>
                <a:srgbClr val="FFFFFF"/>
              </a:solidFill>
              <a:prstDash val="solid"/>
              <a:round/>
            </a:ln>
            <a:effectLst/>
          </p:spPr>
          <p:txBody>
            <a:bodyPr wrap="square" lIns="71433" tIns="71433" rIns="71433" bIns="71433" numCol="1" anchor="ctr">
              <a:noAutofit/>
            </a:bodyPr>
            <a:lstStyle/>
            <a:p>
              <a:pPr>
                <a:defRPr/>
              </a:pPr>
              <a:endParaRPr/>
            </a:p>
          </p:txBody>
        </p:sp>
        <p:sp>
          <p:nvSpPr>
            <p:cNvPr id="67" name="Кружок"/>
            <p:cNvSpPr/>
            <p:nvPr/>
          </p:nvSpPr>
          <p:spPr bwMode="auto">
            <a:xfrm>
              <a:off x="1337115" y="1337114"/>
              <a:ext cx="829533" cy="829533"/>
            </a:xfrm>
            <a:prstGeom prst="ellipse">
              <a:avLst/>
            </a:prstGeom>
            <a:solidFill>
              <a:srgbClr val="E0F7FF"/>
            </a:solidFill>
            <a:ln w="25400" cap="flat">
              <a:solidFill>
                <a:srgbClr val="285FB0"/>
              </a:solidFill>
              <a:prstDash val="solid"/>
              <a:round/>
            </a:ln>
            <a:effectLst/>
          </p:spPr>
          <p:txBody>
            <a:bodyPr wrap="square" lIns="71433" tIns="71433" rIns="71433" bIns="71433" numCol="1" anchor="ctr">
              <a:noAutofit/>
            </a:bodyPr>
            <a:lstStyle/>
            <a:p>
              <a:pPr>
                <a:defRPr/>
              </a:pPr>
              <a:endParaRPr/>
            </a:p>
          </p:txBody>
        </p:sp>
      </p:grpSp>
      <p:grpSp>
        <p:nvGrpSpPr>
          <p:cNvPr id="72" name="Группа"/>
          <p:cNvGrpSpPr/>
          <p:nvPr/>
        </p:nvGrpSpPr>
        <p:grpSpPr bwMode="auto">
          <a:xfrm>
            <a:off x="2450839" y="4906909"/>
            <a:ext cx="3503765" cy="3503767"/>
            <a:chOff x="-1" y="-1"/>
            <a:chExt cx="3503764" cy="3503765"/>
          </a:xfrm>
        </p:grpSpPr>
        <p:sp>
          <p:nvSpPr>
            <p:cNvPr id="69" name="Кружок"/>
            <p:cNvSpPr/>
            <p:nvPr/>
          </p:nvSpPr>
          <p:spPr bwMode="auto">
            <a:xfrm>
              <a:off x="-2" y="-2"/>
              <a:ext cx="3503765" cy="3503767"/>
            </a:xfrm>
            <a:prstGeom prst="ellipse">
              <a:avLst/>
            </a:prstGeom>
            <a:noFill/>
            <a:ln w="50800" cap="flat">
              <a:solidFill>
                <a:srgbClr val="FFFFFF"/>
              </a:solidFill>
              <a:prstDash val="solid"/>
              <a:round/>
            </a:ln>
            <a:effectLst/>
          </p:spPr>
          <p:txBody>
            <a:bodyPr wrap="square" lIns="71433" tIns="71433" rIns="71433" bIns="71433" numCol="1" anchor="ctr">
              <a:noAutofit/>
            </a:bodyPr>
            <a:lstStyle/>
            <a:p>
              <a:pPr>
                <a:defRPr/>
              </a:pPr>
              <a:endParaRPr/>
            </a:p>
          </p:txBody>
        </p:sp>
        <p:sp>
          <p:nvSpPr>
            <p:cNvPr id="70" name="Кружок"/>
            <p:cNvSpPr/>
            <p:nvPr/>
          </p:nvSpPr>
          <p:spPr bwMode="auto">
            <a:xfrm>
              <a:off x="591577" y="591577"/>
              <a:ext cx="2320609" cy="2320609"/>
            </a:xfrm>
            <a:prstGeom prst="ellipse">
              <a:avLst/>
            </a:prstGeom>
            <a:solidFill>
              <a:srgbClr val="E0F7FF"/>
            </a:solidFill>
            <a:ln w="25400" cap="flat">
              <a:solidFill>
                <a:srgbClr val="285FB0"/>
              </a:solidFill>
              <a:prstDash val="solid"/>
              <a:round/>
            </a:ln>
            <a:effectLst/>
          </p:spPr>
          <p:txBody>
            <a:bodyPr wrap="square" lIns="71433" tIns="71433" rIns="71433" bIns="71433" numCol="1" anchor="ctr">
              <a:noAutofit/>
            </a:bodyPr>
            <a:lstStyle/>
            <a:p>
              <a:pPr>
                <a:defRPr/>
              </a:pPr>
              <a:endParaRPr/>
            </a:p>
          </p:txBody>
        </p:sp>
        <p:sp>
          <p:nvSpPr>
            <p:cNvPr id="71" name="Кружок"/>
            <p:cNvSpPr/>
            <p:nvPr/>
          </p:nvSpPr>
          <p:spPr bwMode="auto">
            <a:xfrm>
              <a:off x="1337115" y="1337115"/>
              <a:ext cx="829533" cy="829533"/>
            </a:xfrm>
            <a:prstGeom prst="ellipse">
              <a:avLst/>
            </a:prstGeom>
            <a:solidFill>
              <a:srgbClr val="A7DDF2"/>
            </a:solidFill>
            <a:ln w="25400" cap="flat">
              <a:solidFill>
                <a:srgbClr val="285FB0"/>
              </a:solidFill>
              <a:prstDash val="solid"/>
              <a:round/>
            </a:ln>
            <a:effectLst/>
          </p:spPr>
          <p:txBody>
            <a:bodyPr wrap="square" lIns="71433" tIns="71433" rIns="71433" bIns="71433" numCol="1" anchor="ctr">
              <a:noAutofit/>
            </a:bodyPr>
            <a:lstStyle/>
            <a:p>
              <a:pPr>
                <a:defRPr/>
              </a:pPr>
              <a:endParaRPr/>
            </a:p>
          </p:txBody>
        </p:sp>
      </p:grpSp>
      <p:grpSp>
        <p:nvGrpSpPr>
          <p:cNvPr id="76" name="Группа"/>
          <p:cNvGrpSpPr/>
          <p:nvPr/>
        </p:nvGrpSpPr>
        <p:grpSpPr bwMode="auto">
          <a:xfrm>
            <a:off x="2450839" y="8896624"/>
            <a:ext cx="3503765" cy="3503765"/>
            <a:chOff x="-1" y="0"/>
            <a:chExt cx="3503764" cy="3503763"/>
          </a:xfrm>
        </p:grpSpPr>
        <p:sp>
          <p:nvSpPr>
            <p:cNvPr id="73" name="Кружок"/>
            <p:cNvSpPr/>
            <p:nvPr/>
          </p:nvSpPr>
          <p:spPr bwMode="auto">
            <a:xfrm>
              <a:off x="-2" y="-1"/>
              <a:ext cx="3503765" cy="3503764"/>
            </a:xfrm>
            <a:prstGeom prst="ellipse">
              <a:avLst/>
            </a:prstGeom>
            <a:solidFill>
              <a:srgbClr val="DFF7FF"/>
            </a:solidFill>
            <a:ln w="25400" cap="flat">
              <a:solidFill>
                <a:schemeClr val="accent1"/>
              </a:solidFill>
              <a:prstDash val="solid"/>
              <a:round/>
            </a:ln>
            <a:effectLst/>
          </p:spPr>
          <p:txBody>
            <a:bodyPr wrap="square" lIns="71433" tIns="71433" rIns="71433" bIns="71433" numCol="1" anchor="ctr">
              <a:noAutofit/>
            </a:bodyPr>
            <a:lstStyle/>
            <a:p>
              <a:pPr>
                <a:defRPr/>
              </a:pPr>
              <a:endParaRPr/>
            </a:p>
          </p:txBody>
        </p:sp>
        <p:sp>
          <p:nvSpPr>
            <p:cNvPr id="74" name="Кружок"/>
            <p:cNvSpPr/>
            <p:nvPr/>
          </p:nvSpPr>
          <p:spPr bwMode="auto">
            <a:xfrm>
              <a:off x="591577" y="591577"/>
              <a:ext cx="2320609" cy="2320607"/>
            </a:xfrm>
            <a:prstGeom prst="ellipse">
              <a:avLst/>
            </a:prstGeom>
            <a:solidFill>
              <a:srgbClr val="A7DDF2"/>
            </a:solidFill>
            <a:ln w="25400" cap="flat">
              <a:solidFill>
                <a:srgbClr val="285FB0"/>
              </a:solidFill>
              <a:prstDash val="solid"/>
              <a:round/>
            </a:ln>
            <a:effectLst/>
          </p:spPr>
          <p:txBody>
            <a:bodyPr wrap="square" lIns="71433" tIns="71433" rIns="71433" bIns="71433" numCol="1" anchor="ctr">
              <a:noAutofit/>
            </a:bodyPr>
            <a:lstStyle/>
            <a:p>
              <a:pPr>
                <a:defRPr/>
              </a:pPr>
              <a:endParaRPr/>
            </a:p>
          </p:txBody>
        </p:sp>
        <p:sp>
          <p:nvSpPr>
            <p:cNvPr id="75" name="Кружок"/>
            <p:cNvSpPr/>
            <p:nvPr/>
          </p:nvSpPr>
          <p:spPr bwMode="auto">
            <a:xfrm>
              <a:off x="1337115" y="1337114"/>
              <a:ext cx="829533" cy="829533"/>
            </a:xfrm>
            <a:prstGeom prst="ellipse">
              <a:avLst/>
            </a:prstGeom>
            <a:solidFill>
              <a:srgbClr val="72B6E3"/>
            </a:solidFill>
            <a:ln w="25400" cap="flat">
              <a:solidFill>
                <a:srgbClr val="285FB0"/>
              </a:solidFill>
              <a:prstDash val="solid"/>
              <a:round/>
            </a:ln>
            <a:effectLst/>
          </p:spPr>
          <p:txBody>
            <a:bodyPr wrap="square" lIns="71433" tIns="71433" rIns="71433" bIns="71433" numCol="1" anchor="ctr">
              <a:noAutofit/>
            </a:bodyPr>
            <a:lstStyle/>
            <a:p>
              <a:pPr>
                <a:defRPr/>
              </a:pPr>
              <a:endParaRPr/>
            </a:p>
          </p:txBody>
        </p:sp>
      </p:grpSp>
      <p:sp>
        <p:nvSpPr>
          <p:cNvPr id="77" name="Линия"/>
          <p:cNvSpPr/>
          <p:nvPr/>
        </p:nvSpPr>
        <p:spPr bwMode="auto">
          <a:xfrm flipH="1">
            <a:off x="4202722" y="3019319"/>
            <a:ext cx="4" cy="2444422"/>
          </a:xfrm>
          <a:prstGeom prst="line">
            <a:avLst/>
          </a:prstGeom>
          <a:ln w="50800" cap="rnd">
            <a:solidFill>
              <a:srgbClr val="72B6E3"/>
            </a:solidFill>
            <a:tailEnd type="triangle"/>
          </a:ln>
        </p:spPr>
        <p:txBody>
          <a:bodyPr lIns="45718" tIns="45718" rIns="45718" bIns="45718"/>
          <a:lstStyle/>
          <a:p>
            <a:pPr>
              <a:defRPr/>
            </a:pPr>
            <a:endParaRPr/>
          </a:p>
        </p:txBody>
      </p:sp>
      <p:sp>
        <p:nvSpPr>
          <p:cNvPr id="78" name="Линия"/>
          <p:cNvSpPr/>
          <p:nvPr/>
        </p:nvSpPr>
        <p:spPr bwMode="auto">
          <a:xfrm>
            <a:off x="4202722" y="7793480"/>
            <a:ext cx="4" cy="1011150"/>
          </a:xfrm>
          <a:prstGeom prst="line">
            <a:avLst/>
          </a:prstGeom>
          <a:ln w="50800" cap="rnd">
            <a:solidFill>
              <a:srgbClr val="72B6E3"/>
            </a:solidFill>
            <a:tailEnd type="triangle"/>
          </a:ln>
        </p:spPr>
        <p:txBody>
          <a:bodyPr lIns="45718" tIns="45718" rIns="45718" bIns="45718"/>
          <a:lstStyle/>
          <a:p>
            <a:pPr>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93" name="Shape 540"/>
          <p:cNvSpPr/>
          <p:nvPr/>
        </p:nvSpPr>
        <p:spPr bwMode="auto">
          <a:xfrm>
            <a:off x="-178000" y="-177800"/>
            <a:ext cx="24740000" cy="14175980"/>
          </a:xfrm>
          <a:prstGeom prst="rect">
            <a:avLst/>
          </a:prstGeom>
          <a:solidFill>
            <a:srgbClr val="F6F5F3"/>
          </a:solidFill>
          <a:ln w="12700">
            <a:miter lim="400000"/>
          </a:ln>
        </p:spPr>
        <p:txBody>
          <a:bodyPr lIns="71433" tIns="71433" rIns="71433" bIns="71433" anchor="ctr"/>
          <a:lstStyle/>
          <a:p>
            <a:pPr>
              <a:defRPr>
                <a:latin typeface="+mn-lt"/>
                <a:ea typeface="+mn-ea"/>
                <a:cs typeface="+mn-cs"/>
              </a:defRPr>
            </a:pPr>
            <a:endParaRPr/>
          </a:p>
        </p:txBody>
      </p:sp>
      <p:sp>
        <p:nvSpPr>
          <p:cNvPr id="594" name="Shape 541"/>
          <p:cNvSpPr txBox="1"/>
          <p:nvPr/>
        </p:nvSpPr>
        <p:spPr bwMode="auto">
          <a:xfrm>
            <a:off x="1028998" y="2168424"/>
            <a:ext cx="18814950" cy="1364436"/>
          </a:xfrm>
          <a:prstGeom prst="rect">
            <a:avLst/>
          </a:prstGeom>
          <a:ln w="12700">
            <a:miter lim="400000"/>
          </a:ln>
        </p:spPr>
        <p:txBody>
          <a:bodyPr lIns="71433" tIns="71433" rIns="71433" bIns="71433" anchor="ctr">
            <a:spAutoFit/>
          </a:bodyPr>
          <a:lstStyle>
            <a:lvl1pPr>
              <a:defRPr sz="8600" b="1">
                <a:solidFill>
                  <a:srgbClr val="535353"/>
                </a:solidFill>
                <a:latin typeface="Arial"/>
                <a:ea typeface="Arial"/>
                <a:cs typeface="Arial"/>
              </a:defRPr>
            </a:lvl1pPr>
          </a:lstStyle>
          <a:p>
            <a:pPr>
              <a:defRPr/>
            </a:pPr>
            <a:r>
              <a:t>Oceanmin</a:t>
            </a:r>
          </a:p>
        </p:txBody>
      </p:sp>
      <p:sp>
        <p:nvSpPr>
          <p:cNvPr id="595" name="Shape 542"/>
          <p:cNvSpPr/>
          <p:nvPr/>
        </p:nvSpPr>
        <p:spPr bwMode="auto">
          <a:xfrm>
            <a:off x="11536959" y="1949759"/>
            <a:ext cx="13184720" cy="9615962"/>
          </a:xfrm>
          <a:prstGeom prst="rect">
            <a:avLst/>
          </a:prstGeom>
          <a:solidFill>
            <a:srgbClr val="285FB0"/>
          </a:solidFill>
          <a:ln w="12700">
            <a:miter lim="400000"/>
          </a:ln>
        </p:spPr>
        <p:txBody>
          <a:bodyPr lIns="71433" tIns="71433" rIns="71433" bIns="71433"/>
          <a:lstStyle/>
          <a:p>
            <a:pPr defTabSz="914400">
              <a:defRPr sz="1800">
                <a:latin typeface="Arial"/>
                <a:ea typeface="Arial"/>
                <a:cs typeface="Arial"/>
              </a:defRPr>
            </a:pPr>
            <a:endParaRPr/>
          </a:p>
        </p:txBody>
      </p:sp>
      <p:pic>
        <p:nvPicPr>
          <p:cNvPr id="596" name="image5.png" descr="image5.png"/>
          <p:cNvPicPr>
            <a:picLocks noChangeAspect="1"/>
          </p:cNvPicPr>
          <p:nvPr/>
        </p:nvPicPr>
        <p:blipFill>
          <a:blip r:embed="rId2"/>
          <a:stretch/>
        </p:blipFill>
        <p:spPr bwMode="auto">
          <a:xfrm>
            <a:off x="1046162" y="12715875"/>
            <a:ext cx="1938342" cy="338140"/>
          </a:xfrm>
          <a:prstGeom prst="rect">
            <a:avLst/>
          </a:prstGeom>
          <a:ln w="12700">
            <a:miter lim="400000"/>
          </a:ln>
        </p:spPr>
      </p:pic>
      <p:sp>
        <p:nvSpPr>
          <p:cNvPr id="597" name="Shape 547"/>
          <p:cNvSpPr txBox="1"/>
          <p:nvPr/>
        </p:nvSpPr>
        <p:spPr bwMode="auto">
          <a:xfrm>
            <a:off x="1024158" y="7210659"/>
            <a:ext cx="4160852" cy="3620127"/>
          </a:xfrm>
          <a:prstGeom prst="rect">
            <a:avLst/>
          </a:prstGeom>
          <a:ln w="12700">
            <a:miter lim="400000"/>
          </a:ln>
        </p:spPr>
        <p:txBody>
          <a:bodyPr wrap="none" lIns="85678" tIns="85678" rIns="85678" bIns="85678">
            <a:spAutoFit/>
          </a:bodyPr>
          <a:lstStyle/>
          <a:p>
            <a:pPr defTabSz="914400">
              <a:defRPr sz="3200" b="1" spc="-1">
                <a:solidFill>
                  <a:srgbClr val="535353"/>
                </a:solidFill>
                <a:latin typeface="Arial"/>
                <a:ea typeface="Arial"/>
                <a:cs typeface="Arial"/>
              </a:defRPr>
            </a:pPr>
            <a:r>
              <a:rPr lang="es-ES"/>
              <a:t>PUNTOS </a:t>
            </a:r>
            <a:endParaRPr/>
          </a:p>
          <a:p>
            <a:pPr defTabSz="914400">
              <a:defRPr sz="3200" b="1" spc="-1">
                <a:solidFill>
                  <a:srgbClr val="535353"/>
                </a:solidFill>
                <a:latin typeface="Arial"/>
                <a:ea typeface="Arial"/>
                <a:cs typeface="Arial"/>
              </a:defRPr>
            </a:pPr>
            <a:r>
              <a:rPr lang="es-ES"/>
              <a:t>DE BONIFICACUIÓN</a:t>
            </a:r>
            <a:endParaRPr/>
          </a:p>
          <a:p>
            <a:pPr defTabSz="914400">
              <a:defRPr sz="3200" spc="-1">
                <a:latin typeface="Arial"/>
                <a:ea typeface="Arial"/>
                <a:cs typeface="Arial"/>
              </a:defRPr>
            </a:pPr>
            <a:endParaRPr/>
          </a:p>
          <a:p>
            <a:pPr defTabSz="914400">
              <a:defRPr sz="3200" b="1" spc="-1">
                <a:solidFill>
                  <a:srgbClr val="535353"/>
                </a:solidFill>
                <a:latin typeface="Arial"/>
                <a:ea typeface="Arial"/>
                <a:cs typeface="Arial"/>
              </a:defRPr>
            </a:pPr>
            <a:r>
              <a:rPr lang="es-ES"/>
              <a:t>PRECIO CLUB</a:t>
            </a:r>
            <a:endParaRPr/>
          </a:p>
          <a:p>
            <a:pPr defTabSz="914400">
              <a:defRPr sz="3200" spc="-1">
                <a:latin typeface="Arial"/>
                <a:ea typeface="Arial"/>
                <a:cs typeface="Arial"/>
              </a:defRPr>
            </a:pPr>
            <a:endParaRPr/>
          </a:p>
          <a:p>
            <a:pPr defTabSz="914400">
              <a:defRPr sz="3200" b="1" spc="-1">
                <a:solidFill>
                  <a:srgbClr val="535353"/>
                </a:solidFill>
                <a:latin typeface="Arial"/>
                <a:ea typeface="Arial"/>
                <a:cs typeface="Arial"/>
              </a:defRPr>
            </a:pPr>
            <a:r>
              <a:rPr lang="es-ES"/>
              <a:t>PRECIO </a:t>
            </a:r>
            <a:endParaRPr/>
          </a:p>
          <a:p>
            <a:pPr defTabSz="914400">
              <a:defRPr sz="3200" b="1" spc="-1">
                <a:solidFill>
                  <a:srgbClr val="535353"/>
                </a:solidFill>
                <a:latin typeface="Arial"/>
                <a:ea typeface="Arial"/>
                <a:cs typeface="Arial"/>
              </a:defRPr>
            </a:pPr>
            <a:r>
              <a:rPr lang="es-ES"/>
              <a:t>AL POR MENOR</a:t>
            </a:r>
            <a:endParaRPr/>
          </a:p>
        </p:txBody>
      </p:sp>
      <p:sp>
        <p:nvSpPr>
          <p:cNvPr id="598" name="Shape 548"/>
          <p:cNvSpPr txBox="1"/>
          <p:nvPr/>
        </p:nvSpPr>
        <p:spPr bwMode="auto">
          <a:xfrm>
            <a:off x="6179999" y="7007466"/>
            <a:ext cx="913360" cy="973248"/>
          </a:xfrm>
          <a:prstGeom prst="rect">
            <a:avLst/>
          </a:prstGeom>
          <a:ln w="12700">
            <a:miter lim="400000"/>
          </a:ln>
        </p:spPr>
        <p:txBody>
          <a:bodyPr wrap="none" lIns="85678" tIns="85678" rIns="85678" bIns="85678">
            <a:spAutoFit/>
          </a:bodyPr>
          <a:lstStyle>
            <a:lvl1pPr defTabSz="914400">
              <a:defRPr sz="5200" b="1" spc="-1">
                <a:solidFill>
                  <a:srgbClr val="535353"/>
                </a:solidFill>
                <a:latin typeface="Arial"/>
                <a:ea typeface="Arial"/>
                <a:cs typeface="Arial"/>
              </a:defRPr>
            </a:lvl1pPr>
          </a:lstStyle>
          <a:p>
            <a:pPr>
              <a:defRPr/>
            </a:pPr>
            <a:r>
              <a:rPr lang="ru-RU"/>
              <a:t>17</a:t>
            </a:r>
            <a:endParaRPr/>
          </a:p>
        </p:txBody>
      </p:sp>
      <p:sp>
        <p:nvSpPr>
          <p:cNvPr id="599" name="Shape 549"/>
          <p:cNvSpPr txBox="1"/>
          <p:nvPr/>
        </p:nvSpPr>
        <p:spPr bwMode="auto">
          <a:xfrm>
            <a:off x="6196881" y="9913618"/>
            <a:ext cx="2730140" cy="973248"/>
          </a:xfrm>
          <a:prstGeom prst="rect">
            <a:avLst/>
          </a:prstGeom>
          <a:ln w="12700">
            <a:miter lim="400000"/>
          </a:ln>
        </p:spPr>
        <p:txBody>
          <a:bodyPr wrap="none" lIns="85678" tIns="85678" rIns="85678" bIns="85678">
            <a:spAutoFit/>
          </a:bodyPr>
          <a:lstStyle/>
          <a:p>
            <a:pPr defTabSz="914400">
              <a:defRPr sz="5200" b="1" spc="-1">
                <a:solidFill>
                  <a:srgbClr val="535353"/>
                </a:solidFill>
                <a:latin typeface="Arial"/>
                <a:ea typeface="Arial"/>
                <a:cs typeface="Arial"/>
              </a:defRPr>
            </a:pPr>
            <a:r>
              <a:rPr lang="ru-RU"/>
              <a:t>31,25</a:t>
            </a:r>
            <a:r>
              <a:t> </a:t>
            </a:r>
            <a:r>
              <a:rPr lang="es-ES" sz="3200"/>
              <a:t>u.c</a:t>
            </a:r>
            <a:r>
              <a:rPr sz="3200"/>
              <a:t>.</a:t>
            </a:r>
            <a:endParaRPr/>
          </a:p>
        </p:txBody>
      </p:sp>
      <p:sp>
        <p:nvSpPr>
          <p:cNvPr id="600" name="Shape 550"/>
          <p:cNvSpPr txBox="1"/>
          <p:nvPr/>
        </p:nvSpPr>
        <p:spPr bwMode="auto">
          <a:xfrm>
            <a:off x="6179999" y="8565612"/>
            <a:ext cx="1731854" cy="973248"/>
          </a:xfrm>
          <a:prstGeom prst="rect">
            <a:avLst/>
          </a:prstGeom>
          <a:ln w="12700">
            <a:miter lim="400000"/>
          </a:ln>
        </p:spPr>
        <p:txBody>
          <a:bodyPr wrap="none" lIns="85678" tIns="85678" rIns="85678" bIns="85678">
            <a:spAutoFit/>
          </a:bodyPr>
          <a:lstStyle/>
          <a:p>
            <a:pPr defTabSz="914400">
              <a:defRPr sz="5200" b="1" spc="-1">
                <a:solidFill>
                  <a:srgbClr val="535353"/>
                </a:solidFill>
                <a:latin typeface="Arial"/>
                <a:ea typeface="Arial"/>
                <a:cs typeface="Arial"/>
              </a:defRPr>
            </a:pPr>
            <a:r>
              <a:rPr lang="ru-RU"/>
              <a:t>25</a:t>
            </a:r>
            <a:r>
              <a:rPr sz="3200"/>
              <a:t> </a:t>
            </a:r>
            <a:r>
              <a:rPr lang="es-ES" sz="3200"/>
              <a:t>u.c.</a:t>
            </a:r>
            <a:endParaRPr sz="3200"/>
          </a:p>
        </p:txBody>
      </p:sp>
      <p:sp>
        <p:nvSpPr>
          <p:cNvPr id="601" name="Shape 551"/>
          <p:cNvSpPr/>
          <p:nvPr/>
        </p:nvSpPr>
        <p:spPr bwMode="auto">
          <a:xfrm>
            <a:off x="5927304" y="6767714"/>
            <a:ext cx="1423147" cy="1423147"/>
          </a:xfrm>
          <a:prstGeom prst="ellipse">
            <a:avLst/>
          </a:prstGeom>
          <a:ln w="38160">
            <a:solidFill>
              <a:srgbClr val="72B6E3"/>
            </a:solidFill>
          </a:ln>
        </p:spPr>
        <p:txBody>
          <a:bodyPr lIns="71433" tIns="71433" rIns="71433" bIns="71433"/>
          <a:lstStyle/>
          <a:p>
            <a:pPr defTabSz="914400">
              <a:defRPr sz="1800">
                <a:latin typeface="Arial"/>
                <a:ea typeface="Arial"/>
                <a:cs typeface="Arial"/>
              </a:defRPr>
            </a:pPr>
            <a:endParaRPr/>
          </a:p>
        </p:txBody>
      </p:sp>
      <p:sp>
        <p:nvSpPr>
          <p:cNvPr id="602" name="Shape 552"/>
          <p:cNvSpPr txBox="1"/>
          <p:nvPr/>
        </p:nvSpPr>
        <p:spPr bwMode="auto">
          <a:xfrm>
            <a:off x="1117787" y="4319006"/>
            <a:ext cx="9850078" cy="1889354"/>
          </a:xfrm>
          <a:prstGeom prst="rect">
            <a:avLst/>
          </a:prstGeom>
          <a:ln w="12700">
            <a:miter lim="400000"/>
          </a:ln>
        </p:spPr>
        <p:txBody>
          <a:bodyPr lIns="71433" tIns="71433" rIns="71433" bIns="71433" anchor="ctr">
            <a:spAutoFit/>
          </a:bodyPr>
          <a:lstStyle/>
          <a:p>
            <a:pPr>
              <a:lnSpc>
                <a:spcPct val="90000"/>
              </a:lnSpc>
              <a:defRPr sz="5400" b="1">
                <a:solidFill>
                  <a:srgbClr val="707070"/>
                </a:solidFill>
                <a:latin typeface="Arial"/>
                <a:ea typeface="Arial"/>
                <a:cs typeface="Arial"/>
              </a:defRPr>
            </a:pPr>
            <a:r>
              <a:rPr lang="ru-RU" dirty="0"/>
              <a:t>225115</a:t>
            </a:r>
            <a:endParaRPr sz="3600" dirty="0"/>
          </a:p>
          <a:p>
            <a:pPr>
              <a:lnSpc>
                <a:spcPct val="90000"/>
              </a:lnSpc>
              <a:defRPr sz="3600" b="1">
                <a:solidFill>
                  <a:srgbClr val="707070"/>
                </a:solidFill>
                <a:latin typeface="Arial"/>
                <a:ea typeface="Arial"/>
                <a:cs typeface="Arial"/>
              </a:defRPr>
            </a:pPr>
            <a:endParaRPr sz="3600" dirty="0"/>
          </a:p>
          <a:p>
            <a:pPr>
              <a:lnSpc>
                <a:spcPct val="90000"/>
              </a:lnSpc>
              <a:defRPr sz="3600" b="1">
                <a:solidFill>
                  <a:srgbClr val="285FB0"/>
                </a:solidFill>
                <a:latin typeface="Arial"/>
                <a:ea typeface="Arial"/>
                <a:cs typeface="Arial"/>
              </a:defRPr>
            </a:pPr>
            <a:r>
              <a:rPr lang="en-GB" dirty="0">
                <a:solidFill>
                  <a:srgbClr val="707070"/>
                </a:solidFill>
              </a:rPr>
              <a:t>1 </a:t>
            </a:r>
            <a:r>
              <a:rPr lang="en-US" sz="3600" b="1" dirty="0" err="1">
                <a:solidFill>
                  <a:srgbClr val="707070"/>
                </a:solidFill>
              </a:rPr>
              <a:t>envase</a:t>
            </a:r>
            <a:r>
              <a:rPr dirty="0">
                <a:solidFill>
                  <a:srgbClr val="707070"/>
                </a:solidFill>
              </a:rPr>
              <a:t> = </a:t>
            </a:r>
            <a:r>
              <a:rPr lang="en-GB" dirty="0">
                <a:solidFill>
                  <a:srgbClr val="707070"/>
                </a:solidFill>
              </a:rPr>
              <a:t>15 </a:t>
            </a:r>
            <a:r>
              <a:rPr lang="en-GB" dirty="0" err="1">
                <a:solidFill>
                  <a:srgbClr val="707070"/>
                </a:solidFill>
              </a:rPr>
              <a:t>sobres</a:t>
            </a:r>
            <a:r>
              <a:rPr lang="en-GB" dirty="0">
                <a:solidFill>
                  <a:srgbClr val="707070"/>
                </a:solidFill>
              </a:rPr>
              <a:t> de 1 g</a:t>
            </a:r>
            <a:endParaRPr dirty="0">
              <a:solidFill>
                <a:srgbClr val="707070"/>
              </a:solidFill>
            </a:endParaRPr>
          </a:p>
        </p:txBody>
      </p:sp>
      <p:sp>
        <p:nvSpPr>
          <p:cNvPr id="603" name="Shape 554"/>
          <p:cNvSpPr/>
          <p:nvPr/>
        </p:nvSpPr>
        <p:spPr bwMode="auto">
          <a:xfrm flipH="1" flipV="1">
            <a:off x="1201768" y="5361737"/>
            <a:ext cx="9766098" cy="20048"/>
          </a:xfrm>
          <a:prstGeom prst="line">
            <a:avLst/>
          </a:prstGeom>
          <a:ln w="38100">
            <a:solidFill>
              <a:srgbClr val="DDDDDD"/>
            </a:solidFill>
            <a:miter lim="400000"/>
          </a:ln>
        </p:spPr>
        <p:txBody>
          <a:bodyPr lIns="45718" tIns="45718" rIns="45718" bIns="45718"/>
          <a:lstStyle/>
          <a:p>
            <a:pPr>
              <a:defRPr/>
            </a:pPr>
            <a:endParaRPr/>
          </a:p>
        </p:txBody>
      </p:sp>
      <p:sp>
        <p:nvSpPr>
          <p:cNvPr id="604"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pic>
        <p:nvPicPr>
          <p:cNvPr id="605" name="oceanmin card 15.png" descr="oceanmin card 15.png"/>
          <p:cNvPicPr>
            <a:picLocks noChangeAspect="1"/>
          </p:cNvPicPr>
          <p:nvPr/>
        </p:nvPicPr>
        <p:blipFill>
          <a:blip r:embed="rId3"/>
          <a:stretch/>
        </p:blipFill>
        <p:spPr bwMode="auto">
          <a:xfrm>
            <a:off x="14868458" y="3481851"/>
            <a:ext cx="6928741" cy="712101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07" name="oceanmin-1.png" descr="oceanmin-1.png"/>
          <p:cNvPicPr>
            <a:picLocks noChangeAspect="1"/>
          </p:cNvPicPr>
          <p:nvPr/>
        </p:nvPicPr>
        <p:blipFill>
          <a:blip r:embed="rId2"/>
          <a:stretch/>
        </p:blipFill>
        <p:spPr bwMode="auto">
          <a:xfrm>
            <a:off x="0" y="0"/>
            <a:ext cx="24384000" cy="13716000"/>
          </a:xfrm>
          <a:prstGeom prst="rect">
            <a:avLst/>
          </a:prstGeom>
          <a:ln w="12700">
            <a:miter lim="400000"/>
          </a:ln>
        </p:spPr>
      </p:pic>
      <p:sp>
        <p:nvSpPr>
          <p:cNvPr id="608" name="Shape 21"/>
          <p:cNvSpPr txBox="1"/>
          <p:nvPr/>
        </p:nvSpPr>
        <p:spPr bwMode="auto">
          <a:xfrm>
            <a:off x="13917823" y="5043863"/>
            <a:ext cx="7524047" cy="1845609"/>
          </a:xfrm>
          <a:prstGeom prst="rect">
            <a:avLst/>
          </a:prstGeom>
          <a:ln w="12700">
            <a:miter lim="400000"/>
          </a:ln>
        </p:spPr>
        <p:txBody>
          <a:bodyPr wrap="none" lIns="71433" tIns="71433" rIns="71433" bIns="71433" anchor="ctr">
            <a:spAutoFit/>
          </a:bodyPr>
          <a:lstStyle>
            <a:lvl1pPr>
              <a:spcBef>
                <a:spcPts val="1800"/>
              </a:spcBef>
              <a:defRPr sz="12000" b="1">
                <a:solidFill>
                  <a:srgbClr val="285FB0"/>
                </a:solidFill>
                <a:latin typeface="Arial"/>
                <a:ea typeface="Arial"/>
                <a:cs typeface="Arial"/>
              </a:defRPr>
            </a:lvl1pPr>
          </a:lstStyle>
          <a:p>
            <a:pPr>
              <a:defRPr/>
            </a:pPr>
            <a:r>
              <a:t>Oceanmin</a:t>
            </a:r>
          </a:p>
        </p:txBody>
      </p:sp>
      <p:pic>
        <p:nvPicPr>
          <p:cNvPr id="609" name="image5.png" descr="image5.png"/>
          <p:cNvPicPr>
            <a:picLocks noChangeAspect="1"/>
          </p:cNvPicPr>
          <p:nvPr/>
        </p:nvPicPr>
        <p:blipFill>
          <a:blip r:embed="rId3"/>
          <a:stretch/>
        </p:blipFill>
        <p:spPr bwMode="auto">
          <a:xfrm>
            <a:off x="20484616" y="12562306"/>
            <a:ext cx="2818645" cy="491710"/>
          </a:xfrm>
          <a:prstGeom prst="rect">
            <a:avLst/>
          </a:prstGeom>
          <a:ln w="12700">
            <a:miter lim="400000"/>
          </a:ln>
        </p:spPr>
      </p:pic>
      <p:sp>
        <p:nvSpPr>
          <p:cNvPr id="610" name="Shape 21"/>
          <p:cNvSpPr txBox="1"/>
          <p:nvPr/>
        </p:nvSpPr>
        <p:spPr bwMode="auto">
          <a:xfrm>
            <a:off x="13889248" y="6900738"/>
            <a:ext cx="6193994" cy="2006309"/>
          </a:xfrm>
          <a:prstGeom prst="rect">
            <a:avLst/>
          </a:prstGeom>
          <a:ln w="12700">
            <a:miter lim="400000"/>
          </a:ln>
        </p:spPr>
        <p:txBody>
          <a:bodyPr wrap="none" lIns="71433" tIns="71433" rIns="71433" bIns="71433" anchor="ctr">
            <a:spAutoFit/>
          </a:bodyPr>
          <a:lstStyle/>
          <a:p>
            <a:pPr>
              <a:spcBef>
                <a:spcPts val="1800"/>
              </a:spcBef>
              <a:defRPr sz="5300">
                <a:solidFill>
                  <a:srgbClr val="363F47"/>
                </a:solidFill>
                <a:latin typeface="Arial"/>
                <a:ea typeface="Arial"/>
                <a:cs typeface="Arial"/>
              </a:defRPr>
            </a:pPr>
            <a:r>
              <a:rPr lang="es-ES"/>
              <a:t>El poder del océano</a:t>
            </a:r>
            <a:endParaRPr/>
          </a:p>
          <a:p>
            <a:pPr>
              <a:spcBef>
                <a:spcPts val="1800"/>
              </a:spcBef>
              <a:defRPr sz="5300">
                <a:solidFill>
                  <a:srgbClr val="363F47"/>
                </a:solidFill>
                <a:latin typeface="Arial"/>
                <a:ea typeface="Arial"/>
                <a:cs typeface="Arial"/>
              </a:defRPr>
            </a:pPr>
            <a:r>
              <a:rPr lang="es-ES"/>
              <a:t>en tu vaso de agua</a:t>
            </a:r>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2" name="Shape 107"/>
          <p:cNvSpPr/>
          <p:nvPr/>
        </p:nvSpPr>
        <p:spPr bwMode="auto">
          <a:xfrm>
            <a:off x="-178000" y="-229990"/>
            <a:ext cx="24740000" cy="14175980"/>
          </a:xfrm>
          <a:prstGeom prst="rect">
            <a:avLst/>
          </a:prstGeom>
          <a:solidFill>
            <a:srgbClr val="F6F5F3"/>
          </a:solidFill>
          <a:ln w="12700">
            <a:miter lim="400000"/>
          </a:ln>
        </p:spPr>
        <p:txBody>
          <a:bodyPr lIns="71433" tIns="71433" rIns="71433" bIns="71433" anchor="ctr"/>
          <a:lstStyle/>
          <a:p>
            <a:pPr>
              <a:defRPr>
                <a:latin typeface="+mn-lt"/>
                <a:ea typeface="+mn-ea"/>
                <a:cs typeface="+mn-cs"/>
              </a:defRPr>
            </a:pPr>
            <a:endParaRPr/>
          </a:p>
        </p:txBody>
      </p:sp>
      <p:sp>
        <p:nvSpPr>
          <p:cNvPr id="83"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pic>
        <p:nvPicPr>
          <p:cNvPr id="84" name="image5.png" descr="image5.png"/>
          <p:cNvPicPr>
            <a:picLocks noChangeAspect="1"/>
          </p:cNvPicPr>
          <p:nvPr/>
        </p:nvPicPr>
        <p:blipFill>
          <a:blip r:embed="rId2"/>
          <a:stretch/>
        </p:blipFill>
        <p:spPr bwMode="auto">
          <a:xfrm>
            <a:off x="1046162" y="12715875"/>
            <a:ext cx="1938342" cy="338140"/>
          </a:xfrm>
          <a:prstGeom prst="rect">
            <a:avLst/>
          </a:prstGeom>
          <a:ln w="12700">
            <a:miter lim="400000"/>
          </a:ln>
        </p:spPr>
      </p:pic>
      <p:sp>
        <p:nvSpPr>
          <p:cNvPr id="85" name="Shape 51"/>
          <p:cNvSpPr txBox="1"/>
          <p:nvPr/>
        </p:nvSpPr>
        <p:spPr bwMode="auto">
          <a:xfrm>
            <a:off x="967840" y="1164297"/>
            <a:ext cx="22448320" cy="1904556"/>
          </a:xfrm>
          <a:prstGeom prst="rect">
            <a:avLst/>
          </a:prstGeom>
          <a:ln w="12700">
            <a:miter lim="400000"/>
          </a:ln>
        </p:spPr>
        <p:txBody>
          <a:bodyPr lIns="71433" tIns="71433" rIns="71433" bIns="71433">
            <a:spAutoFit/>
          </a:bodyPr>
          <a:lstStyle/>
          <a:p>
            <a:pPr defTabSz="914400">
              <a:lnSpc>
                <a:spcPct val="90000"/>
              </a:lnSpc>
              <a:defRPr sz="6400" b="1">
                <a:solidFill>
                  <a:srgbClr val="535353"/>
                </a:solidFill>
                <a:latin typeface="Arial"/>
                <a:ea typeface="Arial"/>
                <a:cs typeface="Arial"/>
              </a:defRPr>
            </a:pPr>
            <a:r>
              <a:rPr lang="es-ES"/>
              <a:t>En el mundo moderno, la fatiga crónica y el agotamiento </a:t>
            </a:r>
            <a:r>
              <a:t>–</a:t>
            </a:r>
            <a:r>
              <a:rPr>
                <a:solidFill>
                  <a:srgbClr val="285FB0"/>
                </a:solidFill>
              </a:rPr>
              <a:t> </a:t>
            </a:r>
            <a:r>
              <a:rPr lang="es-ES">
                <a:solidFill>
                  <a:srgbClr val="285FB0"/>
                </a:solidFill>
              </a:rPr>
              <a:t>diagnósticos reconocidos</a:t>
            </a:r>
            <a:endParaRPr>
              <a:solidFill>
                <a:srgbClr val="285FB0"/>
              </a:solidFill>
            </a:endParaRPr>
          </a:p>
        </p:txBody>
      </p:sp>
      <p:sp>
        <p:nvSpPr>
          <p:cNvPr id="86" name="Shape 72"/>
          <p:cNvSpPr/>
          <p:nvPr/>
        </p:nvSpPr>
        <p:spPr bwMode="auto">
          <a:xfrm flipH="1">
            <a:off x="1068917" y="8142764"/>
            <a:ext cx="4" cy="4070016"/>
          </a:xfrm>
          <a:prstGeom prst="line">
            <a:avLst/>
          </a:prstGeom>
          <a:ln w="38100">
            <a:solidFill>
              <a:srgbClr val="72B6E3"/>
            </a:solidFill>
          </a:ln>
        </p:spPr>
        <p:txBody>
          <a:bodyPr lIns="45718" tIns="45718" rIns="45718" bIns="45718"/>
          <a:lstStyle/>
          <a:p>
            <a:pPr>
              <a:defRPr/>
            </a:pPr>
            <a:endParaRPr/>
          </a:p>
        </p:txBody>
      </p:sp>
      <p:sp>
        <p:nvSpPr>
          <p:cNvPr id="87" name="Shape 52"/>
          <p:cNvSpPr txBox="1"/>
          <p:nvPr/>
        </p:nvSpPr>
        <p:spPr bwMode="auto">
          <a:xfrm>
            <a:off x="1266082" y="8059549"/>
            <a:ext cx="23117914" cy="3888876"/>
          </a:xfrm>
          <a:prstGeom prst="rect">
            <a:avLst/>
          </a:prstGeom>
          <a:ln w="12700">
            <a:miter lim="400000"/>
          </a:ln>
        </p:spPr>
        <p:txBody>
          <a:bodyPr wrap="square" lIns="71433" tIns="71433" rIns="71433" bIns="71433">
            <a:spAutoFit/>
          </a:bodyPr>
          <a:lstStyle/>
          <a:p>
            <a:pPr marL="285750" indent="-285750" defTabSz="914400">
              <a:spcBef>
                <a:spcPts val="800"/>
              </a:spcBef>
              <a:buFont typeface="Arial"/>
              <a:buChar char="•"/>
              <a:defRPr sz="1500">
                <a:solidFill>
                  <a:srgbClr val="7A7A7A"/>
                </a:solidFill>
                <a:latin typeface="Arial"/>
                <a:ea typeface="Arial"/>
                <a:cs typeface="Arial"/>
              </a:defRPr>
            </a:pPr>
            <a:r>
              <a:rPr lang="es-ES"/>
              <a:t>Burnout at work está incluido en el catálogo de la Clasificación Internacional de Enfermedades (CIE-11) con el nombre "burnout" y el código QD85. La decisión se tomó en la Asamblea Mundial de la Salud, que finalizó el día anterior en Ginebra. El nuevo catálogo entrará en vigor el 1 de enero de 2022.</a:t>
            </a:r>
            <a:endParaRPr/>
          </a:p>
          <a:p>
            <a:pPr marL="285750" indent="-285750" defTabSz="914400">
              <a:spcBef>
                <a:spcPts val="800"/>
              </a:spcBef>
              <a:buFont typeface="Arial"/>
              <a:buChar char="•"/>
              <a:defRPr sz="1500">
                <a:solidFill>
                  <a:srgbClr val="7A7A7A"/>
                </a:solidFill>
                <a:latin typeface="Arial"/>
                <a:ea typeface="Arial"/>
                <a:cs typeface="Arial"/>
              </a:defRPr>
            </a:pPr>
            <a:r>
              <a:rPr lang="es-ES"/>
              <a:t>Fatiga en la población noruega en general: evidencia normativa y asociaciones. Jon håvard loge, øivind ekeberg, stein kaasa. Fatiga en la población noruega en general: datos normativos y asociaciones. Revista de investigación psicosomática. Volumen 45, número 1, 1998, páginas 53-65.</a:t>
            </a:r>
            <a:endParaRPr/>
          </a:p>
          <a:p>
            <a:pPr marL="285750" indent="-285750" defTabSz="914400">
              <a:spcBef>
                <a:spcPts val="800"/>
              </a:spcBef>
              <a:buFont typeface="Arial"/>
              <a:buChar char="•"/>
              <a:defRPr sz="1500">
                <a:solidFill>
                  <a:srgbClr val="7A7A7A"/>
                </a:solidFill>
                <a:latin typeface="Arial"/>
                <a:ea typeface="Arial"/>
                <a:cs typeface="Arial"/>
              </a:defRPr>
            </a:pPr>
            <a:r>
              <a:rPr lang="es-ES"/>
              <a:t>* Según un informe de 2018 del Consejo Nacional de Seguridad (NSC www.nsc.org), dos tercios de la fuerza laboral de EE. UU. Experimenta fatiga en el lugar de trabajo. Esto significa que casi 107 millones de los 160 millones de trabajadores estadounidenses sufren de fatiga ocupacional. La fatiga, que puede ser aguda o crónica, es definida por el NSC como "una sensación de cansancio, somnolencia, disminución de energía y mayor esfuerzo requerido para realizar tareas al nivel deseado".</a:t>
            </a:r>
            <a:endParaRPr/>
          </a:p>
          <a:p>
            <a:pPr marL="285750" indent="-285750" defTabSz="914400">
              <a:spcBef>
                <a:spcPts val="800"/>
              </a:spcBef>
              <a:buFont typeface="Arial"/>
              <a:buChar char="•"/>
              <a:defRPr sz="1500">
                <a:solidFill>
                  <a:srgbClr val="7A7A7A"/>
                </a:solidFill>
                <a:latin typeface="Arial"/>
                <a:ea typeface="Arial"/>
                <a:cs typeface="Arial"/>
              </a:defRPr>
            </a:pPr>
            <a:r>
              <a:rPr lang="es-ES"/>
              <a:t>Quejas similares a la fatiga y el síndrome de fatiga crónica en la población general. Marjolein van't Leven, Gerhard A. Zielhuis, Jos W. Van der meer, André L. Verbeek, Gijs Bleijenberg, Fatiga y quejas similares al síndrome de fatiga crónica en la población general, European Journal of Public Health, Volumen 20, Número 3 , junio de 2010, páginas 251–257,</a:t>
            </a:r>
            <a:endParaRPr/>
          </a:p>
          <a:p>
            <a:pPr marL="285750" indent="-285750" defTabSz="914400">
              <a:spcBef>
                <a:spcPts val="800"/>
              </a:spcBef>
              <a:buFont typeface="Arial"/>
              <a:buChar char="•"/>
              <a:defRPr sz="1500">
                <a:solidFill>
                  <a:srgbClr val="7A7A7A"/>
                </a:solidFill>
                <a:latin typeface="Arial"/>
                <a:ea typeface="Arial"/>
                <a:cs typeface="Arial"/>
              </a:defRPr>
            </a:pPr>
            <a:r>
              <a:rPr lang="es-ES"/>
              <a:t>* Según un informe de 2015 del Instituto de Medicina (IOM), hasta 2,5 millones de personas en los Estados Unidos sufren del síndrome de fatiga crónica (SFC), y el 90% de estos casos no se diagnostican.En comparación con la fatiga aguda, que puede aliviarse con el descanso y la relajación adecuados, el SFC es una enfermedad discapacitante y de larga duración que no se resuelve con el descanso. Es una enfermedad que a menudo se malinterpreta y se diagnostica erróneamente debido a la falta de conciencia tanto por parte del paciente como del médico. (https://www.cdc.gov/me-cfs/about/index.html)Junghaenel DU, Christodoulou C, Lai JS, Stone AA. Correlaciones demográficas de la fatiga en la población general de EE. UU.: Resultados de la iniciativa del sistema de información de medición de resultados informados por los pacientes (PROMIS). J Psychosom Res. 2011; 71 (3): 117-123. Doi: 10.1016 / j.Jpsychores.2011.04.007</a:t>
            </a:r>
            <a:endParaRPr/>
          </a:p>
          <a:p>
            <a:pPr marL="285750" indent="-285750" defTabSz="914400">
              <a:spcBef>
                <a:spcPts val="800"/>
              </a:spcBef>
              <a:buFont typeface="Arial"/>
              <a:buChar char="•"/>
              <a:defRPr sz="1500">
                <a:solidFill>
                  <a:srgbClr val="7A7A7A"/>
                </a:solidFill>
                <a:latin typeface="Arial"/>
                <a:ea typeface="Arial"/>
                <a:cs typeface="Arial"/>
              </a:defRPr>
            </a:pPr>
            <a:r>
              <a:rPr lang="es-ES"/>
              <a:t>* La prevalencia de la fatiga durante 2 semanas de investigación fue del 37,9% (Ricci JA, Chee E, Lorandeau AL, Berger J. Fatigue in the US Workforce: prevalencia e implicaciones para el tiempo de trabajo productivo perdido. J Occup Environ Med. 2007 jan; 49 (1): 1-10. Doi: 10.1097 / 01.Jom.0000249782.60321.2a. PMID: 17215708.)</a:t>
            </a:r>
            <a:endParaRPr/>
          </a:p>
        </p:txBody>
      </p:sp>
      <p:sp>
        <p:nvSpPr>
          <p:cNvPr id="88" name="Shape 52"/>
          <p:cNvSpPr txBox="1"/>
          <p:nvPr/>
        </p:nvSpPr>
        <p:spPr bwMode="auto">
          <a:xfrm>
            <a:off x="949994" y="3827698"/>
            <a:ext cx="2268530" cy="1216190"/>
          </a:xfrm>
          <a:prstGeom prst="rect">
            <a:avLst/>
          </a:prstGeom>
          <a:ln w="12700">
            <a:miter lim="400000"/>
          </a:ln>
        </p:spPr>
        <p:txBody>
          <a:bodyPr lIns="71433" tIns="71433" rIns="71433" bIns="71433">
            <a:spAutoFit/>
          </a:bodyPr>
          <a:lstStyle>
            <a:lvl1pPr defTabSz="914400">
              <a:defRPr sz="7600" b="1">
                <a:solidFill>
                  <a:srgbClr val="285FB0"/>
                </a:solidFill>
                <a:latin typeface="Arial"/>
                <a:ea typeface="Arial"/>
                <a:cs typeface="Arial"/>
              </a:defRPr>
            </a:lvl1pPr>
          </a:lstStyle>
          <a:p>
            <a:pPr>
              <a:defRPr/>
            </a:pPr>
            <a:r>
              <a:t>90%</a:t>
            </a:r>
          </a:p>
        </p:txBody>
      </p:sp>
      <p:sp>
        <p:nvSpPr>
          <p:cNvPr id="89" name="Shape 52"/>
          <p:cNvSpPr txBox="1"/>
          <p:nvPr/>
        </p:nvSpPr>
        <p:spPr bwMode="auto">
          <a:xfrm>
            <a:off x="3162385" y="3895588"/>
            <a:ext cx="7682591" cy="1129146"/>
          </a:xfrm>
          <a:prstGeom prst="rect">
            <a:avLst/>
          </a:prstGeom>
          <a:ln w="12700">
            <a:miter lim="400000"/>
          </a:ln>
        </p:spPr>
        <p:txBody>
          <a:bodyPr lIns="71433" tIns="71433" rIns="71433" bIns="71433">
            <a:spAutoFit/>
          </a:bodyPr>
          <a:lstStyle>
            <a:lvl1pPr defTabSz="914400">
              <a:defRPr sz="3200">
                <a:solidFill>
                  <a:srgbClr val="7A7A7A"/>
                </a:solidFill>
                <a:latin typeface="Arial"/>
                <a:ea typeface="Arial"/>
                <a:cs typeface="Arial"/>
              </a:defRPr>
            </a:lvl1pPr>
          </a:lstStyle>
          <a:p>
            <a:pPr>
              <a:defRPr/>
            </a:pPr>
            <a:r>
              <a:rPr lang="es-ES"/>
              <a:t>de casos de fatiga crónica permanecen sin diagnosticar</a:t>
            </a:r>
            <a:endParaRPr/>
          </a:p>
        </p:txBody>
      </p:sp>
      <p:sp>
        <p:nvSpPr>
          <p:cNvPr id="90" name="Shape 52"/>
          <p:cNvSpPr txBox="1"/>
          <p:nvPr/>
        </p:nvSpPr>
        <p:spPr bwMode="auto">
          <a:xfrm>
            <a:off x="949994" y="5282524"/>
            <a:ext cx="2268530" cy="1216190"/>
          </a:xfrm>
          <a:prstGeom prst="rect">
            <a:avLst/>
          </a:prstGeom>
          <a:ln w="12700">
            <a:miter lim="400000"/>
          </a:ln>
        </p:spPr>
        <p:txBody>
          <a:bodyPr lIns="71433" tIns="71433" rIns="71433" bIns="71433">
            <a:spAutoFit/>
          </a:bodyPr>
          <a:lstStyle>
            <a:lvl1pPr defTabSz="914400">
              <a:defRPr sz="7600" b="1">
                <a:solidFill>
                  <a:srgbClr val="285FB0"/>
                </a:solidFill>
                <a:latin typeface="Arial"/>
                <a:ea typeface="Arial"/>
                <a:cs typeface="Arial"/>
              </a:defRPr>
            </a:lvl1pPr>
          </a:lstStyle>
          <a:p>
            <a:pPr>
              <a:defRPr/>
            </a:pPr>
            <a:r>
              <a:t>70%</a:t>
            </a:r>
          </a:p>
        </p:txBody>
      </p:sp>
      <p:sp>
        <p:nvSpPr>
          <p:cNvPr id="91" name="Shape 52"/>
          <p:cNvSpPr txBox="1"/>
          <p:nvPr/>
        </p:nvSpPr>
        <p:spPr bwMode="auto">
          <a:xfrm>
            <a:off x="3162385" y="5350413"/>
            <a:ext cx="7282214" cy="1129146"/>
          </a:xfrm>
          <a:prstGeom prst="rect">
            <a:avLst/>
          </a:prstGeom>
          <a:ln w="12700">
            <a:miter lim="400000"/>
          </a:ln>
        </p:spPr>
        <p:txBody>
          <a:bodyPr lIns="71433" tIns="71433" rIns="71433" bIns="71433">
            <a:spAutoFit/>
          </a:bodyPr>
          <a:lstStyle>
            <a:lvl1pPr defTabSz="914400">
              <a:defRPr sz="3200">
                <a:solidFill>
                  <a:srgbClr val="7A7A7A"/>
                </a:solidFill>
                <a:latin typeface="Arial"/>
                <a:ea typeface="Arial"/>
                <a:cs typeface="Arial"/>
              </a:defRPr>
            </a:lvl1pPr>
          </a:lstStyle>
          <a:p>
            <a:pPr>
              <a:defRPr/>
            </a:pPr>
            <a:r>
              <a:rPr lang="es-ES"/>
              <a:t>de personas se sienten cansadas en el trabajo todos los días</a:t>
            </a:r>
            <a:endParaRPr/>
          </a:p>
        </p:txBody>
      </p:sp>
      <p:sp>
        <p:nvSpPr>
          <p:cNvPr id="92" name="Shape 52"/>
          <p:cNvSpPr txBox="1"/>
          <p:nvPr/>
        </p:nvSpPr>
        <p:spPr bwMode="auto">
          <a:xfrm>
            <a:off x="10498318" y="3827698"/>
            <a:ext cx="2268530" cy="1216190"/>
          </a:xfrm>
          <a:prstGeom prst="rect">
            <a:avLst/>
          </a:prstGeom>
          <a:ln w="12700">
            <a:miter lim="400000"/>
          </a:ln>
        </p:spPr>
        <p:txBody>
          <a:bodyPr lIns="71433" tIns="71433" rIns="71433" bIns="71433">
            <a:spAutoFit/>
          </a:bodyPr>
          <a:lstStyle>
            <a:lvl1pPr defTabSz="914400">
              <a:defRPr sz="7600" b="1">
                <a:solidFill>
                  <a:srgbClr val="285FB0"/>
                </a:solidFill>
                <a:latin typeface="Arial"/>
                <a:ea typeface="Arial"/>
                <a:cs typeface="Arial"/>
              </a:defRPr>
            </a:lvl1pPr>
          </a:lstStyle>
          <a:p>
            <a:pPr>
              <a:defRPr/>
            </a:pPr>
            <a:r>
              <a:t>51%</a:t>
            </a:r>
          </a:p>
        </p:txBody>
      </p:sp>
      <p:sp>
        <p:nvSpPr>
          <p:cNvPr id="93" name="Shape 52"/>
          <p:cNvSpPr txBox="1"/>
          <p:nvPr/>
        </p:nvSpPr>
        <p:spPr bwMode="auto">
          <a:xfrm>
            <a:off x="12710711" y="3901106"/>
            <a:ext cx="7682591" cy="1129146"/>
          </a:xfrm>
          <a:prstGeom prst="rect">
            <a:avLst/>
          </a:prstGeom>
          <a:ln w="12700">
            <a:miter lim="400000"/>
          </a:ln>
        </p:spPr>
        <p:txBody>
          <a:bodyPr lIns="71433" tIns="71433" rIns="71433" bIns="71433">
            <a:spAutoFit/>
          </a:bodyPr>
          <a:lstStyle>
            <a:lvl1pPr defTabSz="914400">
              <a:defRPr sz="3200">
                <a:solidFill>
                  <a:srgbClr val="7A7A7A"/>
                </a:solidFill>
                <a:latin typeface="Arial"/>
                <a:ea typeface="Arial"/>
                <a:cs typeface="Arial"/>
              </a:defRPr>
            </a:lvl1pPr>
          </a:lstStyle>
          <a:p>
            <a:pPr>
              <a:defRPr/>
            </a:pPr>
            <a:r>
              <a:rPr lang="es-ES"/>
              <a:t>de adultos sufren de estrés asociado con la fatiga</a:t>
            </a:r>
            <a:endParaRPr/>
          </a:p>
        </p:txBody>
      </p:sp>
      <p:sp>
        <p:nvSpPr>
          <p:cNvPr id="94" name="Shape 52"/>
          <p:cNvSpPr txBox="1"/>
          <p:nvPr/>
        </p:nvSpPr>
        <p:spPr bwMode="auto">
          <a:xfrm>
            <a:off x="10498318" y="5282524"/>
            <a:ext cx="2268530" cy="1216190"/>
          </a:xfrm>
          <a:prstGeom prst="rect">
            <a:avLst/>
          </a:prstGeom>
          <a:ln w="12700">
            <a:miter lim="400000"/>
          </a:ln>
        </p:spPr>
        <p:txBody>
          <a:bodyPr lIns="71433" tIns="71433" rIns="71433" bIns="71433">
            <a:spAutoFit/>
          </a:bodyPr>
          <a:lstStyle>
            <a:lvl1pPr defTabSz="914400">
              <a:defRPr sz="7600" b="1">
                <a:solidFill>
                  <a:srgbClr val="285FB0"/>
                </a:solidFill>
                <a:latin typeface="Arial"/>
                <a:ea typeface="Arial"/>
                <a:cs typeface="Arial"/>
              </a:defRPr>
            </a:lvl1pPr>
          </a:lstStyle>
          <a:p>
            <a:pPr>
              <a:defRPr/>
            </a:pPr>
            <a:r>
              <a:t>20%</a:t>
            </a:r>
          </a:p>
        </p:txBody>
      </p:sp>
      <p:sp>
        <p:nvSpPr>
          <p:cNvPr id="95" name="Shape 52"/>
          <p:cNvSpPr txBox="1"/>
          <p:nvPr/>
        </p:nvSpPr>
        <p:spPr bwMode="auto">
          <a:xfrm>
            <a:off x="12710709" y="5350413"/>
            <a:ext cx="10856521" cy="1129146"/>
          </a:xfrm>
          <a:prstGeom prst="rect">
            <a:avLst/>
          </a:prstGeom>
          <a:ln w="12700">
            <a:miter lim="400000"/>
          </a:ln>
        </p:spPr>
        <p:txBody>
          <a:bodyPr lIns="71433" tIns="71433" rIns="71433" bIns="71433">
            <a:spAutoFit/>
          </a:bodyPr>
          <a:lstStyle>
            <a:lvl1pPr defTabSz="914400">
              <a:defRPr sz="3200">
                <a:solidFill>
                  <a:srgbClr val="7A7A7A"/>
                </a:solidFill>
                <a:latin typeface="Arial"/>
                <a:ea typeface="Arial"/>
                <a:cs typeface="Arial"/>
              </a:defRPr>
            </a:lvl1pPr>
          </a:lstStyle>
          <a:p>
            <a:pPr>
              <a:defRPr/>
            </a:pPr>
            <a:r>
              <a:rPr lang="es-ES"/>
              <a:t>de accidentes de tráfico mortales están asociados con la fatiga del conductor.</a:t>
            </a:r>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7" name="Shape 107"/>
          <p:cNvSpPr/>
          <p:nvPr/>
        </p:nvSpPr>
        <p:spPr bwMode="auto">
          <a:xfrm>
            <a:off x="-178000" y="-229990"/>
            <a:ext cx="24740000" cy="14175980"/>
          </a:xfrm>
          <a:prstGeom prst="rect">
            <a:avLst/>
          </a:prstGeom>
          <a:solidFill>
            <a:srgbClr val="285FB0"/>
          </a:solidFill>
          <a:ln w="12700">
            <a:miter lim="400000"/>
          </a:ln>
        </p:spPr>
        <p:txBody>
          <a:bodyPr lIns="71433" tIns="71433" rIns="71433" bIns="71433" anchor="ctr"/>
          <a:lstStyle/>
          <a:p>
            <a:pPr>
              <a:defRPr>
                <a:latin typeface="+mn-lt"/>
                <a:ea typeface="+mn-ea"/>
                <a:cs typeface="+mn-cs"/>
              </a:defRPr>
            </a:pPr>
            <a:endParaRPr/>
          </a:p>
        </p:txBody>
      </p:sp>
      <p:pic>
        <p:nvPicPr>
          <p:cNvPr id="98" name="Изображение" descr="Изображение"/>
          <p:cNvPicPr>
            <a:picLocks noChangeAspect="1"/>
          </p:cNvPicPr>
          <p:nvPr/>
        </p:nvPicPr>
        <p:blipFill>
          <a:blip r:embed="rId3"/>
          <a:stretch/>
        </p:blipFill>
        <p:spPr bwMode="auto">
          <a:xfrm rot="13466628">
            <a:off x="13378048" y="1261501"/>
            <a:ext cx="10407646" cy="10407644"/>
          </a:xfrm>
          <a:prstGeom prst="rect">
            <a:avLst/>
          </a:prstGeom>
          <a:ln w="12700">
            <a:miter lim="400000"/>
          </a:ln>
        </p:spPr>
      </p:pic>
      <p:sp>
        <p:nvSpPr>
          <p:cNvPr id="99"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sp>
        <p:nvSpPr>
          <p:cNvPr id="100" name="Shape 51"/>
          <p:cNvSpPr txBox="1"/>
          <p:nvPr/>
        </p:nvSpPr>
        <p:spPr bwMode="auto">
          <a:xfrm>
            <a:off x="967840" y="1164298"/>
            <a:ext cx="22448320" cy="1917054"/>
          </a:xfrm>
          <a:prstGeom prst="rect">
            <a:avLst/>
          </a:prstGeom>
          <a:ln w="12700">
            <a:miter lim="400000"/>
          </a:ln>
        </p:spPr>
        <p:txBody>
          <a:bodyPr lIns="71433" tIns="71433" rIns="71433" bIns="71433">
            <a:spAutoFit/>
          </a:bodyPr>
          <a:lstStyle/>
          <a:p>
            <a:pPr defTabSz="914400">
              <a:lnSpc>
                <a:spcPct val="90000"/>
              </a:lnSpc>
              <a:defRPr sz="6400" b="1">
                <a:solidFill>
                  <a:srgbClr val="FFFFFF"/>
                </a:solidFill>
                <a:latin typeface="Arial"/>
                <a:ea typeface="Arial"/>
                <a:cs typeface="Arial"/>
              </a:defRPr>
            </a:pPr>
            <a:r>
              <a:rPr lang="it-IT"/>
              <a:t>La fatiga comienza </a:t>
            </a:r>
            <a:endParaRPr/>
          </a:p>
          <a:p>
            <a:pPr defTabSz="914400">
              <a:lnSpc>
                <a:spcPct val="90000"/>
              </a:lnSpc>
              <a:defRPr sz="6400" b="1">
                <a:solidFill>
                  <a:srgbClr val="FFFFFF"/>
                </a:solidFill>
                <a:latin typeface="Arial"/>
                <a:ea typeface="Arial"/>
                <a:cs typeface="Arial"/>
              </a:defRPr>
            </a:pPr>
            <a:r>
              <a:rPr lang="it-IT"/>
              <a:t>en la </a:t>
            </a:r>
            <a:r>
              <a:rPr lang="es-ES"/>
              <a:t>célula </a:t>
            </a:r>
            <a:endParaRPr lang="ru-RU"/>
          </a:p>
        </p:txBody>
      </p:sp>
      <p:pic>
        <p:nvPicPr>
          <p:cNvPr id="101" name="image2.png" descr="image2.png"/>
          <p:cNvPicPr>
            <a:picLocks noChangeAspect="1"/>
          </p:cNvPicPr>
          <p:nvPr/>
        </p:nvPicPr>
        <p:blipFill>
          <a:blip r:embed="rId4"/>
          <a:stretch/>
        </p:blipFill>
        <p:spPr bwMode="auto">
          <a:xfrm>
            <a:off x="1057090" y="12732639"/>
            <a:ext cx="1738685" cy="304618"/>
          </a:xfrm>
          <a:prstGeom prst="rect">
            <a:avLst/>
          </a:prstGeom>
          <a:ln w="12700">
            <a:miter lim="400000"/>
          </a:ln>
        </p:spPr>
      </p:pic>
      <p:sp>
        <p:nvSpPr>
          <p:cNvPr id="102" name="Кружок"/>
          <p:cNvSpPr/>
          <p:nvPr/>
        </p:nvSpPr>
        <p:spPr bwMode="auto">
          <a:xfrm>
            <a:off x="13739739" y="2103003"/>
            <a:ext cx="676181" cy="676181"/>
          </a:xfrm>
          <a:prstGeom prst="ellipse">
            <a:avLst/>
          </a:prstGeom>
          <a:solidFill>
            <a:srgbClr val="72B6E3"/>
          </a:solidFill>
          <a:ln w="25400">
            <a:solidFill>
              <a:srgbClr val="CEFDFF"/>
            </a:solidFill>
          </a:ln>
        </p:spPr>
        <p:txBody>
          <a:bodyPr lIns="71433" tIns="71433" rIns="71433" bIns="71433" anchor="ctr"/>
          <a:lstStyle/>
          <a:p>
            <a:pPr>
              <a:defRPr/>
            </a:pPr>
            <a:endParaRPr/>
          </a:p>
        </p:txBody>
      </p:sp>
      <p:grpSp>
        <p:nvGrpSpPr>
          <p:cNvPr id="106" name="Группа"/>
          <p:cNvGrpSpPr/>
          <p:nvPr/>
        </p:nvGrpSpPr>
        <p:grpSpPr bwMode="auto">
          <a:xfrm>
            <a:off x="21642091" y="619411"/>
            <a:ext cx="1915460" cy="1349929"/>
            <a:chOff x="0" y="-1"/>
            <a:chExt cx="1915459" cy="1349928"/>
          </a:xfrm>
        </p:grpSpPr>
        <p:sp>
          <p:nvSpPr>
            <p:cNvPr id="103" name="Кружок"/>
            <p:cNvSpPr/>
            <p:nvPr/>
          </p:nvSpPr>
          <p:spPr bwMode="auto">
            <a:xfrm>
              <a:off x="-1" y="506512"/>
              <a:ext cx="843413" cy="843415"/>
            </a:xfrm>
            <a:prstGeom prst="ellipse">
              <a:avLst/>
            </a:prstGeom>
            <a:solidFill>
              <a:srgbClr val="72B6E3"/>
            </a:solid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04" name="Кружок"/>
            <p:cNvSpPr/>
            <p:nvPr/>
          </p:nvSpPr>
          <p:spPr bwMode="auto">
            <a:xfrm>
              <a:off x="1239279" y="251364"/>
              <a:ext cx="676181" cy="676181"/>
            </a:xfrm>
            <a:prstGeom prst="ellipse">
              <a:avLst/>
            </a:prstGeom>
            <a:no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05" name="Линия"/>
            <p:cNvSpPr/>
            <p:nvPr/>
          </p:nvSpPr>
          <p:spPr bwMode="auto">
            <a:xfrm rot="3585742" flipH="1">
              <a:off x="716273" y="-49012"/>
              <a:ext cx="379954" cy="858718"/>
            </a:xfrm>
            <a:custGeom>
              <a:avLst/>
              <a:gdLst/>
              <a:ahLst/>
              <a:cxnLst>
                <a:cxn ang="0">
                  <a:pos x="wd2" y="hd2"/>
                </a:cxn>
                <a:cxn ang="5400000">
                  <a:pos x="wd2" y="hd2"/>
                </a:cxn>
                <a:cxn ang="10800000">
                  <a:pos x="wd2" y="hd2"/>
                </a:cxn>
                <a:cxn ang="16200000">
                  <a:pos x="wd2" y="hd2"/>
                </a:cxn>
              </a:cxnLst>
              <a:rect l="0" t="0" r="r" b="b"/>
              <a:pathLst>
                <a:path w="19934" h="21600" extrusionOk="0">
                  <a:moveTo>
                    <a:pt x="0" y="0"/>
                  </a:moveTo>
                  <a:cubicBezTo>
                    <a:pt x="6165" y="1021"/>
                    <a:pt x="11445" y="2999"/>
                    <a:pt x="15003" y="5620"/>
                  </a:cubicBezTo>
                  <a:cubicBezTo>
                    <a:pt x="21600" y="10480"/>
                    <a:pt x="21576" y="16751"/>
                    <a:pt x="14941" y="21600"/>
                  </a:cubicBezTo>
                </a:path>
              </a:pathLst>
            </a:custGeom>
            <a:noFill/>
            <a:ln w="63500" cap="rnd">
              <a:solidFill>
                <a:srgbClr val="FFFFFF"/>
              </a:solidFill>
              <a:round/>
            </a:ln>
            <a:effectLst/>
          </p:spPr>
          <p:txBody>
            <a:bodyPr wrap="square" lIns="71433" tIns="71433" rIns="71433" bIns="71433" numCol="1" anchor="t">
              <a:noAutofit/>
            </a:bodyPr>
            <a:lstStyle/>
            <a:p>
              <a:pPr>
                <a:defRPr/>
              </a:pPr>
              <a:endParaRPr/>
            </a:p>
          </p:txBody>
        </p:sp>
      </p:grpSp>
      <p:grpSp>
        <p:nvGrpSpPr>
          <p:cNvPr id="110" name="Группа"/>
          <p:cNvGrpSpPr/>
          <p:nvPr/>
        </p:nvGrpSpPr>
        <p:grpSpPr bwMode="auto">
          <a:xfrm>
            <a:off x="10980829" y="9665862"/>
            <a:ext cx="1811405" cy="1762810"/>
            <a:chOff x="-2" y="-1"/>
            <a:chExt cx="1811404" cy="1762809"/>
          </a:xfrm>
        </p:grpSpPr>
        <p:sp>
          <p:nvSpPr>
            <p:cNvPr id="107" name="Кружок"/>
            <p:cNvSpPr/>
            <p:nvPr/>
          </p:nvSpPr>
          <p:spPr bwMode="auto">
            <a:xfrm>
              <a:off x="1135221" y="966907"/>
              <a:ext cx="676181" cy="676181"/>
            </a:xfrm>
            <a:prstGeom prst="ellipse">
              <a:avLst/>
            </a:prstGeom>
            <a:solidFill>
              <a:srgbClr val="72B6E3"/>
            </a:solid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08" name="Кружок"/>
            <p:cNvSpPr/>
            <p:nvPr/>
          </p:nvSpPr>
          <p:spPr bwMode="auto">
            <a:xfrm>
              <a:off x="-2" y="-1"/>
              <a:ext cx="1082292" cy="1082288"/>
            </a:xfrm>
            <a:prstGeom prst="ellipse">
              <a:avLst/>
            </a:prstGeom>
            <a:no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09" name="Линия"/>
            <p:cNvSpPr/>
            <p:nvPr/>
          </p:nvSpPr>
          <p:spPr bwMode="auto">
            <a:xfrm rot="3585742" flipH="1">
              <a:off x="454149" y="1184471"/>
              <a:ext cx="733157" cy="423517"/>
            </a:xfrm>
            <a:custGeom>
              <a:avLst/>
              <a:gdLst/>
              <a:ahLst/>
              <a:cxnLst>
                <a:cxn ang="0">
                  <a:pos x="wd2" y="hd2"/>
                </a:cxn>
                <a:cxn ang="5400000">
                  <a:pos x="wd2" y="hd2"/>
                </a:cxn>
                <a:cxn ang="10800000">
                  <a:pos x="wd2" y="hd2"/>
                </a:cxn>
                <a:cxn ang="16200000">
                  <a:pos x="wd2" y="hd2"/>
                </a:cxn>
              </a:cxnLst>
              <a:rect l="0" t="0" r="r" b="b"/>
              <a:pathLst>
                <a:path w="21600" h="20735" extrusionOk="0">
                  <a:moveTo>
                    <a:pt x="21600" y="18065"/>
                  </a:moveTo>
                  <a:cubicBezTo>
                    <a:pt x="17821" y="21238"/>
                    <a:pt x="13410" y="21600"/>
                    <a:pt x="9462" y="19062"/>
                  </a:cubicBezTo>
                  <a:cubicBezTo>
                    <a:pt x="4523" y="15886"/>
                    <a:pt x="937" y="8662"/>
                    <a:pt x="0" y="0"/>
                  </a:cubicBezTo>
                </a:path>
              </a:pathLst>
            </a:custGeom>
            <a:noFill/>
            <a:ln w="63500" cap="rnd">
              <a:solidFill>
                <a:srgbClr val="FFFFFF"/>
              </a:solidFill>
              <a:round/>
            </a:ln>
            <a:effectLst/>
          </p:spPr>
          <p:txBody>
            <a:bodyPr wrap="square" lIns="71433" tIns="71433" rIns="71433" bIns="71433" numCol="1" anchor="t">
              <a:noAutofit/>
            </a:bodyPr>
            <a:lstStyle/>
            <a:p>
              <a:pPr>
                <a:defRPr/>
              </a:pPr>
              <a:endParaRPr/>
            </a:p>
          </p:txBody>
        </p:sp>
      </p:grpSp>
      <p:sp>
        <p:nvSpPr>
          <p:cNvPr id="111" name="Кружок"/>
          <p:cNvSpPr/>
          <p:nvPr/>
        </p:nvSpPr>
        <p:spPr bwMode="auto">
          <a:xfrm>
            <a:off x="12132123" y="2251454"/>
            <a:ext cx="843413" cy="843413"/>
          </a:xfrm>
          <a:prstGeom prst="ellipse">
            <a:avLst/>
          </a:prstGeom>
          <a:solidFill>
            <a:srgbClr val="72B6E3"/>
          </a:solidFill>
          <a:ln w="25400">
            <a:solidFill>
              <a:srgbClr val="CEFDFF"/>
            </a:solidFill>
          </a:ln>
        </p:spPr>
        <p:txBody>
          <a:bodyPr lIns="71433" tIns="71433" rIns="71433" bIns="71433" anchor="ctr"/>
          <a:lstStyle/>
          <a:p>
            <a:pPr>
              <a:defRPr/>
            </a:pPr>
            <a:endParaRPr/>
          </a:p>
        </p:txBody>
      </p:sp>
      <p:sp>
        <p:nvSpPr>
          <p:cNvPr id="112" name="Shape 52"/>
          <p:cNvSpPr txBox="1"/>
          <p:nvPr/>
        </p:nvSpPr>
        <p:spPr bwMode="auto">
          <a:xfrm>
            <a:off x="17492194" y="12145995"/>
            <a:ext cx="2179355" cy="1129146"/>
          </a:xfrm>
          <a:prstGeom prst="rect">
            <a:avLst/>
          </a:prstGeom>
          <a:ln w="12700">
            <a:miter lim="400000"/>
          </a:ln>
        </p:spPr>
        <p:txBody>
          <a:bodyPr lIns="71433" tIns="71433" rIns="71433" bIns="71433">
            <a:spAutoFit/>
          </a:bodyPr>
          <a:lstStyle>
            <a:lvl1pPr algn="ctr" defTabSz="914400">
              <a:defRPr sz="3200" b="1">
                <a:solidFill>
                  <a:srgbClr val="CEFDFF"/>
                </a:solidFill>
                <a:latin typeface="Arial"/>
                <a:ea typeface="Arial"/>
                <a:cs typeface="Arial"/>
              </a:defRPr>
            </a:lvl1pPr>
          </a:lstStyle>
          <a:p>
            <a:pPr>
              <a:defRPr/>
            </a:pPr>
            <a:r>
              <a:rPr lang="es-ES" dirty="0"/>
              <a:t>Célula</a:t>
            </a:r>
          </a:p>
          <a:p>
            <a:pPr>
              <a:defRPr/>
            </a:pPr>
            <a:endParaRPr dirty="0"/>
          </a:p>
        </p:txBody>
      </p:sp>
      <p:sp>
        <p:nvSpPr>
          <p:cNvPr id="113" name="TextBox 1"/>
          <p:cNvSpPr txBox="1"/>
          <p:nvPr/>
        </p:nvSpPr>
        <p:spPr bwMode="auto">
          <a:xfrm>
            <a:off x="967739" y="5185432"/>
            <a:ext cx="10466267" cy="3345137"/>
          </a:xfrm>
          <a:prstGeom prst="rect">
            <a:avLst/>
          </a:prstGeom>
          <a:ln w="12700">
            <a:miter lim="400000"/>
          </a:ln>
        </p:spPr>
        <p:txBody>
          <a:bodyPr wrap="square" lIns="71433" tIns="71433" rIns="71433" bIns="71433" anchor="ctr">
            <a:spAutoFit/>
          </a:bodyPr>
          <a:lstStyle/>
          <a:p>
            <a:pPr>
              <a:defRPr sz="4000">
                <a:solidFill>
                  <a:srgbClr val="FFFFFF"/>
                </a:solidFill>
              </a:defRPr>
            </a:pPr>
            <a:r>
              <a:rPr lang="es-ES" dirty="0"/>
              <a:t>La fatiga es falta de energía que </a:t>
            </a:r>
            <a:r>
              <a:rPr lang="en-US" sz="4000" dirty="0" err="1"/>
              <a:t>proviene</a:t>
            </a:r>
            <a:r>
              <a:rPr lang="es-ES" dirty="0"/>
              <a:t> de:</a:t>
            </a:r>
            <a:endParaRPr dirty="0"/>
          </a:p>
          <a:p>
            <a:pPr>
              <a:defRPr sz="4000">
                <a:solidFill>
                  <a:srgbClr val="FFFFFF"/>
                </a:solidFill>
              </a:defRPr>
            </a:pPr>
            <a:endParaRPr dirty="0"/>
          </a:p>
          <a:p>
            <a:pPr marL="457200" indent="-457200">
              <a:buSzPct val="100000"/>
              <a:buFont typeface="Arial"/>
              <a:buChar char="•"/>
              <a:defRPr sz="3200">
                <a:solidFill>
                  <a:srgbClr val="FFFFFF"/>
                </a:solidFill>
              </a:defRPr>
            </a:pPr>
            <a:r>
              <a:rPr lang="es-ES" dirty="0"/>
              <a:t>agotamiento de los recursos energéticos en los tejidos (moléculas de ATP);</a:t>
            </a:r>
            <a:endParaRPr dirty="0"/>
          </a:p>
          <a:p>
            <a:pPr marL="457200" indent="-457200">
              <a:buSzPct val="100000"/>
              <a:buFont typeface="Arial"/>
              <a:buChar char="•"/>
              <a:defRPr sz="3200">
                <a:solidFill>
                  <a:srgbClr val="FFFFFF"/>
                </a:solidFill>
              </a:defRPr>
            </a:pPr>
            <a:endParaRPr dirty="0"/>
          </a:p>
          <a:p>
            <a:pPr marL="457200" indent="-457200">
              <a:buSzPct val="100000"/>
              <a:buFont typeface="Arial"/>
              <a:buChar char="•"/>
              <a:defRPr sz="3200">
                <a:solidFill>
                  <a:srgbClr val="FFFFFF"/>
                </a:solidFill>
              </a:defRPr>
            </a:pPr>
            <a:r>
              <a:rPr lang="es-ES" dirty="0"/>
              <a:t>acumulación de productos del metabolismo celular.</a:t>
            </a:r>
            <a:endParaRPr dirty="0"/>
          </a:p>
        </p:txBody>
      </p:sp>
      <p:sp>
        <p:nvSpPr>
          <p:cNvPr id="114" name="Rectangle 16"/>
          <p:cNvSpPr txBox="1"/>
          <p:nvPr/>
        </p:nvSpPr>
        <p:spPr bwMode="auto">
          <a:xfrm>
            <a:off x="12056419" y="6427113"/>
            <a:ext cx="280560" cy="853437"/>
          </a:xfrm>
          <a:prstGeom prst="rect">
            <a:avLst/>
          </a:prstGeom>
          <a:ln w="12700">
            <a:miter lim="400000"/>
          </a:ln>
        </p:spPr>
        <p:txBody>
          <a:bodyPr wrap="none" lIns="45718" tIns="45718" rIns="45718" bIns="45718">
            <a:spAutoFit/>
          </a:bodyPr>
          <a:lstStyle/>
          <a:p>
            <a:pPr>
              <a:defRPr/>
            </a:pPr>
            <a:r>
              <a:t> </a:t>
            </a:r>
          </a:p>
        </p:txBody>
      </p:sp>
      <p:sp>
        <p:nvSpPr>
          <p:cNvPr id="115" name="Rectangle 17"/>
          <p:cNvSpPr txBox="1"/>
          <p:nvPr/>
        </p:nvSpPr>
        <p:spPr bwMode="auto">
          <a:xfrm>
            <a:off x="12056419" y="6427113"/>
            <a:ext cx="280560" cy="853437"/>
          </a:xfrm>
          <a:prstGeom prst="rect">
            <a:avLst/>
          </a:prstGeom>
          <a:ln w="12700">
            <a:miter lim="400000"/>
          </a:ln>
        </p:spPr>
        <p:txBody>
          <a:bodyPr wrap="none" lIns="45718" tIns="45718" rIns="45718" bIns="45718">
            <a:spAutoFit/>
          </a:bodyPr>
          <a:lstStyle/>
          <a:p>
            <a:pPr>
              <a:defRPr/>
            </a:pPr>
            <a:r>
              <a:t>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9" name="Shape 107"/>
          <p:cNvSpPr/>
          <p:nvPr/>
        </p:nvSpPr>
        <p:spPr bwMode="auto">
          <a:xfrm>
            <a:off x="-178000" y="-229990"/>
            <a:ext cx="24740000" cy="14175980"/>
          </a:xfrm>
          <a:prstGeom prst="rect">
            <a:avLst/>
          </a:prstGeom>
          <a:solidFill>
            <a:srgbClr val="285FB0"/>
          </a:solidFill>
          <a:ln w="12700">
            <a:miter lim="400000"/>
          </a:ln>
        </p:spPr>
        <p:txBody>
          <a:bodyPr lIns="71433" tIns="71433" rIns="71433" bIns="71433" anchor="ctr"/>
          <a:lstStyle/>
          <a:p>
            <a:pPr>
              <a:defRPr>
                <a:latin typeface="+mn-lt"/>
                <a:ea typeface="+mn-ea"/>
                <a:cs typeface="+mn-cs"/>
              </a:defRPr>
            </a:pPr>
            <a:endParaRPr/>
          </a:p>
        </p:txBody>
      </p:sp>
      <p:sp>
        <p:nvSpPr>
          <p:cNvPr id="120" name="Текстовое поле 3"/>
          <p:cNvSpPr txBox="1"/>
          <p:nvPr/>
        </p:nvSpPr>
        <p:spPr bwMode="auto">
          <a:xfrm>
            <a:off x="9682798" y="8503751"/>
            <a:ext cx="11134413" cy="2114031"/>
          </a:xfrm>
          <a:prstGeom prst="rect">
            <a:avLst/>
          </a:prstGeom>
          <a:ln w="12700">
            <a:miter lim="400000"/>
          </a:ln>
        </p:spPr>
        <p:txBody>
          <a:bodyPr lIns="71433" tIns="71433" rIns="71433" bIns="71433" anchor="ctr">
            <a:spAutoFit/>
          </a:bodyPr>
          <a:lstStyle/>
          <a:p>
            <a:pPr>
              <a:defRPr sz="3200">
                <a:solidFill>
                  <a:srgbClr val="FFFFFF"/>
                </a:solidFill>
              </a:defRPr>
            </a:pPr>
            <a:r>
              <a:rPr lang="es-ES"/>
              <a:t>proporciona nutrición al interior de la célula y evacuación de productos de desecho de la célula. Su funcionamiento normal evita la acumulación de productos metabólicos celulares en la célula.</a:t>
            </a:r>
            <a:endParaRPr/>
          </a:p>
        </p:txBody>
      </p:sp>
      <p:sp>
        <p:nvSpPr>
          <p:cNvPr id="121" name="Текстовое поле 3"/>
          <p:cNvSpPr txBox="1"/>
          <p:nvPr/>
        </p:nvSpPr>
        <p:spPr bwMode="auto">
          <a:xfrm>
            <a:off x="982556" y="1261605"/>
            <a:ext cx="8874874" cy="2539853"/>
          </a:xfrm>
          <a:prstGeom prst="rect">
            <a:avLst/>
          </a:prstGeom>
          <a:ln w="12700">
            <a:miter lim="400000"/>
          </a:ln>
        </p:spPr>
        <p:txBody>
          <a:bodyPr lIns="71433" tIns="71433" rIns="71433" bIns="71433" anchor="ctr">
            <a:spAutoFit/>
          </a:bodyPr>
          <a:lstStyle/>
          <a:p>
            <a:pPr>
              <a:lnSpc>
                <a:spcPct val="110000"/>
              </a:lnSpc>
              <a:defRPr sz="4000" b="1">
                <a:solidFill>
                  <a:srgbClr val="FFFFFF"/>
                </a:solidFill>
              </a:defRPr>
            </a:pPr>
            <a:r>
              <a:rPr lang="es-ES"/>
              <a:t>Las moléculas de ATP se producen  </a:t>
            </a:r>
            <a:r>
              <a:rPr lang="ru-RU" b="0"/>
              <a:t> </a:t>
            </a:r>
            <a:endParaRPr/>
          </a:p>
          <a:p>
            <a:pPr>
              <a:lnSpc>
                <a:spcPct val="110000"/>
              </a:lnSpc>
              <a:defRPr sz="4000" b="1">
                <a:solidFill>
                  <a:srgbClr val="EF877B"/>
                </a:solidFill>
              </a:defRPr>
            </a:pPr>
            <a:r>
              <a:rPr lang="es-ES"/>
              <a:t>por las mitocondrias</a:t>
            </a:r>
            <a:r>
              <a:rPr lang="ru-RU" b="0">
                <a:solidFill>
                  <a:srgbClr val="FFFFFF"/>
                </a:solidFill>
              </a:rPr>
              <a:t> —</a:t>
            </a:r>
            <a:r>
              <a:rPr lang="ru-RU" sz="3200" b="0">
                <a:solidFill>
                  <a:srgbClr val="FFFFFF"/>
                </a:solidFill>
              </a:rPr>
              <a:t> </a:t>
            </a:r>
            <a:endParaRPr lang="ru-RU" sz="3200">
              <a:solidFill>
                <a:srgbClr val="FFFFFF"/>
              </a:solidFill>
            </a:endParaRPr>
          </a:p>
          <a:p>
            <a:pPr>
              <a:lnSpc>
                <a:spcPct val="110000"/>
              </a:lnSpc>
              <a:defRPr sz="3200">
                <a:solidFill>
                  <a:srgbClr val="FFFFFF"/>
                </a:solidFill>
              </a:defRPr>
            </a:pPr>
            <a:r>
              <a:rPr lang="pt-BR"/>
              <a:t>"Centrales eléctricas" microscópicas ubicadas dentro de cada </a:t>
            </a:r>
            <a:r>
              <a:rPr lang="es-ES"/>
              <a:t>célula</a:t>
            </a:r>
            <a:r>
              <a:rPr lang="pt-BR"/>
              <a:t>.</a:t>
            </a:r>
            <a:endParaRPr/>
          </a:p>
        </p:txBody>
      </p:sp>
      <p:grpSp>
        <p:nvGrpSpPr>
          <p:cNvPr id="133" name="Группа"/>
          <p:cNvGrpSpPr/>
          <p:nvPr/>
        </p:nvGrpSpPr>
        <p:grpSpPr bwMode="auto">
          <a:xfrm>
            <a:off x="9939738" y="-2386033"/>
            <a:ext cx="13983103" cy="8760031"/>
            <a:chOff x="1343946" y="1343946"/>
            <a:chExt cx="13983101" cy="8760030"/>
          </a:xfrm>
        </p:grpSpPr>
        <p:pic>
          <p:nvPicPr>
            <p:cNvPr id="122" name="Picture 2" descr="Picture 2"/>
            <p:cNvPicPr>
              <a:picLocks noChangeAspect="1"/>
            </p:cNvPicPr>
            <p:nvPr/>
          </p:nvPicPr>
          <p:blipFill>
            <a:blip r:embed="rId2"/>
            <a:stretch/>
          </p:blipFill>
          <p:spPr bwMode="auto">
            <a:xfrm>
              <a:off x="8293087" y="5597388"/>
              <a:ext cx="6210758" cy="4506588"/>
            </a:xfrm>
            <a:prstGeom prst="rect">
              <a:avLst/>
            </a:prstGeom>
            <a:ln w="12700" cap="flat">
              <a:noFill/>
              <a:miter lim="400000"/>
            </a:ln>
            <a:effectLst/>
          </p:spPr>
        </p:pic>
        <p:pic>
          <p:nvPicPr>
            <p:cNvPr id="123" name="Изображение" descr="Изображение"/>
            <p:cNvPicPr>
              <a:picLocks noChangeAspect="1"/>
            </p:cNvPicPr>
            <p:nvPr/>
          </p:nvPicPr>
          <p:blipFill>
            <a:blip r:embed="rId3"/>
            <a:stretch/>
          </p:blipFill>
          <p:spPr bwMode="auto">
            <a:xfrm rot="13466628">
              <a:off x="1343946" y="1343946"/>
              <a:ext cx="6490191" cy="6490193"/>
            </a:xfrm>
            <a:prstGeom prst="rect">
              <a:avLst/>
            </a:prstGeom>
            <a:ln w="12700" cap="flat">
              <a:noFill/>
              <a:miter lim="400000"/>
            </a:ln>
            <a:effectLst/>
          </p:spPr>
        </p:pic>
        <p:sp>
          <p:nvSpPr>
            <p:cNvPr id="124" name="Линия"/>
            <p:cNvSpPr/>
            <p:nvPr/>
          </p:nvSpPr>
          <p:spPr bwMode="auto">
            <a:xfrm rot="3106317" flipH="1">
              <a:off x="5281356" y="7166658"/>
              <a:ext cx="3697221" cy="1749961"/>
            </a:xfrm>
            <a:custGeom>
              <a:avLst/>
              <a:gdLst/>
              <a:ahLst/>
              <a:cxnLst>
                <a:cxn ang="0">
                  <a:pos x="wd2" y="hd2"/>
                </a:cxn>
                <a:cxn ang="5400000">
                  <a:pos x="wd2" y="hd2"/>
                </a:cxn>
                <a:cxn ang="10800000">
                  <a:pos x="wd2" y="hd2"/>
                </a:cxn>
                <a:cxn ang="16200000">
                  <a:pos x="wd2" y="hd2"/>
                </a:cxn>
              </a:cxnLst>
              <a:rect l="0" t="0" r="r" b="b"/>
              <a:pathLst>
                <a:path w="21600" h="20782" extrusionOk="0">
                  <a:moveTo>
                    <a:pt x="0" y="0"/>
                  </a:moveTo>
                  <a:cubicBezTo>
                    <a:pt x="1676" y="10562"/>
                    <a:pt x="6082" y="18381"/>
                    <a:pt x="11457" y="20329"/>
                  </a:cubicBezTo>
                  <a:cubicBezTo>
                    <a:pt x="14964" y="21600"/>
                    <a:pt x="18579" y="20177"/>
                    <a:pt x="21600" y="16336"/>
                  </a:cubicBezTo>
                </a:path>
              </a:pathLst>
            </a:custGeom>
            <a:noFill/>
            <a:ln w="50800" cap="flat">
              <a:solidFill>
                <a:srgbClr val="FFFFFF"/>
              </a:solidFill>
              <a:prstDash val="solid"/>
              <a:round/>
              <a:headEnd type="triangle" w="med" len="med"/>
              <a:tailEnd type="oval" w="med" len="med"/>
            </a:ln>
            <a:effectLst/>
          </p:spPr>
          <p:txBody>
            <a:bodyPr wrap="square" lIns="71433" tIns="71433" rIns="71433" bIns="71433" numCol="1" anchor="t">
              <a:noAutofit/>
            </a:bodyPr>
            <a:lstStyle/>
            <a:p>
              <a:pPr>
                <a:defRPr>
                  <a:latin typeface="+mn-lt"/>
                  <a:ea typeface="+mn-ea"/>
                  <a:cs typeface="+mn-cs"/>
                </a:defRPr>
              </a:pPr>
              <a:endParaRPr/>
            </a:p>
          </p:txBody>
        </p:sp>
        <p:sp>
          <p:nvSpPr>
            <p:cNvPr id="125" name="Кружок"/>
            <p:cNvSpPr/>
            <p:nvPr/>
          </p:nvSpPr>
          <p:spPr bwMode="auto">
            <a:xfrm>
              <a:off x="13568544" y="5039242"/>
              <a:ext cx="1323589" cy="1323591"/>
            </a:xfrm>
            <a:prstGeom prst="ellipse">
              <a:avLst/>
            </a:prstGeom>
            <a:no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26" name="Текстовое поле 3"/>
            <p:cNvSpPr/>
            <p:nvPr/>
          </p:nvSpPr>
          <p:spPr bwMode="auto">
            <a:xfrm>
              <a:off x="13370961" y="5347914"/>
              <a:ext cx="1795483" cy="64395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71433" tIns="71433" rIns="71433" bIns="71433" numCol="1" anchor="ctr">
              <a:spAutoFit/>
            </a:bodyPr>
            <a:lstStyle>
              <a:lvl1pPr algn="ctr">
                <a:lnSpc>
                  <a:spcPct val="110000"/>
                </a:lnSpc>
                <a:defRPr sz="3200">
                  <a:solidFill>
                    <a:srgbClr val="FFFFFF"/>
                  </a:solidFill>
                </a:defRPr>
              </a:lvl1pPr>
            </a:lstStyle>
            <a:p>
              <a:pPr>
                <a:defRPr/>
              </a:pPr>
              <a:r>
                <a:rPr lang="es-ES"/>
                <a:t>ATP</a:t>
              </a:r>
              <a:endParaRPr/>
            </a:p>
          </p:txBody>
        </p:sp>
        <p:sp>
          <p:nvSpPr>
            <p:cNvPr id="127" name="Кружок"/>
            <p:cNvSpPr/>
            <p:nvPr/>
          </p:nvSpPr>
          <p:spPr bwMode="auto">
            <a:xfrm>
              <a:off x="11317369" y="5411774"/>
              <a:ext cx="1323589" cy="1323591"/>
            </a:xfrm>
            <a:prstGeom prst="ellipse">
              <a:avLst/>
            </a:prstGeom>
            <a:no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28" name="Текстовое поле 3"/>
            <p:cNvSpPr/>
            <p:nvPr/>
          </p:nvSpPr>
          <p:spPr bwMode="auto">
            <a:xfrm>
              <a:off x="11081422" y="5751594"/>
              <a:ext cx="1795483" cy="64395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71433" tIns="71433" rIns="71433" bIns="71433" numCol="1" anchor="ctr">
              <a:spAutoFit/>
            </a:bodyPr>
            <a:lstStyle>
              <a:lvl1pPr algn="ctr">
                <a:lnSpc>
                  <a:spcPct val="110000"/>
                </a:lnSpc>
                <a:defRPr sz="3200">
                  <a:solidFill>
                    <a:srgbClr val="FFFFFF"/>
                  </a:solidFill>
                </a:defRPr>
              </a:lvl1pPr>
            </a:lstStyle>
            <a:p>
              <a:pPr>
                <a:defRPr/>
              </a:pPr>
              <a:r>
                <a:rPr lang="es-ES"/>
                <a:t>ATP</a:t>
              </a:r>
              <a:endParaRPr/>
            </a:p>
          </p:txBody>
        </p:sp>
        <p:sp>
          <p:nvSpPr>
            <p:cNvPr id="129" name="Кружок"/>
            <p:cNvSpPr/>
            <p:nvPr/>
          </p:nvSpPr>
          <p:spPr bwMode="auto">
            <a:xfrm>
              <a:off x="10596744" y="4560495"/>
              <a:ext cx="600069" cy="600069"/>
            </a:xfrm>
            <a:prstGeom prst="ellipse">
              <a:avLst/>
            </a:prstGeom>
            <a:no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30" name="Кружок"/>
            <p:cNvSpPr/>
            <p:nvPr/>
          </p:nvSpPr>
          <p:spPr bwMode="auto">
            <a:xfrm>
              <a:off x="7860511" y="6160695"/>
              <a:ext cx="600069" cy="600071"/>
            </a:xfrm>
            <a:prstGeom prst="ellipse">
              <a:avLst/>
            </a:prstGeom>
            <a:no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31" name="Кружок"/>
            <p:cNvSpPr/>
            <p:nvPr/>
          </p:nvSpPr>
          <p:spPr bwMode="auto">
            <a:xfrm>
              <a:off x="13067511" y="6744895"/>
              <a:ext cx="600069" cy="600071"/>
            </a:xfrm>
            <a:prstGeom prst="ellipse">
              <a:avLst/>
            </a:prstGeom>
            <a:no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32" name="Кружок"/>
            <p:cNvSpPr/>
            <p:nvPr/>
          </p:nvSpPr>
          <p:spPr bwMode="auto">
            <a:xfrm>
              <a:off x="14726978" y="4057108"/>
              <a:ext cx="600069" cy="600069"/>
            </a:xfrm>
            <a:prstGeom prst="ellipse">
              <a:avLst/>
            </a:prstGeom>
            <a:noFill/>
            <a:ln w="25400" cap="flat">
              <a:solidFill>
                <a:srgbClr val="CEFDFF"/>
              </a:solidFill>
              <a:prstDash val="solid"/>
              <a:round/>
            </a:ln>
            <a:effectLst/>
          </p:spPr>
          <p:txBody>
            <a:bodyPr wrap="square" lIns="71433" tIns="71433" rIns="71433" bIns="71433" numCol="1" anchor="ctr">
              <a:noAutofit/>
            </a:bodyPr>
            <a:lstStyle/>
            <a:p>
              <a:pPr>
                <a:defRPr/>
              </a:pPr>
              <a:endParaRPr/>
            </a:p>
          </p:txBody>
        </p:sp>
      </p:grpSp>
      <p:sp>
        <p:nvSpPr>
          <p:cNvPr id="134" name="Shape 45"/>
          <p:cNvSpPr txBox="1"/>
          <p:nvPr/>
        </p:nvSpPr>
        <p:spPr bwMode="auto">
          <a:xfrm>
            <a:off x="22160439" y="12782735"/>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pic>
        <p:nvPicPr>
          <p:cNvPr id="135" name="image2.png" descr="image2.png"/>
          <p:cNvPicPr>
            <a:picLocks noChangeAspect="1"/>
          </p:cNvPicPr>
          <p:nvPr/>
        </p:nvPicPr>
        <p:blipFill>
          <a:blip r:embed="rId4"/>
          <a:stretch/>
        </p:blipFill>
        <p:spPr bwMode="auto">
          <a:xfrm>
            <a:off x="1057090" y="12732639"/>
            <a:ext cx="1738685" cy="304618"/>
          </a:xfrm>
          <a:prstGeom prst="rect">
            <a:avLst/>
          </a:prstGeom>
          <a:ln w="12700">
            <a:miter lim="400000"/>
          </a:ln>
        </p:spPr>
      </p:pic>
      <p:sp>
        <p:nvSpPr>
          <p:cNvPr id="136" name="Текстовое поле 3"/>
          <p:cNvSpPr txBox="1"/>
          <p:nvPr/>
        </p:nvSpPr>
        <p:spPr bwMode="auto">
          <a:xfrm>
            <a:off x="11095904" y="11430296"/>
            <a:ext cx="7735808" cy="1129146"/>
          </a:xfrm>
          <a:prstGeom prst="rect">
            <a:avLst/>
          </a:prstGeom>
          <a:ln w="12700">
            <a:miter lim="400000"/>
          </a:ln>
        </p:spPr>
        <p:txBody>
          <a:bodyPr lIns="71433" tIns="71433" rIns="71433" bIns="71433" anchor="ctr">
            <a:spAutoFit/>
          </a:bodyPr>
          <a:lstStyle/>
          <a:p>
            <a:pPr>
              <a:defRPr sz="3200" b="1">
                <a:solidFill>
                  <a:srgbClr val="FFFFFF"/>
                </a:solidFill>
              </a:defRPr>
            </a:pPr>
            <a:r>
              <a:rPr lang="es-ES"/>
              <a:t>Un participante insustituible en ambos procesos es  </a:t>
            </a:r>
            <a:r>
              <a:rPr lang="es-ES">
                <a:solidFill>
                  <a:srgbClr val="6CE9FC"/>
                </a:solidFill>
              </a:rPr>
              <a:t>EL MAGNESIO</a:t>
            </a:r>
            <a:r>
              <a:rPr>
                <a:solidFill>
                  <a:srgbClr val="6CE9FC"/>
                </a:solidFill>
              </a:rPr>
              <a:t> (Mg)</a:t>
            </a:r>
            <a:endParaRPr/>
          </a:p>
        </p:txBody>
      </p:sp>
      <p:pic>
        <p:nvPicPr>
          <p:cNvPr id="137" name="Изображение" descr="Изображение"/>
          <p:cNvPicPr>
            <a:picLocks noChangeAspect="1"/>
          </p:cNvPicPr>
          <p:nvPr/>
        </p:nvPicPr>
        <p:blipFill>
          <a:blip r:embed="rId5"/>
          <a:stretch/>
        </p:blipFill>
        <p:spPr bwMode="auto">
          <a:xfrm>
            <a:off x="9806984" y="11573163"/>
            <a:ext cx="868812" cy="868812"/>
          </a:xfrm>
          <a:prstGeom prst="rect">
            <a:avLst/>
          </a:prstGeom>
          <a:ln w="12700">
            <a:miter lim="400000"/>
          </a:ln>
        </p:spPr>
      </p:pic>
      <p:sp>
        <p:nvSpPr>
          <p:cNvPr id="138" name="Текстовое поле 3"/>
          <p:cNvSpPr txBox="1"/>
          <p:nvPr/>
        </p:nvSpPr>
        <p:spPr bwMode="auto">
          <a:xfrm>
            <a:off x="9682798" y="7660533"/>
            <a:ext cx="11134413" cy="752467"/>
          </a:xfrm>
          <a:prstGeom prst="rect">
            <a:avLst/>
          </a:prstGeom>
          <a:ln w="12700">
            <a:miter lim="400000"/>
          </a:ln>
        </p:spPr>
        <p:txBody>
          <a:bodyPr lIns="71433" tIns="71433" rIns="71433" bIns="71433" anchor="ctr">
            <a:spAutoFit/>
          </a:bodyPr>
          <a:lstStyle/>
          <a:p>
            <a:pPr>
              <a:defRPr sz="4000" b="1">
                <a:solidFill>
                  <a:srgbClr val="FFF297"/>
                </a:solidFill>
              </a:defRPr>
            </a:pPr>
            <a:r>
              <a:rPr lang="es-ES"/>
              <a:t>Bomba de potasio-sodio</a:t>
            </a:r>
            <a:endParaRPr sz="3200"/>
          </a:p>
        </p:txBody>
      </p:sp>
      <p:grpSp>
        <p:nvGrpSpPr>
          <p:cNvPr id="166" name="Группа"/>
          <p:cNvGrpSpPr/>
          <p:nvPr/>
        </p:nvGrpSpPr>
        <p:grpSpPr bwMode="auto">
          <a:xfrm>
            <a:off x="-138333" y="5633330"/>
            <a:ext cx="8741938" cy="8800580"/>
            <a:chOff x="0" y="-1"/>
            <a:chExt cx="8741936" cy="8800578"/>
          </a:xfrm>
        </p:grpSpPr>
        <p:grpSp>
          <p:nvGrpSpPr>
            <p:cNvPr id="143" name="Группа"/>
            <p:cNvGrpSpPr/>
            <p:nvPr/>
          </p:nvGrpSpPr>
          <p:grpSpPr bwMode="auto">
            <a:xfrm>
              <a:off x="0" y="-2"/>
              <a:ext cx="8741938" cy="8800580"/>
              <a:chOff x="0" y="0"/>
              <a:chExt cx="8741936" cy="8800578"/>
            </a:xfrm>
          </p:grpSpPr>
          <p:sp>
            <p:nvSpPr>
              <p:cNvPr id="139" name="Овал"/>
              <p:cNvSpPr/>
              <p:nvPr/>
            </p:nvSpPr>
            <p:spPr bwMode="auto">
              <a:xfrm>
                <a:off x="4860" y="0"/>
                <a:ext cx="8732219" cy="8783019"/>
              </a:xfrm>
              <a:prstGeom prst="ellipse">
                <a:avLst/>
              </a:prstGeom>
              <a:solidFill>
                <a:srgbClr val="FFFFFF"/>
              </a:solidFill>
              <a:ln w="25400" cap="flat">
                <a:solidFill>
                  <a:schemeClr val="accent1"/>
                </a:solidFill>
                <a:prstDash val="solid"/>
                <a:round/>
              </a:ln>
              <a:effectLst/>
            </p:spPr>
            <p:txBody>
              <a:bodyPr wrap="square" lIns="71433" tIns="71433" rIns="71433" bIns="71433" numCol="1" anchor="ctr">
                <a:noAutofit/>
              </a:bodyPr>
              <a:lstStyle/>
              <a:p>
                <a:pPr>
                  <a:defRPr>
                    <a:latin typeface="+mn-lt"/>
                    <a:ea typeface="+mn-ea"/>
                    <a:cs typeface="+mn-cs"/>
                  </a:defRPr>
                </a:pPr>
                <a:endParaRPr/>
              </a:p>
            </p:txBody>
          </p:sp>
          <p:sp>
            <p:nvSpPr>
              <p:cNvPr id="140" name="Фигура"/>
              <p:cNvSpPr/>
              <p:nvPr/>
            </p:nvSpPr>
            <p:spPr bwMode="auto">
              <a:xfrm>
                <a:off x="3518" y="14606"/>
                <a:ext cx="8735120" cy="4985574"/>
              </a:xfrm>
              <a:custGeom>
                <a:avLst/>
                <a:gdLst/>
                <a:ahLst/>
                <a:cxnLst>
                  <a:cxn ang="0">
                    <a:pos x="wd2" y="hd2"/>
                  </a:cxn>
                  <a:cxn ang="5400000">
                    <a:pos x="wd2" y="hd2"/>
                  </a:cxn>
                  <a:cxn ang="10800000">
                    <a:pos x="wd2" y="hd2"/>
                  </a:cxn>
                  <a:cxn ang="16200000">
                    <a:pos x="wd2" y="hd2"/>
                  </a:cxn>
                </a:cxnLst>
                <a:rect l="0" t="0" r="r" b="b"/>
                <a:pathLst>
                  <a:path w="21496" h="19855" extrusionOk="0">
                    <a:moveTo>
                      <a:pt x="18343" y="5065"/>
                    </a:moveTo>
                    <a:cubicBezTo>
                      <a:pt x="20464" y="8460"/>
                      <a:pt x="21550" y="12937"/>
                      <a:pt x="21494" y="17428"/>
                    </a:cubicBezTo>
                    <a:cubicBezTo>
                      <a:pt x="18943" y="18763"/>
                      <a:pt x="16297" y="19564"/>
                      <a:pt x="13620" y="19811"/>
                    </a:cubicBezTo>
                    <a:cubicBezTo>
                      <a:pt x="12750" y="19892"/>
                      <a:pt x="11865" y="19910"/>
                      <a:pt x="11040" y="19447"/>
                    </a:cubicBezTo>
                    <a:cubicBezTo>
                      <a:pt x="10091" y="18915"/>
                      <a:pt x="9326" y="17801"/>
                      <a:pt x="8465" y="16972"/>
                    </a:cubicBezTo>
                    <a:cubicBezTo>
                      <a:pt x="5830" y="14438"/>
                      <a:pt x="2525" y="14618"/>
                      <a:pt x="2" y="17432"/>
                    </a:cubicBezTo>
                    <a:cubicBezTo>
                      <a:pt x="-50" y="12943"/>
                      <a:pt x="1030" y="8462"/>
                      <a:pt x="3149" y="5065"/>
                    </a:cubicBezTo>
                    <a:cubicBezTo>
                      <a:pt x="7363" y="-1690"/>
                      <a:pt x="14125" y="-1686"/>
                      <a:pt x="18343" y="5065"/>
                    </a:cubicBezTo>
                    <a:close/>
                  </a:path>
                </a:pathLst>
              </a:custGeom>
              <a:solidFill>
                <a:srgbClr val="CBDFF5"/>
              </a:solidFill>
              <a:ln w="12700" cap="flat">
                <a:noFill/>
                <a:miter lim="400000"/>
              </a:ln>
              <a:effectLst/>
            </p:spPr>
            <p:txBody>
              <a:bodyPr wrap="square" lIns="71433" tIns="71433" rIns="71433" bIns="71433" numCol="1" anchor="ctr">
                <a:noAutofit/>
              </a:bodyPr>
              <a:lstStyle/>
              <a:p>
                <a:pPr>
                  <a:defRPr>
                    <a:latin typeface="+mn-lt"/>
                    <a:ea typeface="+mn-ea"/>
                    <a:cs typeface="+mn-cs"/>
                  </a:defRPr>
                </a:pPr>
                <a:endParaRPr/>
              </a:p>
            </p:txBody>
          </p:sp>
          <p:sp>
            <p:nvSpPr>
              <p:cNvPr id="141" name="Фигура"/>
              <p:cNvSpPr/>
              <p:nvPr/>
            </p:nvSpPr>
            <p:spPr bwMode="auto">
              <a:xfrm rot="10800000" flipH="1">
                <a:off x="3517" y="3698877"/>
                <a:ext cx="8735120" cy="5094323"/>
              </a:xfrm>
              <a:custGeom>
                <a:avLst/>
                <a:gdLst/>
                <a:ahLst/>
                <a:cxnLst>
                  <a:cxn ang="0">
                    <a:pos x="wd2" y="hd2"/>
                  </a:cxn>
                  <a:cxn ang="5400000">
                    <a:pos x="wd2" y="hd2"/>
                  </a:cxn>
                  <a:cxn ang="10800000">
                    <a:pos x="wd2" y="hd2"/>
                  </a:cxn>
                  <a:cxn ang="16200000">
                    <a:pos x="wd2" y="hd2"/>
                  </a:cxn>
                </a:cxnLst>
                <a:rect l="0" t="0" r="r" b="b"/>
                <a:pathLst>
                  <a:path w="21496" h="18890" extrusionOk="0">
                    <a:moveTo>
                      <a:pt x="18343" y="4716"/>
                    </a:moveTo>
                    <a:cubicBezTo>
                      <a:pt x="20464" y="7877"/>
                      <a:pt x="21550" y="12045"/>
                      <a:pt x="21494" y="16226"/>
                    </a:cubicBezTo>
                    <a:cubicBezTo>
                      <a:pt x="21369" y="16560"/>
                      <a:pt x="21216" y="16868"/>
                      <a:pt x="21040" y="17144"/>
                    </a:cubicBezTo>
                    <a:cubicBezTo>
                      <a:pt x="19192" y="20027"/>
                      <a:pt x="16251" y="18478"/>
                      <a:pt x="13620" y="18446"/>
                    </a:cubicBezTo>
                    <a:cubicBezTo>
                      <a:pt x="12748" y="18435"/>
                      <a:pt x="11848" y="18618"/>
                      <a:pt x="11040" y="18107"/>
                    </a:cubicBezTo>
                    <a:cubicBezTo>
                      <a:pt x="10108" y="17517"/>
                      <a:pt x="9468" y="16087"/>
                      <a:pt x="8465" y="15802"/>
                    </a:cubicBezTo>
                    <a:cubicBezTo>
                      <a:pt x="7222" y="15449"/>
                      <a:pt x="6200" y="16906"/>
                      <a:pt x="5076" y="17634"/>
                    </a:cubicBezTo>
                    <a:cubicBezTo>
                      <a:pt x="3352" y="18750"/>
                      <a:pt x="1351" y="18197"/>
                      <a:pt x="2" y="16230"/>
                    </a:cubicBezTo>
                    <a:cubicBezTo>
                      <a:pt x="-50" y="12051"/>
                      <a:pt x="1030" y="7879"/>
                      <a:pt x="3149" y="4716"/>
                    </a:cubicBezTo>
                    <a:cubicBezTo>
                      <a:pt x="7363" y="-1573"/>
                      <a:pt x="14125" y="-1570"/>
                      <a:pt x="18343" y="4716"/>
                    </a:cubicBezTo>
                    <a:close/>
                  </a:path>
                </a:pathLst>
              </a:custGeom>
              <a:solidFill>
                <a:srgbClr val="5B87C3"/>
              </a:solidFill>
              <a:ln w="12700" cap="flat">
                <a:noFill/>
                <a:miter lim="400000"/>
              </a:ln>
              <a:effectLst/>
            </p:spPr>
            <p:txBody>
              <a:bodyPr wrap="square" lIns="71433" tIns="71433" rIns="71433" bIns="71433" numCol="1" anchor="ctr">
                <a:noAutofit/>
              </a:bodyPr>
              <a:lstStyle/>
              <a:p>
                <a:pPr>
                  <a:defRPr>
                    <a:latin typeface="+mn-lt"/>
                    <a:ea typeface="+mn-ea"/>
                    <a:cs typeface="+mn-cs"/>
                  </a:defRPr>
                </a:pPr>
                <a:endParaRPr/>
              </a:p>
            </p:txBody>
          </p:sp>
          <p:sp>
            <p:nvSpPr>
              <p:cNvPr id="142" name="Кружок"/>
              <p:cNvSpPr/>
              <p:nvPr/>
            </p:nvSpPr>
            <p:spPr bwMode="auto">
              <a:xfrm>
                <a:off x="0" y="58638"/>
                <a:ext cx="8741938" cy="8741941"/>
              </a:xfrm>
              <a:prstGeom prst="ellipse">
                <a:avLst/>
              </a:prstGeom>
              <a:blipFill>
                <a:blip r:embed="rId6"/>
                <a:stretch/>
              </a:blipFill>
              <a:ln w="12700" cap="flat">
                <a:noFill/>
                <a:miter lim="400000"/>
              </a:ln>
              <a:effectLst/>
            </p:spPr>
            <p:txBody>
              <a:bodyPr wrap="square" lIns="71433" tIns="71433" rIns="71433" bIns="71433" numCol="1" anchor="ctr">
                <a:noAutofit/>
              </a:bodyPr>
              <a:lstStyle/>
              <a:p>
                <a:pPr>
                  <a:defRPr>
                    <a:latin typeface="+mn-lt"/>
                    <a:ea typeface="+mn-ea"/>
                    <a:cs typeface="+mn-cs"/>
                  </a:defRPr>
                </a:pPr>
                <a:endParaRPr/>
              </a:p>
            </p:txBody>
          </p:sp>
        </p:grpSp>
        <p:sp>
          <p:nvSpPr>
            <p:cNvPr id="144" name="Кружок"/>
            <p:cNvSpPr/>
            <p:nvPr/>
          </p:nvSpPr>
          <p:spPr bwMode="auto">
            <a:xfrm>
              <a:off x="2007406" y="1758850"/>
              <a:ext cx="600071" cy="600071"/>
            </a:xfrm>
            <a:prstGeom prst="ellipse">
              <a:avLst/>
            </a:prstGeom>
            <a:solidFill>
              <a:srgbClr val="72B6E3"/>
            </a:solid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45" name="Кружок"/>
            <p:cNvSpPr/>
            <p:nvPr/>
          </p:nvSpPr>
          <p:spPr bwMode="auto">
            <a:xfrm>
              <a:off x="1768851" y="1571095"/>
              <a:ext cx="501447" cy="501447"/>
            </a:xfrm>
            <a:prstGeom prst="ellipse">
              <a:avLst/>
            </a:prstGeom>
            <a:solidFill>
              <a:srgbClr val="72B6E3"/>
            </a:solid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46" name="Кружок"/>
            <p:cNvSpPr/>
            <p:nvPr/>
          </p:nvSpPr>
          <p:spPr bwMode="auto">
            <a:xfrm>
              <a:off x="1108451" y="2035424"/>
              <a:ext cx="501447" cy="501447"/>
            </a:xfrm>
            <a:prstGeom prst="ellipse">
              <a:avLst/>
            </a:prstGeom>
            <a:solidFill>
              <a:srgbClr val="72B6E3"/>
            </a:solid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47" name="Кружок"/>
            <p:cNvSpPr/>
            <p:nvPr/>
          </p:nvSpPr>
          <p:spPr bwMode="auto">
            <a:xfrm>
              <a:off x="718985" y="1408891"/>
              <a:ext cx="501447" cy="501447"/>
            </a:xfrm>
            <a:prstGeom prst="ellipse">
              <a:avLst/>
            </a:prstGeom>
            <a:solidFill>
              <a:srgbClr val="72B6E3"/>
            </a:solid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48" name="Кружок"/>
            <p:cNvSpPr/>
            <p:nvPr/>
          </p:nvSpPr>
          <p:spPr bwMode="auto">
            <a:xfrm>
              <a:off x="2056717" y="4338359"/>
              <a:ext cx="501447" cy="501447"/>
            </a:xfrm>
            <a:prstGeom prst="ellipse">
              <a:avLst/>
            </a:prstGeom>
            <a:solidFill>
              <a:srgbClr val="72B6E3"/>
            </a:solid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49" name="Кружок"/>
            <p:cNvSpPr/>
            <p:nvPr/>
          </p:nvSpPr>
          <p:spPr bwMode="auto">
            <a:xfrm>
              <a:off x="1447117" y="6754281"/>
              <a:ext cx="501447" cy="501447"/>
            </a:xfrm>
            <a:prstGeom prst="ellipse">
              <a:avLst/>
            </a:prstGeom>
            <a:solidFill>
              <a:srgbClr val="72B6E3"/>
            </a:solid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50" name="Линия"/>
            <p:cNvSpPr/>
            <p:nvPr/>
          </p:nvSpPr>
          <p:spPr bwMode="auto">
            <a:xfrm rot="3106317" flipH="1">
              <a:off x="2015583" y="5994966"/>
              <a:ext cx="414348" cy="1055503"/>
            </a:xfrm>
            <a:custGeom>
              <a:avLst/>
              <a:gdLst/>
              <a:ahLst/>
              <a:cxnLst>
                <a:cxn ang="0">
                  <a:pos x="wd2" y="hd2"/>
                </a:cxn>
                <a:cxn ang="5400000">
                  <a:pos x="wd2" y="hd2"/>
                </a:cxn>
                <a:cxn ang="10800000">
                  <a:pos x="wd2" y="hd2"/>
                </a:cxn>
                <a:cxn ang="16200000">
                  <a:pos x="wd2" y="hd2"/>
                </a:cxn>
              </a:cxnLst>
              <a:rect l="0" t="0" r="r" b="b"/>
              <a:pathLst>
                <a:path w="19996" h="21600" extrusionOk="0">
                  <a:moveTo>
                    <a:pt x="19996" y="0"/>
                  </a:moveTo>
                  <a:cubicBezTo>
                    <a:pt x="13736" y="1643"/>
                    <a:pt x="8604" y="3954"/>
                    <a:pt x="5114" y="6703"/>
                  </a:cubicBezTo>
                  <a:cubicBezTo>
                    <a:pt x="-708" y="11289"/>
                    <a:pt x="-1604" y="16715"/>
                    <a:pt x="2655" y="21600"/>
                  </a:cubicBezTo>
                </a:path>
              </a:pathLst>
            </a:custGeom>
            <a:noFill/>
            <a:ln w="38100" cap="flat">
              <a:solidFill>
                <a:srgbClr val="FFFFFF"/>
              </a:solidFill>
              <a:prstDash val="solid"/>
              <a:round/>
              <a:headEnd type="triangle" w="med" len="med"/>
              <a:tailEnd type="oval" w="med" len="med"/>
            </a:ln>
            <a:effectLst/>
          </p:spPr>
          <p:txBody>
            <a:bodyPr wrap="square" lIns="71433" tIns="71433" rIns="71433" bIns="71433" numCol="1" anchor="t">
              <a:noAutofit/>
            </a:bodyPr>
            <a:lstStyle/>
            <a:p>
              <a:pPr>
                <a:defRPr>
                  <a:latin typeface="+mn-lt"/>
                  <a:ea typeface="+mn-ea"/>
                  <a:cs typeface="+mn-cs"/>
                </a:defRPr>
              </a:pPr>
              <a:endParaRPr/>
            </a:p>
          </p:txBody>
        </p:sp>
        <p:sp>
          <p:nvSpPr>
            <p:cNvPr id="151" name="Линия"/>
            <p:cNvSpPr/>
            <p:nvPr/>
          </p:nvSpPr>
          <p:spPr bwMode="auto">
            <a:xfrm rot="3106317" flipH="1">
              <a:off x="1811897" y="1666571"/>
              <a:ext cx="1352909" cy="7489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034" y="430"/>
                    <a:pt x="10669" y="3883"/>
                    <a:pt x="6207" y="9908"/>
                  </a:cubicBezTo>
                  <a:cubicBezTo>
                    <a:pt x="3797" y="13163"/>
                    <a:pt x="1699" y="17113"/>
                    <a:pt x="0" y="21600"/>
                  </a:cubicBezTo>
                </a:path>
              </a:pathLst>
            </a:custGeom>
            <a:noFill/>
            <a:ln w="38100" cap="flat">
              <a:solidFill>
                <a:srgbClr val="285FB0"/>
              </a:solidFill>
              <a:prstDash val="solid"/>
              <a:round/>
              <a:headEnd type="triangle" w="med" len="med"/>
              <a:tailEnd type="oval" w="med" len="med"/>
            </a:ln>
            <a:effectLst/>
          </p:spPr>
          <p:txBody>
            <a:bodyPr wrap="square" lIns="71433" tIns="71433" rIns="71433" bIns="71433" numCol="1" anchor="t">
              <a:noAutofit/>
            </a:bodyPr>
            <a:lstStyle/>
            <a:p>
              <a:pPr>
                <a:defRPr>
                  <a:latin typeface="+mn-lt"/>
                  <a:ea typeface="+mn-ea"/>
                  <a:cs typeface="+mn-cs"/>
                </a:defRPr>
              </a:pPr>
              <a:endParaRPr/>
            </a:p>
          </p:txBody>
        </p:sp>
        <p:sp>
          <p:nvSpPr>
            <p:cNvPr id="152" name="Текстовое поле 3"/>
            <p:cNvSpPr txBox="1"/>
            <p:nvPr/>
          </p:nvSpPr>
          <p:spPr bwMode="auto">
            <a:xfrm>
              <a:off x="1409698" y="1786657"/>
              <a:ext cx="1795484" cy="511167"/>
            </a:xfrm>
            <a:prstGeom prst="rect">
              <a:avLst/>
            </a:prstGeom>
            <a:noFill/>
            <a:ln w="12700" cap="flat">
              <a:noFill/>
              <a:miter lim="400000"/>
            </a:ln>
            <a:effectLst/>
          </p:spPr>
          <p:txBody>
            <a:bodyPr wrap="square" lIns="71433" tIns="71433" rIns="71433" bIns="71433" numCol="1" anchor="ctr">
              <a:spAutoFit/>
            </a:bodyPr>
            <a:lstStyle>
              <a:lvl1pPr algn="ctr">
                <a:lnSpc>
                  <a:spcPct val="110000"/>
                </a:lnSpc>
                <a:defRPr sz="2400">
                  <a:solidFill>
                    <a:srgbClr val="363F47"/>
                  </a:solidFill>
                </a:defRPr>
              </a:lvl1pPr>
            </a:lstStyle>
            <a:p>
              <a:pPr>
                <a:defRPr/>
              </a:pPr>
              <a:r>
                <a:t>Na</a:t>
              </a:r>
            </a:p>
          </p:txBody>
        </p:sp>
        <p:sp>
          <p:nvSpPr>
            <p:cNvPr id="153" name="Текстовое поле 3"/>
            <p:cNvSpPr txBox="1"/>
            <p:nvPr/>
          </p:nvSpPr>
          <p:spPr bwMode="auto">
            <a:xfrm>
              <a:off x="71966" y="1442129"/>
              <a:ext cx="1795484" cy="434967"/>
            </a:xfrm>
            <a:prstGeom prst="rect">
              <a:avLst/>
            </a:prstGeom>
            <a:noFill/>
            <a:ln w="12700" cap="flat">
              <a:noFill/>
              <a:miter lim="400000"/>
            </a:ln>
            <a:effectLst/>
          </p:spPr>
          <p:txBody>
            <a:bodyPr wrap="square" lIns="71433" tIns="71433" rIns="71433" bIns="71433" numCol="1" anchor="ctr">
              <a:spAutoFit/>
            </a:bodyPr>
            <a:lstStyle>
              <a:lvl1pPr algn="ctr">
                <a:lnSpc>
                  <a:spcPct val="110000"/>
                </a:lnSpc>
                <a:defRPr sz="1900">
                  <a:solidFill>
                    <a:srgbClr val="363F47"/>
                  </a:solidFill>
                </a:defRPr>
              </a:lvl1pPr>
            </a:lstStyle>
            <a:p>
              <a:pPr>
                <a:defRPr/>
              </a:pPr>
              <a:r>
                <a:t>Na</a:t>
              </a:r>
            </a:p>
          </p:txBody>
        </p:sp>
        <p:sp>
          <p:nvSpPr>
            <p:cNvPr id="154" name="Текстовое поле 3"/>
            <p:cNvSpPr txBox="1"/>
            <p:nvPr/>
          </p:nvSpPr>
          <p:spPr bwMode="auto">
            <a:xfrm>
              <a:off x="800098" y="6806542"/>
              <a:ext cx="1795484" cy="434967"/>
            </a:xfrm>
            <a:prstGeom prst="rect">
              <a:avLst/>
            </a:prstGeom>
            <a:noFill/>
            <a:ln w="12700" cap="flat">
              <a:noFill/>
              <a:miter lim="400000"/>
            </a:ln>
            <a:effectLst/>
          </p:spPr>
          <p:txBody>
            <a:bodyPr wrap="square" lIns="71433" tIns="71433" rIns="71433" bIns="71433" numCol="1" anchor="ctr">
              <a:spAutoFit/>
            </a:bodyPr>
            <a:lstStyle>
              <a:lvl1pPr algn="ctr">
                <a:lnSpc>
                  <a:spcPct val="110000"/>
                </a:lnSpc>
                <a:defRPr sz="1900">
                  <a:solidFill>
                    <a:srgbClr val="363F47"/>
                  </a:solidFill>
                </a:defRPr>
              </a:lvl1pPr>
            </a:lstStyle>
            <a:p>
              <a:pPr>
                <a:defRPr/>
              </a:pPr>
              <a:r>
                <a:t>Na</a:t>
              </a:r>
            </a:p>
          </p:txBody>
        </p:sp>
        <p:sp>
          <p:nvSpPr>
            <p:cNvPr id="155" name="Кружок"/>
            <p:cNvSpPr/>
            <p:nvPr/>
          </p:nvSpPr>
          <p:spPr bwMode="auto">
            <a:xfrm>
              <a:off x="2546370" y="7095078"/>
              <a:ext cx="401263" cy="401261"/>
            </a:xfrm>
            <a:prstGeom prst="ellipse">
              <a:avLst/>
            </a:prstGeom>
            <a:solidFill>
              <a:srgbClr val="72B6E3"/>
            </a:solid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56" name="Текстовое поле 3"/>
            <p:cNvSpPr txBox="1"/>
            <p:nvPr/>
          </p:nvSpPr>
          <p:spPr bwMode="auto">
            <a:xfrm>
              <a:off x="1409698" y="4371597"/>
              <a:ext cx="1795484" cy="434967"/>
            </a:xfrm>
            <a:prstGeom prst="rect">
              <a:avLst/>
            </a:prstGeom>
            <a:noFill/>
            <a:ln w="12700" cap="flat">
              <a:noFill/>
              <a:miter lim="400000"/>
            </a:ln>
            <a:effectLst/>
          </p:spPr>
          <p:txBody>
            <a:bodyPr wrap="square" lIns="71433" tIns="71433" rIns="71433" bIns="71433" numCol="1" anchor="ctr">
              <a:spAutoFit/>
            </a:bodyPr>
            <a:lstStyle>
              <a:lvl1pPr algn="ctr">
                <a:lnSpc>
                  <a:spcPct val="110000"/>
                </a:lnSpc>
                <a:defRPr sz="1900">
                  <a:solidFill>
                    <a:srgbClr val="363F47"/>
                  </a:solidFill>
                </a:defRPr>
              </a:lvl1pPr>
            </a:lstStyle>
            <a:p>
              <a:pPr>
                <a:defRPr/>
              </a:pPr>
              <a:r>
                <a:t>Na</a:t>
              </a:r>
            </a:p>
          </p:txBody>
        </p:sp>
        <p:sp>
          <p:nvSpPr>
            <p:cNvPr id="157" name="Кружок"/>
            <p:cNvSpPr/>
            <p:nvPr/>
          </p:nvSpPr>
          <p:spPr bwMode="auto">
            <a:xfrm>
              <a:off x="5090762" y="6405203"/>
              <a:ext cx="600071" cy="600069"/>
            </a:xfrm>
            <a:prstGeom prst="ellipse">
              <a:avLst/>
            </a:prstGeom>
            <a:solidFill>
              <a:srgbClr val="E3D163"/>
            </a:solid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58" name="Кружок"/>
            <p:cNvSpPr/>
            <p:nvPr/>
          </p:nvSpPr>
          <p:spPr bwMode="auto">
            <a:xfrm>
              <a:off x="7021162" y="2205735"/>
              <a:ext cx="600071" cy="600071"/>
            </a:xfrm>
            <a:prstGeom prst="ellipse">
              <a:avLst/>
            </a:prstGeom>
            <a:solidFill>
              <a:srgbClr val="E3D163"/>
            </a:solid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59" name="Кружок"/>
            <p:cNvSpPr/>
            <p:nvPr/>
          </p:nvSpPr>
          <p:spPr bwMode="auto">
            <a:xfrm>
              <a:off x="6566594" y="6405203"/>
              <a:ext cx="600071" cy="600069"/>
            </a:xfrm>
            <a:prstGeom prst="ellipse">
              <a:avLst/>
            </a:prstGeom>
            <a:solidFill>
              <a:srgbClr val="E3D163"/>
            </a:solid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60" name="Кружок"/>
            <p:cNvSpPr/>
            <p:nvPr/>
          </p:nvSpPr>
          <p:spPr bwMode="auto">
            <a:xfrm>
              <a:off x="5928082" y="6919751"/>
              <a:ext cx="401263" cy="401263"/>
            </a:xfrm>
            <a:prstGeom prst="ellipse">
              <a:avLst/>
            </a:prstGeom>
            <a:solidFill>
              <a:srgbClr val="E3D163"/>
            </a:solid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61" name="Кружок"/>
            <p:cNvSpPr/>
            <p:nvPr/>
          </p:nvSpPr>
          <p:spPr bwMode="auto">
            <a:xfrm>
              <a:off x="5966183" y="6385568"/>
              <a:ext cx="401263" cy="401263"/>
            </a:xfrm>
            <a:prstGeom prst="ellipse">
              <a:avLst/>
            </a:prstGeom>
            <a:solidFill>
              <a:srgbClr val="E3D163"/>
            </a:solid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62" name="Кружок"/>
            <p:cNvSpPr/>
            <p:nvPr/>
          </p:nvSpPr>
          <p:spPr bwMode="auto">
            <a:xfrm>
              <a:off x="7045876" y="6932451"/>
              <a:ext cx="401263" cy="401263"/>
            </a:xfrm>
            <a:prstGeom prst="ellipse">
              <a:avLst/>
            </a:prstGeom>
            <a:solidFill>
              <a:srgbClr val="E3D163"/>
            </a:solid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63" name="Текстовое поле 3"/>
            <p:cNvSpPr txBox="1"/>
            <p:nvPr/>
          </p:nvSpPr>
          <p:spPr bwMode="auto">
            <a:xfrm>
              <a:off x="6423454" y="2218434"/>
              <a:ext cx="1795484" cy="574667"/>
            </a:xfrm>
            <a:prstGeom prst="rect">
              <a:avLst/>
            </a:prstGeom>
            <a:noFill/>
            <a:ln w="12700" cap="flat">
              <a:noFill/>
              <a:miter lim="400000"/>
            </a:ln>
            <a:effectLst/>
          </p:spPr>
          <p:txBody>
            <a:bodyPr wrap="square" lIns="71433" tIns="71433" rIns="71433" bIns="71433" numCol="1" anchor="ctr">
              <a:spAutoFit/>
            </a:bodyPr>
            <a:lstStyle>
              <a:lvl1pPr algn="ctr">
                <a:lnSpc>
                  <a:spcPct val="110000"/>
                </a:lnSpc>
                <a:defRPr sz="2800">
                  <a:solidFill>
                    <a:srgbClr val="363F47"/>
                  </a:solidFill>
                </a:defRPr>
              </a:lvl1pPr>
            </a:lstStyle>
            <a:p>
              <a:pPr>
                <a:defRPr/>
              </a:pPr>
              <a:r>
                <a:t>K</a:t>
              </a:r>
            </a:p>
          </p:txBody>
        </p:sp>
        <p:sp>
          <p:nvSpPr>
            <p:cNvPr id="164" name="Текстовое поле 3"/>
            <p:cNvSpPr txBox="1"/>
            <p:nvPr/>
          </p:nvSpPr>
          <p:spPr bwMode="auto">
            <a:xfrm>
              <a:off x="4493054" y="6417902"/>
              <a:ext cx="1795484" cy="574667"/>
            </a:xfrm>
            <a:prstGeom prst="rect">
              <a:avLst/>
            </a:prstGeom>
            <a:noFill/>
            <a:ln w="12700" cap="flat">
              <a:noFill/>
              <a:miter lim="400000"/>
            </a:ln>
            <a:effectLst/>
          </p:spPr>
          <p:txBody>
            <a:bodyPr wrap="square" lIns="71433" tIns="71433" rIns="71433" bIns="71433" numCol="1" anchor="ctr">
              <a:spAutoFit/>
            </a:bodyPr>
            <a:lstStyle>
              <a:lvl1pPr algn="ctr">
                <a:lnSpc>
                  <a:spcPct val="110000"/>
                </a:lnSpc>
                <a:defRPr sz="2800">
                  <a:solidFill>
                    <a:srgbClr val="363F47"/>
                  </a:solidFill>
                </a:defRPr>
              </a:lvl1pPr>
            </a:lstStyle>
            <a:p>
              <a:pPr>
                <a:defRPr/>
              </a:pPr>
              <a:r>
                <a:t>K</a:t>
              </a:r>
            </a:p>
          </p:txBody>
        </p:sp>
        <p:sp>
          <p:nvSpPr>
            <p:cNvPr id="165" name="Текстовое поле 3"/>
            <p:cNvSpPr txBox="1"/>
            <p:nvPr/>
          </p:nvSpPr>
          <p:spPr bwMode="auto">
            <a:xfrm>
              <a:off x="5968886" y="6417903"/>
              <a:ext cx="1795484" cy="574667"/>
            </a:xfrm>
            <a:prstGeom prst="rect">
              <a:avLst/>
            </a:prstGeom>
            <a:noFill/>
            <a:ln w="12700" cap="flat">
              <a:noFill/>
              <a:miter lim="400000"/>
            </a:ln>
            <a:effectLst/>
          </p:spPr>
          <p:txBody>
            <a:bodyPr wrap="square" lIns="71433" tIns="71433" rIns="71433" bIns="71433" numCol="1" anchor="ctr">
              <a:spAutoFit/>
            </a:bodyPr>
            <a:lstStyle>
              <a:lvl1pPr algn="ctr">
                <a:lnSpc>
                  <a:spcPct val="110000"/>
                </a:lnSpc>
                <a:defRPr sz="2800">
                  <a:solidFill>
                    <a:srgbClr val="363F47"/>
                  </a:solidFill>
                </a:defRPr>
              </a:lvl1pPr>
            </a:lstStyle>
            <a:p>
              <a:pPr>
                <a:defRPr/>
              </a:pPr>
              <a:r>
                <a:t>K</a:t>
              </a:r>
            </a:p>
          </p:txBody>
        </p:sp>
      </p:grpSp>
      <p:sp>
        <p:nvSpPr>
          <p:cNvPr id="167" name="Текстовое поле 3"/>
          <p:cNvSpPr txBox="1"/>
          <p:nvPr/>
        </p:nvSpPr>
        <p:spPr bwMode="auto">
          <a:xfrm>
            <a:off x="19338289" y="6414207"/>
            <a:ext cx="3136788" cy="565851"/>
          </a:xfrm>
          <a:prstGeom prst="rect">
            <a:avLst/>
          </a:prstGeom>
          <a:ln w="12700">
            <a:miter lim="400000"/>
          </a:ln>
        </p:spPr>
        <p:txBody>
          <a:bodyPr lIns="71433" tIns="71433" rIns="71433" bIns="71433" anchor="ctr">
            <a:spAutoFit/>
          </a:bodyPr>
          <a:lstStyle>
            <a:lvl1pPr>
              <a:lnSpc>
                <a:spcPct val="110000"/>
              </a:lnSpc>
              <a:defRPr sz="2700" b="1">
                <a:solidFill>
                  <a:srgbClr val="EF877B"/>
                </a:solidFill>
              </a:defRPr>
            </a:lvl1pPr>
          </a:lstStyle>
          <a:p>
            <a:pPr>
              <a:defRPr/>
            </a:pPr>
            <a:r>
              <a:rPr lang="es-ES"/>
              <a:t>mitocondria</a:t>
            </a:r>
            <a:endParaRPr/>
          </a:p>
        </p:txBody>
      </p:sp>
      <p:sp>
        <p:nvSpPr>
          <p:cNvPr id="168" name="Линия"/>
          <p:cNvSpPr/>
          <p:nvPr/>
        </p:nvSpPr>
        <p:spPr bwMode="auto">
          <a:xfrm rot="3106317" flipH="1">
            <a:off x="7903101" y="6590928"/>
            <a:ext cx="1966843" cy="1424311"/>
          </a:xfrm>
          <a:custGeom>
            <a:avLst/>
            <a:gdLst/>
            <a:ahLst/>
            <a:cxnLst>
              <a:cxn ang="0">
                <a:pos x="wd2" y="hd2"/>
              </a:cxn>
              <a:cxn ang="5400000">
                <a:pos x="wd2" y="hd2"/>
              </a:cxn>
              <a:cxn ang="10800000">
                <a:pos x="wd2" y="hd2"/>
              </a:cxn>
              <a:cxn ang="16200000">
                <a:pos x="wd2" y="hd2"/>
              </a:cxn>
            </a:cxnLst>
            <a:rect l="0" t="0" r="r" b="b"/>
            <a:pathLst>
              <a:path w="21600" h="21163" extrusionOk="0">
                <a:moveTo>
                  <a:pt x="21600" y="21163"/>
                </a:moveTo>
                <a:cubicBezTo>
                  <a:pt x="20417" y="14626"/>
                  <a:pt x="17520" y="8892"/>
                  <a:pt x="13448" y="5028"/>
                </a:cubicBezTo>
                <a:cubicBezTo>
                  <a:pt x="9529" y="1309"/>
                  <a:pt x="4771" y="-437"/>
                  <a:pt x="0" y="93"/>
                </a:cubicBezTo>
              </a:path>
            </a:pathLst>
          </a:custGeom>
          <a:ln w="38100">
            <a:solidFill>
              <a:srgbClr val="FFFFFF"/>
            </a:solidFill>
            <a:headEnd type="triangle"/>
            <a:tailEnd type="oval"/>
          </a:ln>
        </p:spPr>
        <p:txBody>
          <a:bodyPr lIns="71433" tIns="71433" rIns="71433" bIns="71433"/>
          <a:lstStyle/>
          <a:p>
            <a:pPr>
              <a:defRPr>
                <a:latin typeface="+mn-lt"/>
                <a:ea typeface="+mn-ea"/>
                <a:cs typeface="+mn-cs"/>
              </a:defRPr>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0" name="Shape 107"/>
          <p:cNvSpPr/>
          <p:nvPr/>
        </p:nvSpPr>
        <p:spPr bwMode="auto">
          <a:xfrm>
            <a:off x="-178000" y="-229990"/>
            <a:ext cx="24740000" cy="14175980"/>
          </a:xfrm>
          <a:prstGeom prst="rect">
            <a:avLst/>
          </a:prstGeom>
          <a:solidFill>
            <a:srgbClr val="285FB0"/>
          </a:solidFill>
          <a:ln w="12700">
            <a:miter lim="400000"/>
          </a:ln>
        </p:spPr>
        <p:txBody>
          <a:bodyPr lIns="71433" tIns="71433" rIns="71433" bIns="71433" anchor="ctr"/>
          <a:lstStyle/>
          <a:p>
            <a:pPr>
              <a:defRPr>
                <a:latin typeface="+mn-lt"/>
                <a:ea typeface="+mn-ea"/>
                <a:cs typeface="+mn-cs"/>
              </a:defRPr>
            </a:pPr>
            <a:endParaRPr/>
          </a:p>
        </p:txBody>
      </p:sp>
      <p:sp>
        <p:nvSpPr>
          <p:cNvPr id="171" name="Shape 45"/>
          <p:cNvSpPr txBox="1"/>
          <p:nvPr/>
        </p:nvSpPr>
        <p:spPr bwMode="auto">
          <a:xfrm>
            <a:off x="22160439" y="12782735"/>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sp>
        <p:nvSpPr>
          <p:cNvPr id="172" name="Shape 51"/>
          <p:cNvSpPr txBox="1"/>
          <p:nvPr/>
        </p:nvSpPr>
        <p:spPr bwMode="auto">
          <a:xfrm>
            <a:off x="967841" y="4076832"/>
            <a:ext cx="3905590" cy="1056076"/>
          </a:xfrm>
          <a:prstGeom prst="rect">
            <a:avLst/>
          </a:prstGeom>
          <a:ln w="12700">
            <a:miter lim="400000"/>
          </a:ln>
        </p:spPr>
        <p:txBody>
          <a:bodyPr lIns="71433" tIns="71433" rIns="71433" bIns="71433">
            <a:spAutoFit/>
          </a:bodyPr>
          <a:lstStyle>
            <a:lvl1pPr defTabSz="914400">
              <a:lnSpc>
                <a:spcPct val="90000"/>
              </a:lnSpc>
              <a:defRPr sz="6400" b="1">
                <a:solidFill>
                  <a:srgbClr val="FFFFFF"/>
                </a:solidFill>
                <a:latin typeface="Arial"/>
                <a:ea typeface="Arial"/>
                <a:cs typeface="Arial"/>
              </a:defRPr>
            </a:lvl1pPr>
          </a:lstStyle>
          <a:p>
            <a:pPr>
              <a:defRPr/>
            </a:pPr>
            <a:r>
              <a:rPr lang="es-ES"/>
              <a:t>Magnesio</a:t>
            </a:r>
            <a:endParaRPr/>
          </a:p>
        </p:txBody>
      </p:sp>
      <p:pic>
        <p:nvPicPr>
          <p:cNvPr id="173" name="image2.png" descr="image2.png"/>
          <p:cNvPicPr>
            <a:picLocks noChangeAspect="1"/>
          </p:cNvPicPr>
          <p:nvPr/>
        </p:nvPicPr>
        <p:blipFill>
          <a:blip r:embed="rId3"/>
          <a:stretch/>
        </p:blipFill>
        <p:spPr bwMode="auto">
          <a:xfrm>
            <a:off x="1057090" y="12732639"/>
            <a:ext cx="1738685" cy="304618"/>
          </a:xfrm>
          <a:prstGeom prst="rect">
            <a:avLst/>
          </a:prstGeom>
          <a:ln w="12700">
            <a:miter lim="400000"/>
          </a:ln>
        </p:spPr>
      </p:pic>
      <p:sp>
        <p:nvSpPr>
          <p:cNvPr id="174" name="Rectangle 1"/>
          <p:cNvSpPr txBox="1"/>
          <p:nvPr/>
        </p:nvSpPr>
        <p:spPr bwMode="auto">
          <a:xfrm>
            <a:off x="-1797256" y="657683"/>
            <a:ext cx="22100780" cy="853437"/>
          </a:xfrm>
          <a:prstGeom prst="rect">
            <a:avLst/>
          </a:prstGeom>
          <a:ln w="12700">
            <a:miter lim="400000"/>
          </a:ln>
        </p:spPr>
        <p:txBody>
          <a:bodyPr lIns="45718" tIns="45718" rIns="45718" bIns="45718">
            <a:spAutoFit/>
          </a:bodyPr>
          <a:lstStyle/>
          <a:p>
            <a:pPr>
              <a:defRPr/>
            </a:pPr>
            <a:r>
              <a:t> </a:t>
            </a:r>
          </a:p>
        </p:txBody>
      </p:sp>
      <p:sp>
        <p:nvSpPr>
          <p:cNvPr id="175" name="Rectangle 2"/>
          <p:cNvSpPr txBox="1"/>
          <p:nvPr/>
        </p:nvSpPr>
        <p:spPr bwMode="auto">
          <a:xfrm>
            <a:off x="2220146" y="10595805"/>
            <a:ext cx="9475470" cy="1569656"/>
          </a:xfrm>
          <a:prstGeom prst="rect">
            <a:avLst/>
          </a:prstGeom>
          <a:ln w="12700">
            <a:miter lim="400000"/>
          </a:ln>
        </p:spPr>
        <p:txBody>
          <a:bodyPr lIns="45718" tIns="45718" rIns="45718" bIns="45718">
            <a:spAutoFit/>
          </a:bodyPr>
          <a:lstStyle/>
          <a:p>
            <a:pPr>
              <a:defRPr sz="3200" b="1">
                <a:solidFill>
                  <a:srgbClr val="FFFFFF"/>
                </a:solidFill>
              </a:defRPr>
            </a:pPr>
            <a:r>
              <a:rPr lang="es-ES"/>
              <a:t>Por lo tanto, la falta en el organismo del magnesio desestabiliza el trabajo prácticamente de todos los sistemas y órganos.</a:t>
            </a:r>
            <a:endParaRPr/>
          </a:p>
        </p:txBody>
      </p:sp>
      <p:sp>
        <p:nvSpPr>
          <p:cNvPr id="176" name="Rectangle 2"/>
          <p:cNvSpPr txBox="1"/>
          <p:nvPr/>
        </p:nvSpPr>
        <p:spPr bwMode="auto">
          <a:xfrm>
            <a:off x="1034056" y="5104836"/>
            <a:ext cx="10106501" cy="2062099"/>
          </a:xfrm>
          <a:prstGeom prst="rect">
            <a:avLst/>
          </a:prstGeom>
          <a:ln w="12700">
            <a:miter lim="400000"/>
          </a:ln>
        </p:spPr>
        <p:txBody>
          <a:bodyPr lIns="45718" tIns="45718" rIns="45718" bIns="45718">
            <a:spAutoFit/>
          </a:bodyPr>
          <a:lstStyle>
            <a:lvl1pPr>
              <a:spcBef>
                <a:spcPts val="1200"/>
              </a:spcBef>
              <a:defRPr sz="3200">
                <a:solidFill>
                  <a:srgbClr val="FFFFFF"/>
                </a:solidFill>
                <a:latin typeface="Arial"/>
                <a:ea typeface="Arial"/>
                <a:cs typeface="Arial"/>
              </a:defRPr>
            </a:lvl1pPr>
          </a:lstStyle>
          <a:p>
            <a:pPr>
              <a:defRPr/>
            </a:pPr>
            <a:r>
              <a:rPr lang="es-ES"/>
              <a:t>es necesario para la producción de energía por parte de las mitocondrias: estabiliza la molécula de ATP, participa en su degradación y asegura la liberación de energía.</a:t>
            </a:r>
            <a:endParaRPr/>
          </a:p>
        </p:txBody>
      </p:sp>
      <p:sp>
        <p:nvSpPr>
          <p:cNvPr id="177" name="Shape 51"/>
          <p:cNvSpPr txBox="1"/>
          <p:nvPr/>
        </p:nvSpPr>
        <p:spPr bwMode="auto">
          <a:xfrm>
            <a:off x="14895094" y="4076832"/>
            <a:ext cx="4211053" cy="1030658"/>
          </a:xfrm>
          <a:prstGeom prst="rect">
            <a:avLst/>
          </a:prstGeom>
          <a:ln w="12700">
            <a:miter lim="400000"/>
          </a:ln>
        </p:spPr>
        <p:txBody>
          <a:bodyPr wrap="square" lIns="71433" tIns="71433" rIns="71433" bIns="71433">
            <a:spAutoFit/>
          </a:bodyPr>
          <a:lstStyle>
            <a:lvl1pPr defTabSz="914400">
              <a:lnSpc>
                <a:spcPct val="90000"/>
              </a:lnSpc>
              <a:defRPr sz="6400" b="1">
                <a:solidFill>
                  <a:srgbClr val="FFFFFF"/>
                </a:solidFill>
                <a:latin typeface="Arial"/>
                <a:ea typeface="Arial"/>
                <a:cs typeface="Arial"/>
              </a:defRPr>
            </a:lvl1pPr>
          </a:lstStyle>
          <a:p>
            <a:pPr>
              <a:defRPr/>
            </a:pPr>
            <a:r>
              <a:rPr lang="es-ES"/>
              <a:t>Magnesio</a:t>
            </a:r>
            <a:endParaRPr/>
          </a:p>
        </p:txBody>
      </p:sp>
      <p:sp>
        <p:nvSpPr>
          <p:cNvPr id="178" name="Rectangle 2"/>
          <p:cNvSpPr txBox="1"/>
          <p:nvPr/>
        </p:nvSpPr>
        <p:spPr bwMode="auto">
          <a:xfrm>
            <a:off x="14865145" y="5059692"/>
            <a:ext cx="6144367" cy="3046984"/>
          </a:xfrm>
          <a:prstGeom prst="rect">
            <a:avLst/>
          </a:prstGeom>
          <a:ln w="12700">
            <a:miter lim="400000"/>
          </a:ln>
        </p:spPr>
        <p:txBody>
          <a:bodyPr lIns="45718" tIns="45718" rIns="45718" bIns="45718">
            <a:spAutoFit/>
          </a:bodyPr>
          <a:lstStyle/>
          <a:p>
            <a:pPr>
              <a:defRPr sz="3200">
                <a:solidFill>
                  <a:srgbClr val="FFFFFF"/>
                </a:solidFill>
                <a:latin typeface="Arial"/>
                <a:ea typeface="Arial"/>
                <a:cs typeface="Arial"/>
              </a:defRPr>
            </a:pPr>
            <a:r>
              <a:rPr lang="es-ES"/>
              <a:t>permite que la bomba de potasio-sodio funcione activando una enzima que controla el equilibrio de sodio y potasio, manteniendo el sodio fuera de la célula y el potasio dentro de la célula.</a:t>
            </a:r>
            <a:r>
              <a:t>.</a:t>
            </a:r>
          </a:p>
        </p:txBody>
      </p:sp>
      <p:sp>
        <p:nvSpPr>
          <p:cNvPr id="179" name="Кружок"/>
          <p:cNvSpPr/>
          <p:nvPr/>
        </p:nvSpPr>
        <p:spPr bwMode="auto">
          <a:xfrm>
            <a:off x="1044285" y="1447409"/>
            <a:ext cx="2320608" cy="2320609"/>
          </a:xfrm>
          <a:prstGeom prst="ellipse">
            <a:avLst/>
          </a:prstGeom>
          <a:ln w="25400">
            <a:solidFill>
              <a:srgbClr val="72B6E3"/>
            </a:solidFill>
          </a:ln>
        </p:spPr>
        <p:txBody>
          <a:bodyPr lIns="71433" tIns="71433" rIns="71433" bIns="71433" anchor="ctr"/>
          <a:lstStyle/>
          <a:p>
            <a:pPr>
              <a:defRPr/>
            </a:pPr>
            <a:endParaRPr/>
          </a:p>
        </p:txBody>
      </p:sp>
      <p:sp>
        <p:nvSpPr>
          <p:cNvPr id="180" name="Shape 51"/>
          <p:cNvSpPr txBox="1"/>
          <p:nvPr/>
        </p:nvSpPr>
        <p:spPr bwMode="auto">
          <a:xfrm>
            <a:off x="1255687" y="2117774"/>
            <a:ext cx="1897802" cy="1056076"/>
          </a:xfrm>
          <a:prstGeom prst="rect">
            <a:avLst/>
          </a:prstGeom>
          <a:ln w="12700">
            <a:miter lim="400000"/>
          </a:ln>
        </p:spPr>
        <p:txBody>
          <a:bodyPr lIns="71433" tIns="71433" rIns="71433" bIns="71433">
            <a:spAutoFit/>
          </a:bodyPr>
          <a:lstStyle>
            <a:lvl1pPr algn="ctr" defTabSz="914400">
              <a:lnSpc>
                <a:spcPct val="90000"/>
              </a:lnSpc>
              <a:defRPr sz="6400" b="1">
                <a:solidFill>
                  <a:srgbClr val="FFFFFF"/>
                </a:solidFill>
                <a:latin typeface="Arial"/>
                <a:ea typeface="Arial"/>
                <a:cs typeface="Arial"/>
              </a:defRPr>
            </a:lvl1pPr>
          </a:lstStyle>
          <a:p>
            <a:pPr>
              <a:defRPr/>
            </a:pPr>
            <a:r>
              <a:t>01</a:t>
            </a:r>
          </a:p>
        </p:txBody>
      </p:sp>
      <p:sp>
        <p:nvSpPr>
          <p:cNvPr id="181" name="Кружок"/>
          <p:cNvSpPr/>
          <p:nvPr/>
        </p:nvSpPr>
        <p:spPr bwMode="auto">
          <a:xfrm>
            <a:off x="14835488" y="1447409"/>
            <a:ext cx="2320609" cy="2320609"/>
          </a:xfrm>
          <a:prstGeom prst="ellipse">
            <a:avLst/>
          </a:prstGeom>
          <a:ln w="25400">
            <a:solidFill>
              <a:srgbClr val="72B6E3"/>
            </a:solidFill>
          </a:ln>
        </p:spPr>
        <p:txBody>
          <a:bodyPr lIns="71433" tIns="71433" rIns="71433" bIns="71433" anchor="ctr"/>
          <a:lstStyle/>
          <a:p>
            <a:pPr>
              <a:defRPr/>
            </a:pPr>
            <a:endParaRPr/>
          </a:p>
        </p:txBody>
      </p:sp>
      <p:sp>
        <p:nvSpPr>
          <p:cNvPr id="182" name="Shape 51"/>
          <p:cNvSpPr txBox="1"/>
          <p:nvPr/>
        </p:nvSpPr>
        <p:spPr bwMode="auto">
          <a:xfrm>
            <a:off x="15046892" y="2117774"/>
            <a:ext cx="1897802" cy="1056076"/>
          </a:xfrm>
          <a:prstGeom prst="rect">
            <a:avLst/>
          </a:prstGeom>
          <a:ln w="12700">
            <a:miter lim="400000"/>
          </a:ln>
        </p:spPr>
        <p:txBody>
          <a:bodyPr lIns="71433" tIns="71433" rIns="71433" bIns="71433">
            <a:spAutoFit/>
          </a:bodyPr>
          <a:lstStyle>
            <a:lvl1pPr algn="ctr" defTabSz="914400">
              <a:lnSpc>
                <a:spcPct val="90000"/>
              </a:lnSpc>
              <a:defRPr sz="6400" b="1">
                <a:solidFill>
                  <a:srgbClr val="FFFFFF"/>
                </a:solidFill>
                <a:latin typeface="Arial"/>
                <a:ea typeface="Arial"/>
                <a:cs typeface="Arial"/>
              </a:defRPr>
            </a:lvl1pPr>
          </a:lstStyle>
          <a:p>
            <a:pPr>
              <a:defRPr/>
            </a:pPr>
            <a:r>
              <a:t>02</a:t>
            </a:r>
          </a:p>
        </p:txBody>
      </p:sp>
      <p:pic>
        <p:nvPicPr>
          <p:cNvPr id="183" name="Изображение" descr="Изображение"/>
          <p:cNvPicPr>
            <a:picLocks noChangeAspect="1"/>
          </p:cNvPicPr>
          <p:nvPr/>
        </p:nvPicPr>
        <p:blipFill>
          <a:blip r:embed="rId4"/>
          <a:stretch/>
        </p:blipFill>
        <p:spPr bwMode="auto">
          <a:xfrm>
            <a:off x="1082971" y="10931020"/>
            <a:ext cx="868812" cy="868812"/>
          </a:xfrm>
          <a:prstGeom prst="rect">
            <a:avLst/>
          </a:prstGeom>
          <a:ln w="12700">
            <a:miter lim="400000"/>
          </a:ln>
        </p:spPr>
      </p:pic>
      <p:sp>
        <p:nvSpPr>
          <p:cNvPr id="184" name="Rectangle 2"/>
          <p:cNvSpPr txBox="1"/>
          <p:nvPr/>
        </p:nvSpPr>
        <p:spPr bwMode="auto">
          <a:xfrm>
            <a:off x="1034056" y="7301159"/>
            <a:ext cx="10106501" cy="1077214"/>
          </a:xfrm>
          <a:prstGeom prst="rect">
            <a:avLst/>
          </a:prstGeom>
          <a:ln w="12700">
            <a:miter lim="400000"/>
          </a:ln>
        </p:spPr>
        <p:txBody>
          <a:bodyPr lIns="45718" tIns="45718" rIns="45718" bIns="45718">
            <a:spAutoFit/>
          </a:bodyPr>
          <a:lstStyle>
            <a:lvl1pPr>
              <a:spcBef>
                <a:spcPts val="1200"/>
              </a:spcBef>
              <a:defRPr sz="3200">
                <a:solidFill>
                  <a:srgbClr val="FFFFFF"/>
                </a:solidFill>
                <a:latin typeface="Arial"/>
                <a:ea typeface="Arial"/>
                <a:cs typeface="Arial"/>
              </a:defRPr>
            </a:lvl1pPr>
          </a:lstStyle>
          <a:p>
            <a:pPr>
              <a:defRPr/>
            </a:pPr>
            <a:r>
              <a:rPr lang="es-ES"/>
              <a:t>El magnesio es esencial para mantener la homeostasis mitocondrial (autorregulación)</a:t>
            </a:r>
            <a:r>
              <a:t>.</a:t>
            </a:r>
          </a:p>
        </p:txBody>
      </p:sp>
      <p:sp>
        <p:nvSpPr>
          <p:cNvPr id="185" name="Rectangle 2"/>
          <p:cNvSpPr txBox="1"/>
          <p:nvPr/>
        </p:nvSpPr>
        <p:spPr bwMode="auto">
          <a:xfrm>
            <a:off x="1034055" y="8555170"/>
            <a:ext cx="11506287" cy="584771"/>
          </a:xfrm>
          <a:prstGeom prst="rect">
            <a:avLst/>
          </a:prstGeom>
          <a:ln w="12700">
            <a:miter lim="400000"/>
          </a:ln>
        </p:spPr>
        <p:txBody>
          <a:bodyPr wrap="square" lIns="45718" tIns="45718" rIns="45718" bIns="45718">
            <a:spAutoFit/>
          </a:bodyPr>
          <a:lstStyle/>
          <a:p>
            <a:pPr>
              <a:spcBef>
                <a:spcPts val="1200"/>
              </a:spcBef>
              <a:defRPr sz="3200">
                <a:solidFill>
                  <a:srgbClr val="FFFFFF"/>
                </a:solidFill>
                <a:latin typeface="Arial"/>
                <a:ea typeface="Arial"/>
                <a:cs typeface="Arial"/>
              </a:defRPr>
            </a:pPr>
            <a:r>
              <a:rPr lang="es-ES"/>
              <a:t>Sin</a:t>
            </a:r>
            <a:r>
              <a:rPr lang="es-ES" b="1" u="sng"/>
              <a:t> </a:t>
            </a:r>
            <a:r>
              <a:rPr lang="es-ES"/>
              <a:t>magnesio  </a:t>
            </a:r>
            <a:r>
              <a:rPr lang="es-ES" b="1">
                <a:solidFill>
                  <a:srgbClr val="EF877B"/>
                </a:solidFill>
              </a:rPr>
              <a:t>el trabajo de las mitocondrias es imposible</a:t>
            </a:r>
            <a:r>
              <a:rPr>
                <a:solidFill>
                  <a:srgbClr val="EF877B"/>
                </a:solidFill>
              </a:rPr>
              <a:t>.</a:t>
            </a:r>
            <a:endParaRPr/>
          </a:p>
        </p:txBody>
      </p:sp>
      <p:grpSp>
        <p:nvGrpSpPr>
          <p:cNvPr id="198" name="Группа"/>
          <p:cNvGrpSpPr/>
          <p:nvPr/>
        </p:nvGrpSpPr>
        <p:grpSpPr bwMode="auto">
          <a:xfrm>
            <a:off x="17907456" y="1571034"/>
            <a:ext cx="3752211" cy="2374948"/>
            <a:chOff x="0" y="0"/>
            <a:chExt cx="3752210" cy="2374947"/>
          </a:xfrm>
        </p:grpSpPr>
        <p:grpSp>
          <p:nvGrpSpPr>
            <p:cNvPr id="188" name="Группа"/>
            <p:cNvGrpSpPr/>
            <p:nvPr/>
          </p:nvGrpSpPr>
          <p:grpSpPr bwMode="auto">
            <a:xfrm>
              <a:off x="-1" y="388871"/>
              <a:ext cx="1795487" cy="1030683"/>
              <a:chOff x="0" y="0"/>
              <a:chExt cx="1795485" cy="1030682"/>
            </a:xfrm>
          </p:grpSpPr>
          <p:sp>
            <p:nvSpPr>
              <p:cNvPr id="186" name="Кружок"/>
              <p:cNvSpPr/>
              <p:nvPr/>
            </p:nvSpPr>
            <p:spPr bwMode="auto">
              <a:xfrm>
                <a:off x="382401" y="0"/>
                <a:ext cx="1030679" cy="1030683"/>
              </a:xfrm>
              <a:prstGeom prst="ellipse">
                <a:avLst/>
              </a:prstGeom>
              <a:solidFill>
                <a:srgbClr val="72B6E3"/>
              </a:solid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87" name="Текстовое поле 3"/>
              <p:cNvSpPr txBox="1"/>
              <p:nvPr/>
            </p:nvSpPr>
            <p:spPr bwMode="auto">
              <a:xfrm>
                <a:off x="-1" y="202604"/>
                <a:ext cx="1795487" cy="625467"/>
              </a:xfrm>
              <a:prstGeom prst="rect">
                <a:avLst/>
              </a:prstGeom>
              <a:noFill/>
              <a:ln w="12700" cap="flat">
                <a:noFill/>
                <a:miter lim="400000"/>
              </a:ln>
              <a:effectLst/>
            </p:spPr>
            <p:txBody>
              <a:bodyPr wrap="square" lIns="71433" tIns="71433" rIns="71433" bIns="71433" numCol="1" anchor="ctr">
                <a:spAutoFit/>
              </a:bodyPr>
              <a:lstStyle>
                <a:lvl1pPr algn="ctr">
                  <a:lnSpc>
                    <a:spcPct val="110000"/>
                  </a:lnSpc>
                  <a:defRPr sz="3200" b="1">
                    <a:solidFill>
                      <a:srgbClr val="535353"/>
                    </a:solidFill>
                  </a:defRPr>
                </a:lvl1pPr>
              </a:lstStyle>
              <a:p>
                <a:pPr>
                  <a:defRPr/>
                </a:pPr>
                <a:r>
                  <a:t>Na</a:t>
                </a:r>
              </a:p>
            </p:txBody>
          </p:sp>
        </p:grpSp>
        <p:grpSp>
          <p:nvGrpSpPr>
            <p:cNvPr id="191" name="Группа"/>
            <p:cNvGrpSpPr/>
            <p:nvPr/>
          </p:nvGrpSpPr>
          <p:grpSpPr bwMode="auto">
            <a:xfrm>
              <a:off x="1956723" y="-1"/>
              <a:ext cx="1795487" cy="1030684"/>
              <a:chOff x="0" y="0"/>
              <a:chExt cx="1795485" cy="1030682"/>
            </a:xfrm>
          </p:grpSpPr>
          <p:sp>
            <p:nvSpPr>
              <p:cNvPr id="189" name="Кружок"/>
              <p:cNvSpPr/>
              <p:nvPr/>
            </p:nvSpPr>
            <p:spPr bwMode="auto">
              <a:xfrm>
                <a:off x="369703" y="0"/>
                <a:ext cx="1030681" cy="1030683"/>
              </a:xfrm>
              <a:prstGeom prst="ellipse">
                <a:avLst/>
              </a:prstGeom>
              <a:solidFill>
                <a:srgbClr val="E3D163"/>
              </a:solid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190" name="Текстовое поле 3"/>
              <p:cNvSpPr txBox="1"/>
              <p:nvPr/>
            </p:nvSpPr>
            <p:spPr bwMode="auto">
              <a:xfrm>
                <a:off x="0" y="215304"/>
                <a:ext cx="1795485" cy="625467"/>
              </a:xfrm>
              <a:prstGeom prst="rect">
                <a:avLst/>
              </a:prstGeom>
              <a:noFill/>
              <a:ln w="12700" cap="flat">
                <a:noFill/>
                <a:miter lim="400000"/>
              </a:ln>
              <a:effectLst/>
            </p:spPr>
            <p:txBody>
              <a:bodyPr wrap="square" lIns="71433" tIns="71433" rIns="71433" bIns="71433" numCol="1" anchor="ctr">
                <a:spAutoFit/>
              </a:bodyPr>
              <a:lstStyle>
                <a:lvl1pPr algn="ctr">
                  <a:lnSpc>
                    <a:spcPct val="110000"/>
                  </a:lnSpc>
                  <a:defRPr sz="3200" b="1">
                    <a:solidFill>
                      <a:srgbClr val="535353"/>
                    </a:solidFill>
                  </a:defRPr>
                </a:lvl1pPr>
              </a:lstStyle>
              <a:p>
                <a:pPr>
                  <a:defRPr/>
                </a:pPr>
                <a:r>
                  <a:t>K</a:t>
                </a:r>
              </a:p>
            </p:txBody>
          </p:sp>
        </p:grpSp>
        <p:sp>
          <p:nvSpPr>
            <p:cNvPr id="192" name="Линия"/>
            <p:cNvSpPr/>
            <p:nvPr/>
          </p:nvSpPr>
          <p:spPr bwMode="auto">
            <a:xfrm>
              <a:off x="399197" y="1526660"/>
              <a:ext cx="997152" cy="98082"/>
            </a:xfrm>
            <a:custGeom>
              <a:avLst/>
              <a:gdLst/>
              <a:ahLst/>
              <a:cxnLst>
                <a:cxn ang="0">
                  <a:pos x="wd2" y="hd2"/>
                </a:cxn>
                <a:cxn ang="5400000">
                  <a:pos x="wd2" y="hd2"/>
                </a:cxn>
                <a:cxn ang="10800000">
                  <a:pos x="wd2" y="hd2"/>
                </a:cxn>
                <a:cxn ang="16200000">
                  <a:pos x="wd2" y="hd2"/>
                </a:cxn>
              </a:cxnLst>
              <a:rect l="0" t="0" r="r" b="b"/>
              <a:pathLst>
                <a:path w="21600" h="20827" extrusionOk="0">
                  <a:moveTo>
                    <a:pt x="0" y="0"/>
                  </a:moveTo>
                  <a:cubicBezTo>
                    <a:pt x="3643" y="14535"/>
                    <a:pt x="7552" y="21600"/>
                    <a:pt x="11484" y="20760"/>
                  </a:cubicBezTo>
                  <a:cubicBezTo>
                    <a:pt x="14954" y="20019"/>
                    <a:pt x="18381" y="13129"/>
                    <a:pt x="21600" y="421"/>
                  </a:cubicBezTo>
                </a:path>
              </a:pathLst>
            </a:custGeom>
            <a:noFill/>
            <a:ln w="38100" cap="flat">
              <a:solidFill>
                <a:srgbClr val="FFFFFF"/>
              </a:solidFill>
              <a:prstDash val="solid"/>
              <a:round/>
            </a:ln>
            <a:effectLst/>
          </p:spPr>
          <p:txBody>
            <a:bodyPr wrap="square" lIns="71433" tIns="71433" rIns="71433" bIns="71433" numCol="1" anchor="t">
              <a:noAutofit/>
            </a:bodyPr>
            <a:lstStyle/>
            <a:p>
              <a:pPr>
                <a:defRPr>
                  <a:latin typeface="+mn-lt"/>
                  <a:ea typeface="+mn-ea"/>
                  <a:cs typeface="+mn-cs"/>
                </a:defRPr>
              </a:pPr>
              <a:endParaRPr/>
            </a:p>
          </p:txBody>
        </p:sp>
        <p:sp>
          <p:nvSpPr>
            <p:cNvPr id="193" name="Линия"/>
            <p:cNvSpPr/>
            <p:nvPr/>
          </p:nvSpPr>
          <p:spPr bwMode="auto">
            <a:xfrm>
              <a:off x="2355922" y="1121344"/>
              <a:ext cx="997153" cy="98082"/>
            </a:xfrm>
            <a:custGeom>
              <a:avLst/>
              <a:gdLst/>
              <a:ahLst/>
              <a:cxnLst>
                <a:cxn ang="0">
                  <a:pos x="wd2" y="hd2"/>
                </a:cxn>
                <a:cxn ang="5400000">
                  <a:pos x="wd2" y="hd2"/>
                </a:cxn>
                <a:cxn ang="10800000">
                  <a:pos x="wd2" y="hd2"/>
                </a:cxn>
                <a:cxn ang="16200000">
                  <a:pos x="wd2" y="hd2"/>
                </a:cxn>
              </a:cxnLst>
              <a:rect l="0" t="0" r="r" b="b"/>
              <a:pathLst>
                <a:path w="21600" h="20827" extrusionOk="0">
                  <a:moveTo>
                    <a:pt x="0" y="0"/>
                  </a:moveTo>
                  <a:cubicBezTo>
                    <a:pt x="3643" y="14535"/>
                    <a:pt x="7552" y="21600"/>
                    <a:pt x="11484" y="20760"/>
                  </a:cubicBezTo>
                  <a:cubicBezTo>
                    <a:pt x="14954" y="20019"/>
                    <a:pt x="18381" y="13129"/>
                    <a:pt x="21600" y="421"/>
                  </a:cubicBezTo>
                </a:path>
              </a:pathLst>
            </a:custGeom>
            <a:noFill/>
            <a:ln w="38100" cap="flat">
              <a:solidFill>
                <a:srgbClr val="FFFFFF"/>
              </a:solidFill>
              <a:prstDash val="solid"/>
              <a:round/>
            </a:ln>
            <a:effectLst/>
          </p:spPr>
          <p:txBody>
            <a:bodyPr wrap="square" lIns="71433" tIns="71433" rIns="71433" bIns="71433" numCol="1" anchor="t">
              <a:noAutofit/>
            </a:bodyPr>
            <a:lstStyle/>
            <a:p>
              <a:pPr>
                <a:defRPr>
                  <a:latin typeface="+mn-lt"/>
                  <a:ea typeface="+mn-ea"/>
                  <a:cs typeface="+mn-cs"/>
                </a:defRPr>
              </a:pPr>
              <a:endParaRPr/>
            </a:p>
          </p:txBody>
        </p:sp>
        <p:sp>
          <p:nvSpPr>
            <p:cNvPr id="194" name="Линия"/>
            <p:cNvSpPr/>
            <p:nvPr/>
          </p:nvSpPr>
          <p:spPr bwMode="auto">
            <a:xfrm>
              <a:off x="859496" y="1164710"/>
              <a:ext cx="1988623" cy="1035783"/>
            </a:xfrm>
            <a:custGeom>
              <a:avLst/>
              <a:gdLst/>
              <a:ahLst/>
              <a:cxnLst>
                <a:cxn ang="0">
                  <a:pos x="wd2" y="hd2"/>
                </a:cxn>
                <a:cxn ang="5400000">
                  <a:pos x="wd2" y="hd2"/>
                </a:cxn>
                <a:cxn ang="10800000">
                  <a:pos x="wd2" y="hd2"/>
                </a:cxn>
                <a:cxn ang="16200000">
                  <a:pos x="wd2" y="hd2"/>
                </a:cxn>
              </a:cxnLst>
              <a:rect l="0" t="0" r="r" b="b"/>
              <a:pathLst>
                <a:path w="21600" h="17708" extrusionOk="0">
                  <a:moveTo>
                    <a:pt x="0" y="7053"/>
                  </a:moveTo>
                  <a:cubicBezTo>
                    <a:pt x="885" y="10933"/>
                    <a:pt x="2705" y="14109"/>
                    <a:pt x="5066" y="15895"/>
                  </a:cubicBezTo>
                  <a:cubicBezTo>
                    <a:pt x="12609" y="21600"/>
                    <a:pt x="21381" y="13167"/>
                    <a:pt x="21600" y="0"/>
                  </a:cubicBezTo>
                </a:path>
              </a:pathLst>
            </a:custGeom>
            <a:noFill/>
            <a:ln w="38100" cap="flat">
              <a:solidFill>
                <a:srgbClr val="FFFFFF"/>
              </a:solidFill>
              <a:prstDash val="solid"/>
              <a:round/>
              <a:headEnd type="oval" w="med" len="med"/>
              <a:tailEnd type="oval" w="med" len="med"/>
            </a:ln>
            <a:effectLst/>
          </p:spPr>
          <p:txBody>
            <a:bodyPr wrap="square" lIns="71433" tIns="71433" rIns="71433" bIns="71433" numCol="1" anchor="t">
              <a:noAutofit/>
            </a:bodyPr>
            <a:lstStyle/>
            <a:p>
              <a:pPr>
                <a:defRPr>
                  <a:latin typeface="+mn-lt"/>
                  <a:ea typeface="+mn-ea"/>
                  <a:cs typeface="+mn-cs"/>
                </a:defRPr>
              </a:pPr>
              <a:endParaRPr/>
            </a:p>
          </p:txBody>
        </p:sp>
        <p:sp>
          <p:nvSpPr>
            <p:cNvPr id="195" name="Кружок"/>
            <p:cNvSpPr/>
            <p:nvPr/>
          </p:nvSpPr>
          <p:spPr bwMode="auto">
            <a:xfrm>
              <a:off x="1712639" y="2070329"/>
              <a:ext cx="304619" cy="304619"/>
            </a:xfrm>
            <a:prstGeom prst="ellipse">
              <a:avLst/>
            </a:prstGeom>
            <a:solidFill>
              <a:srgbClr val="FFFFFF"/>
            </a:solidFill>
            <a:ln w="12700" cap="flat">
              <a:noFill/>
              <a:miter lim="400000"/>
            </a:ln>
            <a:effectLst/>
          </p:spPr>
          <p:txBody>
            <a:bodyPr wrap="square" lIns="71433" tIns="71433" rIns="71433" bIns="71433" numCol="1" anchor="ctr">
              <a:noAutofit/>
            </a:bodyPr>
            <a:lstStyle/>
            <a:p>
              <a:pPr>
                <a:defRPr>
                  <a:latin typeface="+mn-lt"/>
                  <a:ea typeface="+mn-ea"/>
                  <a:cs typeface="+mn-cs"/>
                </a:defRPr>
              </a:pPr>
              <a:endParaRPr/>
            </a:p>
          </p:txBody>
        </p:sp>
        <p:sp>
          <p:nvSpPr>
            <p:cNvPr id="196" name="Линия"/>
            <p:cNvSpPr/>
            <p:nvPr/>
          </p:nvSpPr>
          <p:spPr bwMode="auto">
            <a:xfrm>
              <a:off x="340591" y="273720"/>
              <a:ext cx="333680" cy="2715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350" y="15692"/>
                    <a:pt x="4157" y="10443"/>
                    <a:pt x="8033" y="6575"/>
                  </a:cubicBezTo>
                  <a:cubicBezTo>
                    <a:pt x="11897" y="2719"/>
                    <a:pt x="16635" y="423"/>
                    <a:pt x="21600" y="0"/>
                  </a:cubicBezTo>
                </a:path>
              </a:pathLst>
            </a:custGeom>
            <a:noFill/>
            <a:ln w="38100" cap="rnd">
              <a:solidFill>
                <a:srgbClr val="FFFFFF"/>
              </a:solidFill>
              <a:round/>
            </a:ln>
            <a:effectLst/>
          </p:spPr>
          <p:txBody>
            <a:bodyPr wrap="square" lIns="71433" tIns="71433" rIns="71433" bIns="71433" numCol="1" anchor="t">
              <a:noAutofit/>
            </a:bodyPr>
            <a:lstStyle/>
            <a:p>
              <a:pPr>
                <a:defRPr>
                  <a:latin typeface="+mn-lt"/>
                  <a:ea typeface="+mn-ea"/>
                  <a:cs typeface="+mn-cs"/>
                </a:defRPr>
              </a:pPr>
              <a:endParaRPr/>
            </a:p>
          </p:txBody>
        </p:sp>
        <p:sp>
          <p:nvSpPr>
            <p:cNvPr id="197" name="Линия"/>
            <p:cNvSpPr/>
            <p:nvPr/>
          </p:nvSpPr>
          <p:spPr bwMode="auto">
            <a:xfrm rot="8757301">
              <a:off x="3231957" y="570054"/>
              <a:ext cx="333680" cy="2715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350" y="15692"/>
                    <a:pt x="4157" y="10443"/>
                    <a:pt x="8033" y="6575"/>
                  </a:cubicBezTo>
                  <a:cubicBezTo>
                    <a:pt x="11897" y="2719"/>
                    <a:pt x="16635" y="423"/>
                    <a:pt x="21600" y="0"/>
                  </a:cubicBezTo>
                </a:path>
              </a:pathLst>
            </a:custGeom>
            <a:noFill/>
            <a:ln w="38100" cap="rnd">
              <a:solidFill>
                <a:srgbClr val="FFFFFF"/>
              </a:solidFill>
              <a:round/>
            </a:ln>
            <a:effectLst/>
          </p:spPr>
          <p:txBody>
            <a:bodyPr wrap="square" lIns="71433" tIns="71433" rIns="71433" bIns="71433" numCol="1" anchor="t">
              <a:noAutofit/>
            </a:bodyPr>
            <a:lstStyle/>
            <a:p>
              <a:pPr>
                <a:defRPr>
                  <a:latin typeface="+mn-lt"/>
                  <a:ea typeface="+mn-ea"/>
                  <a:cs typeface="+mn-cs"/>
                </a:defRPr>
              </a:pPr>
              <a:endParaRPr/>
            </a:p>
          </p:txBody>
        </p:sp>
      </p:grpSp>
      <p:grpSp>
        <p:nvGrpSpPr>
          <p:cNvPr id="211" name="Группа"/>
          <p:cNvGrpSpPr/>
          <p:nvPr/>
        </p:nvGrpSpPr>
        <p:grpSpPr bwMode="auto">
          <a:xfrm>
            <a:off x="4480724" y="1041469"/>
            <a:ext cx="4700228" cy="3056022"/>
            <a:chOff x="0" y="-1"/>
            <a:chExt cx="4700226" cy="3056019"/>
          </a:xfrm>
        </p:grpSpPr>
        <p:grpSp>
          <p:nvGrpSpPr>
            <p:cNvPr id="201" name="Группа"/>
            <p:cNvGrpSpPr/>
            <p:nvPr/>
          </p:nvGrpSpPr>
          <p:grpSpPr bwMode="auto">
            <a:xfrm>
              <a:off x="2233797" y="98820"/>
              <a:ext cx="1795488" cy="1030683"/>
              <a:chOff x="-1" y="0"/>
              <a:chExt cx="1795487" cy="1030682"/>
            </a:xfrm>
          </p:grpSpPr>
          <p:sp>
            <p:nvSpPr>
              <p:cNvPr id="199" name="Кружок"/>
              <p:cNvSpPr/>
              <p:nvPr/>
            </p:nvSpPr>
            <p:spPr bwMode="auto">
              <a:xfrm>
                <a:off x="382401" y="0"/>
                <a:ext cx="1030681" cy="1030683"/>
              </a:xfrm>
              <a:prstGeom prst="ellipse">
                <a:avLst/>
              </a:prstGeom>
              <a:no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200" name="Текстовое поле 3"/>
              <p:cNvSpPr txBox="1"/>
              <p:nvPr/>
            </p:nvSpPr>
            <p:spPr bwMode="auto">
              <a:xfrm>
                <a:off x="-2" y="202604"/>
                <a:ext cx="1795489" cy="625467"/>
              </a:xfrm>
              <a:prstGeom prst="rect">
                <a:avLst/>
              </a:prstGeom>
              <a:noFill/>
              <a:ln w="12700" cap="flat">
                <a:noFill/>
                <a:miter lim="400000"/>
              </a:ln>
              <a:effectLst/>
            </p:spPr>
            <p:txBody>
              <a:bodyPr wrap="square" lIns="71433" tIns="71433" rIns="71433" bIns="71433" numCol="1" anchor="ctr">
                <a:spAutoFit/>
              </a:bodyPr>
              <a:lstStyle>
                <a:lvl1pPr algn="ctr">
                  <a:lnSpc>
                    <a:spcPct val="110000"/>
                  </a:lnSpc>
                  <a:defRPr sz="3200" b="1">
                    <a:solidFill>
                      <a:srgbClr val="CEFDFF"/>
                    </a:solidFill>
                  </a:defRPr>
                </a:lvl1pPr>
              </a:lstStyle>
              <a:p>
                <a:pPr>
                  <a:defRPr/>
                </a:pPr>
                <a:r>
                  <a:t>Mg</a:t>
                </a:r>
              </a:p>
            </p:txBody>
          </p:sp>
        </p:grpSp>
        <p:sp>
          <p:nvSpPr>
            <p:cNvPr id="202" name="Текстовое поле 3"/>
            <p:cNvSpPr txBox="1"/>
            <p:nvPr/>
          </p:nvSpPr>
          <p:spPr bwMode="auto">
            <a:xfrm>
              <a:off x="2077429" y="910429"/>
              <a:ext cx="736886" cy="625467"/>
            </a:xfrm>
            <a:prstGeom prst="rect">
              <a:avLst/>
            </a:prstGeom>
            <a:noFill/>
            <a:ln w="12700" cap="flat">
              <a:noFill/>
              <a:miter lim="400000"/>
            </a:ln>
            <a:effectLst/>
          </p:spPr>
          <p:txBody>
            <a:bodyPr wrap="square" lIns="71433" tIns="71433" rIns="71433" bIns="71433" numCol="1" anchor="ctr">
              <a:spAutoFit/>
            </a:bodyPr>
            <a:lstStyle>
              <a:lvl1pPr algn="ctr">
                <a:lnSpc>
                  <a:spcPct val="110000"/>
                </a:lnSpc>
                <a:defRPr sz="3200" b="1">
                  <a:solidFill>
                    <a:srgbClr val="FFFFFF"/>
                  </a:solidFill>
                </a:defRPr>
              </a:lvl1pPr>
            </a:lstStyle>
            <a:p>
              <a:pPr>
                <a:defRPr/>
              </a:pPr>
              <a:r>
                <a:t>+</a:t>
              </a:r>
            </a:p>
          </p:txBody>
        </p:sp>
        <p:grpSp>
          <p:nvGrpSpPr>
            <p:cNvPr id="205" name="Группа"/>
            <p:cNvGrpSpPr/>
            <p:nvPr/>
          </p:nvGrpSpPr>
          <p:grpSpPr bwMode="auto">
            <a:xfrm>
              <a:off x="471773" y="-2"/>
              <a:ext cx="1383653" cy="665025"/>
              <a:chOff x="0" y="0"/>
              <a:chExt cx="1383651" cy="665023"/>
            </a:xfrm>
          </p:grpSpPr>
          <p:sp>
            <p:nvSpPr>
              <p:cNvPr id="203" name="Кружок"/>
              <p:cNvSpPr/>
              <p:nvPr/>
            </p:nvSpPr>
            <p:spPr bwMode="auto">
              <a:xfrm>
                <a:off x="359313" y="-1"/>
                <a:ext cx="665023" cy="665024"/>
              </a:xfrm>
              <a:prstGeom prst="ellipse">
                <a:avLst/>
              </a:prstGeom>
              <a:no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204" name="Текстовое поле 3"/>
              <p:cNvSpPr txBox="1"/>
              <p:nvPr/>
            </p:nvSpPr>
            <p:spPr bwMode="auto">
              <a:xfrm>
                <a:off x="0" y="108676"/>
                <a:ext cx="1383653" cy="447667"/>
              </a:xfrm>
              <a:prstGeom prst="rect">
                <a:avLst/>
              </a:prstGeom>
              <a:noFill/>
              <a:ln w="12700" cap="flat">
                <a:noFill/>
                <a:miter lim="400000"/>
              </a:ln>
              <a:effectLst/>
            </p:spPr>
            <p:txBody>
              <a:bodyPr wrap="square" lIns="71433" tIns="71433" rIns="71433" bIns="71433" numCol="1" anchor="ctr">
                <a:spAutoFit/>
              </a:bodyPr>
              <a:lstStyle>
                <a:lvl1pPr algn="ctr">
                  <a:lnSpc>
                    <a:spcPct val="110000"/>
                  </a:lnSpc>
                  <a:defRPr sz="2000" b="1">
                    <a:solidFill>
                      <a:srgbClr val="CEFDFF"/>
                    </a:solidFill>
                  </a:defRPr>
                </a:lvl1pPr>
              </a:lstStyle>
              <a:p>
                <a:pPr>
                  <a:defRPr/>
                </a:pPr>
                <a:r>
                  <a:t>Mg</a:t>
                </a:r>
              </a:p>
            </p:txBody>
          </p:sp>
        </p:grpSp>
        <p:grpSp>
          <p:nvGrpSpPr>
            <p:cNvPr id="208" name="Группа"/>
            <p:cNvGrpSpPr/>
            <p:nvPr/>
          </p:nvGrpSpPr>
          <p:grpSpPr bwMode="auto">
            <a:xfrm>
              <a:off x="3316574" y="1085563"/>
              <a:ext cx="1383653" cy="665025"/>
              <a:chOff x="0" y="0"/>
              <a:chExt cx="1383651" cy="665023"/>
            </a:xfrm>
          </p:grpSpPr>
          <p:sp>
            <p:nvSpPr>
              <p:cNvPr id="206" name="Кружок"/>
              <p:cNvSpPr/>
              <p:nvPr/>
            </p:nvSpPr>
            <p:spPr bwMode="auto">
              <a:xfrm>
                <a:off x="359313" y="-1"/>
                <a:ext cx="665023" cy="665024"/>
              </a:xfrm>
              <a:prstGeom prst="ellipse">
                <a:avLst/>
              </a:prstGeom>
              <a:noFill/>
              <a:ln w="25400" cap="flat">
                <a:solidFill>
                  <a:srgbClr val="CEFDFF"/>
                </a:solidFill>
                <a:prstDash val="solid"/>
                <a:round/>
              </a:ln>
              <a:effectLst/>
            </p:spPr>
            <p:txBody>
              <a:bodyPr wrap="square" lIns="71433" tIns="71433" rIns="71433" bIns="71433" numCol="1" anchor="ctr">
                <a:noAutofit/>
              </a:bodyPr>
              <a:lstStyle/>
              <a:p>
                <a:pPr>
                  <a:defRPr/>
                </a:pPr>
                <a:endParaRPr/>
              </a:p>
            </p:txBody>
          </p:sp>
          <p:sp>
            <p:nvSpPr>
              <p:cNvPr id="207" name="Текстовое поле 3"/>
              <p:cNvSpPr txBox="1"/>
              <p:nvPr/>
            </p:nvSpPr>
            <p:spPr bwMode="auto">
              <a:xfrm>
                <a:off x="0" y="108676"/>
                <a:ext cx="1383653" cy="447667"/>
              </a:xfrm>
              <a:prstGeom prst="rect">
                <a:avLst/>
              </a:prstGeom>
              <a:noFill/>
              <a:ln w="12700" cap="flat">
                <a:noFill/>
                <a:miter lim="400000"/>
              </a:ln>
              <a:effectLst/>
            </p:spPr>
            <p:txBody>
              <a:bodyPr wrap="square" lIns="71433" tIns="71433" rIns="71433" bIns="71433" numCol="1" anchor="ctr">
                <a:spAutoFit/>
              </a:bodyPr>
              <a:lstStyle>
                <a:lvl1pPr algn="ctr">
                  <a:lnSpc>
                    <a:spcPct val="110000"/>
                  </a:lnSpc>
                  <a:defRPr sz="2000" b="1">
                    <a:solidFill>
                      <a:srgbClr val="CEFDFF"/>
                    </a:solidFill>
                  </a:defRPr>
                </a:lvl1pPr>
              </a:lstStyle>
              <a:p>
                <a:pPr>
                  <a:defRPr/>
                </a:pPr>
                <a:r>
                  <a:t>Mg</a:t>
                </a:r>
              </a:p>
            </p:txBody>
          </p:sp>
        </p:grpSp>
        <p:sp>
          <p:nvSpPr>
            <p:cNvPr id="209" name="Кружок"/>
            <p:cNvSpPr/>
            <p:nvPr/>
          </p:nvSpPr>
          <p:spPr bwMode="auto">
            <a:xfrm>
              <a:off x="-1" y="1672369"/>
              <a:ext cx="1383652" cy="1383650"/>
            </a:xfrm>
            <a:prstGeom prst="ellipse">
              <a:avLst/>
            </a:prstGeom>
            <a:solidFill>
              <a:srgbClr val="72B6E3"/>
            </a:solidFill>
            <a:ln w="12700" cap="flat">
              <a:noFill/>
              <a:miter lim="400000"/>
            </a:ln>
            <a:effectLst/>
          </p:spPr>
          <p:txBody>
            <a:bodyPr wrap="square" lIns="71433" tIns="71433" rIns="71433" bIns="71433" numCol="1" anchor="ctr">
              <a:noAutofit/>
            </a:bodyPr>
            <a:lstStyle/>
            <a:p>
              <a:pPr>
                <a:defRPr/>
              </a:pPr>
              <a:endParaRPr/>
            </a:p>
          </p:txBody>
        </p:sp>
        <p:pic>
          <p:nvPicPr>
            <p:cNvPr id="210" name="Picture 2" descr="Picture 2"/>
            <p:cNvPicPr>
              <a:picLocks noChangeAspect="1"/>
            </p:cNvPicPr>
            <p:nvPr/>
          </p:nvPicPr>
          <p:blipFill>
            <a:blip r:embed="rId5"/>
            <a:stretch/>
          </p:blipFill>
          <p:spPr bwMode="auto">
            <a:xfrm>
              <a:off x="139501" y="910604"/>
              <a:ext cx="2934163" cy="2129058"/>
            </a:xfrm>
            <a:prstGeom prst="rect">
              <a:avLst/>
            </a:prstGeom>
            <a:ln w="12700" cap="flat">
              <a:noFill/>
              <a:miter lim="400000"/>
            </a:ln>
            <a:effectLst/>
          </p:spPr>
        </p:pic>
      </p:grpSp>
      <p:sp>
        <p:nvSpPr>
          <p:cNvPr id="212" name="Прямоугольник"/>
          <p:cNvSpPr/>
          <p:nvPr/>
        </p:nvSpPr>
        <p:spPr bwMode="auto">
          <a:xfrm>
            <a:off x="19349155" y="3900785"/>
            <a:ext cx="868810" cy="116139"/>
          </a:xfrm>
          <a:prstGeom prst="rect">
            <a:avLst/>
          </a:prstGeom>
          <a:solidFill>
            <a:srgbClr val="FFFFFF"/>
          </a:solidFill>
          <a:ln w="12700">
            <a:miter lim="400000"/>
          </a:ln>
        </p:spPr>
        <p:txBody>
          <a:bodyPr lIns="71433" tIns="71433" rIns="71433" bIns="71433" anchor="ctr"/>
          <a:lstStyle/>
          <a:p>
            <a:pPr>
              <a:defRPr>
                <a:latin typeface="+mn-lt"/>
                <a:ea typeface="+mn-ea"/>
                <a:cs typeface="+mn-cs"/>
              </a:defRPr>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6" name="Shape 107"/>
          <p:cNvSpPr/>
          <p:nvPr/>
        </p:nvSpPr>
        <p:spPr bwMode="auto">
          <a:xfrm>
            <a:off x="-178000" y="-229990"/>
            <a:ext cx="24740000" cy="14175980"/>
          </a:xfrm>
          <a:prstGeom prst="rect">
            <a:avLst/>
          </a:prstGeom>
          <a:solidFill>
            <a:srgbClr val="F6F5F3"/>
          </a:solidFill>
          <a:ln w="12700">
            <a:miter lim="400000"/>
          </a:ln>
        </p:spPr>
        <p:txBody>
          <a:bodyPr lIns="71433" tIns="71433" rIns="71433" bIns="71433" anchor="ctr"/>
          <a:lstStyle/>
          <a:p>
            <a:pPr>
              <a:defRPr>
                <a:latin typeface="+mn-lt"/>
                <a:ea typeface="+mn-ea"/>
                <a:cs typeface="+mn-cs"/>
              </a:defRPr>
            </a:pPr>
            <a:endParaRPr/>
          </a:p>
        </p:txBody>
      </p:sp>
      <p:sp>
        <p:nvSpPr>
          <p:cNvPr id="217" name="Shape 45"/>
          <p:cNvSpPr txBox="1"/>
          <p:nvPr/>
        </p:nvSpPr>
        <p:spPr bwMode="auto">
          <a:xfrm>
            <a:off x="22160439" y="12782736"/>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pic>
        <p:nvPicPr>
          <p:cNvPr id="218" name="image5.png" descr="image5.png"/>
          <p:cNvPicPr>
            <a:picLocks noChangeAspect="1"/>
          </p:cNvPicPr>
          <p:nvPr/>
        </p:nvPicPr>
        <p:blipFill>
          <a:blip r:embed="rId3"/>
          <a:stretch/>
        </p:blipFill>
        <p:spPr bwMode="auto">
          <a:xfrm>
            <a:off x="1046162" y="12715875"/>
            <a:ext cx="1938342" cy="338140"/>
          </a:xfrm>
          <a:prstGeom prst="rect">
            <a:avLst/>
          </a:prstGeom>
          <a:ln w="12700">
            <a:miter lim="400000"/>
          </a:ln>
        </p:spPr>
      </p:pic>
      <p:sp>
        <p:nvSpPr>
          <p:cNvPr id="219" name="Shape 51"/>
          <p:cNvSpPr txBox="1"/>
          <p:nvPr/>
        </p:nvSpPr>
        <p:spPr bwMode="auto">
          <a:xfrm>
            <a:off x="967840" y="1164297"/>
            <a:ext cx="22448320" cy="1904556"/>
          </a:xfrm>
          <a:prstGeom prst="rect">
            <a:avLst/>
          </a:prstGeom>
          <a:ln w="12700">
            <a:miter lim="400000"/>
          </a:ln>
        </p:spPr>
        <p:txBody>
          <a:bodyPr lIns="71433" tIns="71433" rIns="71433" bIns="71433">
            <a:spAutoFit/>
          </a:bodyPr>
          <a:lstStyle/>
          <a:p>
            <a:pPr defTabSz="914400">
              <a:lnSpc>
                <a:spcPct val="90000"/>
              </a:lnSpc>
              <a:defRPr sz="6400" b="1">
                <a:solidFill>
                  <a:srgbClr val="535353"/>
                </a:solidFill>
                <a:latin typeface="Arial"/>
                <a:ea typeface="Arial"/>
                <a:cs typeface="Arial"/>
              </a:defRPr>
            </a:pPr>
            <a:r>
              <a:rPr lang="es-ES"/>
              <a:t>La pérdida de magnesio</a:t>
            </a:r>
            <a:r>
              <a:rPr lang="ru-RU"/>
              <a:t> </a:t>
            </a:r>
            <a:endParaRPr/>
          </a:p>
          <a:p>
            <a:pPr defTabSz="914400">
              <a:lnSpc>
                <a:spcPct val="90000"/>
              </a:lnSpc>
              <a:defRPr sz="6400" b="1">
                <a:solidFill>
                  <a:srgbClr val="285FB0"/>
                </a:solidFill>
                <a:latin typeface="Arial"/>
                <a:ea typeface="Arial"/>
                <a:cs typeface="Arial"/>
              </a:defRPr>
            </a:pPr>
            <a:r>
              <a:rPr lang="es-ES"/>
              <a:t>es difícil de diagnosticar </a:t>
            </a:r>
            <a:endParaRPr lang="ru-RU"/>
          </a:p>
        </p:txBody>
      </p:sp>
      <p:sp>
        <p:nvSpPr>
          <p:cNvPr id="220" name="Shape 52"/>
          <p:cNvSpPr txBox="1"/>
          <p:nvPr/>
        </p:nvSpPr>
        <p:spPr bwMode="auto">
          <a:xfrm>
            <a:off x="966840" y="3571366"/>
            <a:ext cx="12077073" cy="5519131"/>
          </a:xfrm>
          <a:prstGeom prst="rect">
            <a:avLst/>
          </a:prstGeom>
          <a:ln w="12700">
            <a:miter lim="400000"/>
          </a:ln>
        </p:spPr>
        <p:txBody>
          <a:bodyPr wrap="square" lIns="71433" tIns="71433" rIns="71433" bIns="71433">
            <a:spAutoFit/>
          </a:bodyPr>
          <a:lstStyle/>
          <a:p>
            <a:pPr defTabSz="914400">
              <a:lnSpc>
                <a:spcPct val="110000"/>
              </a:lnSpc>
              <a:defRPr sz="3200">
                <a:solidFill>
                  <a:srgbClr val="363F47"/>
                </a:solidFill>
                <a:latin typeface="Arial"/>
                <a:ea typeface="Arial"/>
                <a:cs typeface="Arial"/>
              </a:defRPr>
            </a:pPr>
            <a:r>
              <a:rPr lang="es-ES"/>
              <a:t>El contenido de magnesio intracelular es aproximadamente del 99%, en el plasma sanguíneo el magnesio es solo aproximadamente de 1%. Además, aproximadamente la mitad de las reservas de magnesio intracelular se encuentran en el tejido óseo y aproximadamente la mitad en los tejidos blandos. </a:t>
            </a:r>
            <a:endParaRPr/>
          </a:p>
          <a:p>
            <a:pPr defTabSz="914400">
              <a:lnSpc>
                <a:spcPct val="110000"/>
              </a:lnSpc>
              <a:defRPr sz="3200">
                <a:solidFill>
                  <a:srgbClr val="363F47"/>
                </a:solidFill>
                <a:latin typeface="Arial"/>
                <a:ea typeface="Arial"/>
                <a:cs typeface="Arial"/>
              </a:defRPr>
            </a:pPr>
            <a:endParaRPr/>
          </a:p>
          <a:p>
            <a:pPr defTabSz="914400">
              <a:lnSpc>
                <a:spcPct val="110000"/>
              </a:lnSpc>
              <a:defRPr sz="3200">
                <a:solidFill>
                  <a:srgbClr val="363F47"/>
                </a:solidFill>
                <a:latin typeface="Arial"/>
                <a:ea typeface="Arial"/>
                <a:cs typeface="Arial"/>
              </a:defRPr>
            </a:pPr>
            <a:r>
              <a:rPr lang="es-ES"/>
              <a:t>Con una disminución en la concentración de magnesio en la sangre, el organismo lo tomará de las reservas, lo que provocará la interrupción de la función muscular y el deterioro de la estructura del tejido óseo.</a:t>
            </a:r>
            <a:endParaRPr/>
          </a:p>
        </p:txBody>
      </p:sp>
      <p:sp>
        <p:nvSpPr>
          <p:cNvPr id="221" name="Shape 52"/>
          <p:cNvSpPr txBox="1"/>
          <p:nvPr/>
        </p:nvSpPr>
        <p:spPr bwMode="auto">
          <a:xfrm>
            <a:off x="2121653" y="10393150"/>
            <a:ext cx="10096712" cy="1621589"/>
          </a:xfrm>
          <a:prstGeom prst="rect">
            <a:avLst/>
          </a:prstGeom>
          <a:ln w="12700">
            <a:miter lim="400000"/>
          </a:ln>
        </p:spPr>
        <p:txBody>
          <a:bodyPr lIns="71433" tIns="71433" rIns="71433" bIns="71433">
            <a:spAutoFit/>
          </a:bodyPr>
          <a:lstStyle>
            <a:lvl1pPr defTabSz="914400">
              <a:defRPr sz="3200" b="1">
                <a:solidFill>
                  <a:srgbClr val="535353"/>
                </a:solidFill>
                <a:latin typeface="Arial"/>
                <a:ea typeface="Arial"/>
                <a:cs typeface="Arial"/>
              </a:defRPr>
            </a:lvl1pPr>
          </a:lstStyle>
          <a:p>
            <a:pPr>
              <a:defRPr/>
            </a:pPr>
            <a:r>
              <a:rPr lang="es-ES"/>
              <a:t>Por lo tanto, los calambres musculares, el letargo y la fatiga aparecerán antes de que un análisis de sangre muestre deficiencia de magnesio.</a:t>
            </a:r>
            <a:r>
              <a:t>.</a:t>
            </a:r>
          </a:p>
        </p:txBody>
      </p:sp>
      <p:grpSp>
        <p:nvGrpSpPr>
          <p:cNvPr id="244" name="Группа"/>
          <p:cNvGrpSpPr/>
          <p:nvPr/>
        </p:nvGrpSpPr>
        <p:grpSpPr bwMode="auto">
          <a:xfrm>
            <a:off x="12350990" y="2477050"/>
            <a:ext cx="12116116" cy="11966111"/>
            <a:chOff x="0" y="-1"/>
            <a:chExt cx="12116115" cy="11966110"/>
          </a:xfrm>
        </p:grpSpPr>
        <p:grpSp>
          <p:nvGrpSpPr>
            <p:cNvPr id="224" name="Группа"/>
            <p:cNvGrpSpPr/>
            <p:nvPr/>
          </p:nvGrpSpPr>
          <p:grpSpPr bwMode="auto">
            <a:xfrm>
              <a:off x="4131845" y="838320"/>
              <a:ext cx="3085223" cy="1539278"/>
              <a:chOff x="0" y="0"/>
              <a:chExt cx="3085221" cy="1539276"/>
            </a:xfrm>
          </p:grpSpPr>
          <p:pic>
            <p:nvPicPr>
              <p:cNvPr id="222" name="Изображение" descr="Изображение"/>
              <p:cNvPicPr>
                <a:picLocks noChangeAspect="1"/>
              </p:cNvPicPr>
              <p:nvPr/>
            </p:nvPicPr>
            <p:blipFill>
              <a:blip r:embed="rId4"/>
              <a:stretch/>
            </p:blipFill>
            <p:spPr bwMode="auto">
              <a:xfrm>
                <a:off x="0" y="-1"/>
                <a:ext cx="1444950" cy="1539278"/>
              </a:xfrm>
              <a:prstGeom prst="rect">
                <a:avLst/>
              </a:prstGeom>
              <a:ln w="12700" cap="flat">
                <a:noFill/>
                <a:miter lim="400000"/>
              </a:ln>
              <a:effectLst/>
            </p:spPr>
          </p:pic>
          <p:pic>
            <p:nvPicPr>
              <p:cNvPr id="223" name="Изображение" descr="Изображение"/>
              <p:cNvPicPr>
                <a:picLocks noChangeAspect="1"/>
              </p:cNvPicPr>
              <p:nvPr/>
            </p:nvPicPr>
            <p:blipFill>
              <a:blip r:embed="rId5"/>
              <a:stretch/>
            </p:blipFill>
            <p:spPr bwMode="auto">
              <a:xfrm>
                <a:off x="1747372" y="212303"/>
                <a:ext cx="1337850" cy="1326974"/>
              </a:xfrm>
              <a:prstGeom prst="rect">
                <a:avLst/>
              </a:prstGeom>
              <a:ln w="12700" cap="flat">
                <a:noFill/>
                <a:miter lim="400000"/>
              </a:ln>
              <a:effectLst/>
            </p:spPr>
          </p:pic>
        </p:grpSp>
        <p:pic>
          <p:nvPicPr>
            <p:cNvPr id="225" name="Изображение" descr="Изображение"/>
            <p:cNvPicPr>
              <a:picLocks noChangeAspect="1"/>
            </p:cNvPicPr>
            <p:nvPr/>
          </p:nvPicPr>
          <p:blipFill>
            <a:blip r:embed="rId6"/>
            <a:stretch/>
          </p:blipFill>
          <p:spPr bwMode="auto">
            <a:xfrm>
              <a:off x="3361947" y="5852634"/>
              <a:ext cx="1730956" cy="1202417"/>
            </a:xfrm>
            <a:prstGeom prst="rect">
              <a:avLst/>
            </a:prstGeom>
            <a:ln w="12700" cap="flat">
              <a:noFill/>
              <a:miter lim="400000"/>
            </a:ln>
            <a:effectLst/>
          </p:spPr>
        </p:pic>
        <p:pic>
          <p:nvPicPr>
            <p:cNvPr id="226" name="Изображение" descr="Изображение"/>
            <p:cNvPicPr>
              <a:picLocks noChangeAspect="1"/>
            </p:cNvPicPr>
            <p:nvPr/>
          </p:nvPicPr>
          <p:blipFill>
            <a:blip r:embed="rId7"/>
            <a:stretch/>
          </p:blipFill>
          <p:spPr bwMode="auto">
            <a:xfrm>
              <a:off x="8528555" y="5518343"/>
              <a:ext cx="1711684" cy="1156745"/>
            </a:xfrm>
            <a:prstGeom prst="rect">
              <a:avLst/>
            </a:prstGeom>
            <a:ln w="12700" cap="flat">
              <a:noFill/>
              <a:miter lim="400000"/>
            </a:ln>
            <a:effectLst/>
          </p:spPr>
        </p:pic>
        <p:pic>
          <p:nvPicPr>
            <p:cNvPr id="227" name="Изображение" descr="Изображение"/>
            <p:cNvPicPr>
              <a:picLocks noChangeAspect="1"/>
            </p:cNvPicPr>
            <p:nvPr/>
          </p:nvPicPr>
          <p:blipFill>
            <a:blip r:embed="rId7"/>
            <a:stretch/>
          </p:blipFill>
          <p:spPr bwMode="auto">
            <a:xfrm>
              <a:off x="1678259" y="5300628"/>
              <a:ext cx="1159695" cy="783715"/>
            </a:xfrm>
            <a:prstGeom prst="rect">
              <a:avLst/>
            </a:prstGeom>
            <a:ln w="12700" cap="flat">
              <a:noFill/>
              <a:miter lim="400000"/>
            </a:ln>
            <a:effectLst/>
          </p:spPr>
        </p:pic>
        <p:pic>
          <p:nvPicPr>
            <p:cNvPr id="228" name="Изображение" descr="Изображение"/>
            <p:cNvPicPr>
              <a:picLocks noChangeAspect="1"/>
            </p:cNvPicPr>
            <p:nvPr/>
          </p:nvPicPr>
          <p:blipFill>
            <a:blip r:embed="rId6"/>
            <a:stretch/>
          </p:blipFill>
          <p:spPr bwMode="auto">
            <a:xfrm>
              <a:off x="7747490" y="6675656"/>
              <a:ext cx="1159694" cy="805589"/>
            </a:xfrm>
            <a:prstGeom prst="rect">
              <a:avLst/>
            </a:prstGeom>
            <a:ln w="12700" cap="flat">
              <a:noFill/>
              <a:miter lim="400000"/>
            </a:ln>
            <a:effectLst/>
          </p:spPr>
        </p:pic>
        <p:sp>
          <p:nvSpPr>
            <p:cNvPr id="229" name="Линия"/>
            <p:cNvSpPr/>
            <p:nvPr/>
          </p:nvSpPr>
          <p:spPr bwMode="auto">
            <a:xfrm rot="3585742" flipH="1">
              <a:off x="3297656" y="2376499"/>
              <a:ext cx="4801422" cy="99968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620" y="18839"/>
                    <a:pt x="18292" y="16236"/>
                    <a:pt x="14823" y="13998"/>
                  </a:cubicBezTo>
                  <a:cubicBezTo>
                    <a:pt x="10627" y="11290"/>
                    <a:pt x="4703" y="9122"/>
                    <a:pt x="2043" y="5903"/>
                  </a:cubicBezTo>
                  <a:cubicBezTo>
                    <a:pt x="498" y="4035"/>
                    <a:pt x="279" y="2002"/>
                    <a:pt x="0" y="0"/>
                  </a:cubicBezTo>
                </a:path>
              </a:pathLst>
            </a:custGeom>
            <a:noFill/>
            <a:ln w="63500" cap="flat">
              <a:solidFill>
                <a:srgbClr val="EC6463"/>
              </a:solidFill>
              <a:miter lim="400000"/>
            </a:ln>
            <a:effectLst/>
          </p:spPr>
          <p:txBody>
            <a:bodyPr wrap="square" lIns="71433" tIns="71433" rIns="71433" bIns="71433" numCol="1" anchor="t">
              <a:noAutofit/>
            </a:bodyPr>
            <a:lstStyle/>
            <a:p>
              <a:pPr>
                <a:defRPr/>
              </a:pPr>
              <a:endParaRPr/>
            </a:p>
          </p:txBody>
        </p:sp>
        <p:sp>
          <p:nvSpPr>
            <p:cNvPr id="230" name="Линия"/>
            <p:cNvSpPr/>
            <p:nvPr/>
          </p:nvSpPr>
          <p:spPr bwMode="auto">
            <a:xfrm rot="3585742" flipH="1">
              <a:off x="3126595" y="-63792"/>
              <a:ext cx="4801422" cy="99968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620" y="18839"/>
                    <a:pt x="18292" y="16236"/>
                    <a:pt x="14823" y="13998"/>
                  </a:cubicBezTo>
                  <a:cubicBezTo>
                    <a:pt x="10627" y="11290"/>
                    <a:pt x="4703" y="9122"/>
                    <a:pt x="2043" y="5903"/>
                  </a:cubicBezTo>
                  <a:cubicBezTo>
                    <a:pt x="498" y="4035"/>
                    <a:pt x="279" y="2002"/>
                    <a:pt x="0" y="0"/>
                  </a:cubicBezTo>
                </a:path>
              </a:pathLst>
            </a:custGeom>
            <a:noFill/>
            <a:ln w="63500" cap="flat">
              <a:solidFill>
                <a:srgbClr val="EC6463"/>
              </a:solidFill>
              <a:miter lim="400000"/>
            </a:ln>
            <a:effectLst/>
          </p:spPr>
          <p:txBody>
            <a:bodyPr wrap="square" lIns="71433" tIns="71433" rIns="71433" bIns="71433" numCol="1" anchor="t">
              <a:noAutofit/>
            </a:bodyPr>
            <a:lstStyle/>
            <a:p>
              <a:pPr>
                <a:defRPr/>
              </a:pPr>
              <a:endParaRPr/>
            </a:p>
          </p:txBody>
        </p:sp>
        <p:sp>
          <p:nvSpPr>
            <p:cNvPr id="231" name="Кружок"/>
            <p:cNvSpPr/>
            <p:nvPr/>
          </p:nvSpPr>
          <p:spPr bwMode="auto">
            <a:xfrm>
              <a:off x="3453433" y="-2"/>
              <a:ext cx="4442047" cy="4442045"/>
            </a:xfrm>
            <a:prstGeom prst="ellipse">
              <a:avLst/>
            </a:prstGeom>
            <a:noFill/>
            <a:ln w="38100" cap="flat">
              <a:solidFill>
                <a:srgbClr val="72B6E3"/>
              </a:solidFill>
              <a:prstDash val="solid"/>
              <a:round/>
            </a:ln>
            <a:effectLst/>
          </p:spPr>
          <p:txBody>
            <a:bodyPr wrap="square" lIns="71433" tIns="71433" rIns="71433" bIns="71433" numCol="1" anchor="ctr">
              <a:noAutofit/>
            </a:bodyPr>
            <a:lstStyle/>
            <a:p>
              <a:pPr>
                <a:defRPr/>
              </a:pPr>
              <a:endParaRPr/>
            </a:p>
          </p:txBody>
        </p:sp>
        <p:sp>
          <p:nvSpPr>
            <p:cNvPr id="232" name="Линия"/>
            <p:cNvSpPr/>
            <p:nvPr/>
          </p:nvSpPr>
          <p:spPr bwMode="auto">
            <a:xfrm rot="18900000">
              <a:off x="2948250" y="3806691"/>
              <a:ext cx="1583963" cy="1241132"/>
            </a:xfrm>
            <a:custGeom>
              <a:avLst/>
              <a:gdLst/>
              <a:ahLst/>
              <a:cxnLst>
                <a:cxn ang="0">
                  <a:pos x="wd2" y="hd2"/>
                </a:cxn>
                <a:cxn ang="5400000">
                  <a:pos x="wd2" y="hd2"/>
                </a:cxn>
                <a:cxn ang="10800000">
                  <a:pos x="wd2" y="hd2"/>
                </a:cxn>
                <a:cxn ang="16200000">
                  <a:pos x="wd2" y="hd2"/>
                </a:cxn>
              </a:cxnLst>
              <a:rect l="0" t="0" r="r" b="b"/>
              <a:pathLst>
                <a:path w="21381" h="21109" extrusionOk="0">
                  <a:moveTo>
                    <a:pt x="9" y="21109"/>
                  </a:moveTo>
                  <a:cubicBezTo>
                    <a:pt x="-219" y="12560"/>
                    <a:pt x="3794" y="4733"/>
                    <a:pt x="10073" y="1480"/>
                  </a:cubicBezTo>
                  <a:cubicBezTo>
                    <a:pt x="13682" y="-390"/>
                    <a:pt x="17716" y="-491"/>
                    <a:pt x="21381" y="1196"/>
                  </a:cubicBezTo>
                </a:path>
              </a:pathLst>
            </a:custGeom>
            <a:noFill/>
            <a:ln w="38100" cap="flat">
              <a:solidFill>
                <a:srgbClr val="72B6E3"/>
              </a:solidFill>
              <a:prstDash val="solid"/>
              <a:miter lim="400000"/>
              <a:headEnd type="triangle" w="med" len="med"/>
              <a:tailEnd type="oval" w="med" len="med"/>
            </a:ln>
            <a:effectLst/>
          </p:spPr>
          <p:txBody>
            <a:bodyPr wrap="square" lIns="71433" tIns="71433" rIns="71433" bIns="71433" numCol="1" anchor="t">
              <a:noAutofit/>
            </a:bodyPr>
            <a:lstStyle/>
            <a:p>
              <a:pPr>
                <a:defRPr/>
              </a:pPr>
              <a:endParaRPr/>
            </a:p>
          </p:txBody>
        </p:sp>
        <p:sp>
          <p:nvSpPr>
            <p:cNvPr id="233" name="Линия"/>
            <p:cNvSpPr/>
            <p:nvPr/>
          </p:nvSpPr>
          <p:spPr bwMode="auto">
            <a:xfrm rot="18900000">
              <a:off x="5687645" y="4297660"/>
              <a:ext cx="2712323" cy="1827873"/>
            </a:xfrm>
            <a:custGeom>
              <a:avLst/>
              <a:gdLst/>
              <a:ahLst/>
              <a:cxnLst>
                <a:cxn ang="0">
                  <a:pos x="wd2" y="hd2"/>
                </a:cxn>
                <a:cxn ang="5400000">
                  <a:pos x="wd2" y="hd2"/>
                </a:cxn>
                <a:cxn ang="10800000">
                  <a:pos x="wd2" y="hd2"/>
                </a:cxn>
                <a:cxn ang="16200000">
                  <a:pos x="wd2" y="hd2"/>
                </a:cxn>
              </a:cxnLst>
              <a:rect l="0" t="0" r="r" b="b"/>
              <a:pathLst>
                <a:path w="21600" h="19606" extrusionOk="0">
                  <a:moveTo>
                    <a:pt x="0" y="18661"/>
                  </a:moveTo>
                  <a:cubicBezTo>
                    <a:pt x="7373" y="21600"/>
                    <a:pt x="15294" y="17523"/>
                    <a:pt x="19334" y="8711"/>
                  </a:cubicBezTo>
                  <a:cubicBezTo>
                    <a:pt x="20548" y="6062"/>
                    <a:pt x="21321" y="3090"/>
                    <a:pt x="21600" y="0"/>
                  </a:cubicBezTo>
                </a:path>
              </a:pathLst>
            </a:custGeom>
            <a:noFill/>
            <a:ln w="38100" cap="flat">
              <a:solidFill>
                <a:srgbClr val="72B6E3"/>
              </a:solidFill>
              <a:prstDash val="solid"/>
              <a:miter lim="400000"/>
              <a:headEnd type="triangle" w="med" len="med"/>
              <a:tailEnd type="oval" w="med" len="med"/>
            </a:ln>
            <a:effectLst/>
          </p:spPr>
          <p:txBody>
            <a:bodyPr wrap="square" lIns="71433" tIns="71433" rIns="71433" bIns="71433" numCol="1" anchor="t">
              <a:noAutofit/>
            </a:bodyPr>
            <a:lstStyle/>
            <a:p>
              <a:pPr>
                <a:defRPr/>
              </a:pPr>
              <a:endParaRPr/>
            </a:p>
          </p:txBody>
        </p:sp>
        <p:sp>
          <p:nvSpPr>
            <p:cNvPr id="234" name="Shape 52"/>
            <p:cNvSpPr txBox="1"/>
            <p:nvPr/>
          </p:nvSpPr>
          <p:spPr bwMode="auto">
            <a:xfrm>
              <a:off x="4739668" y="2452918"/>
              <a:ext cx="2268530" cy="1413574"/>
            </a:xfrm>
            <a:prstGeom prst="rect">
              <a:avLst/>
            </a:prstGeom>
            <a:noFill/>
            <a:ln w="12700" cap="flat">
              <a:noFill/>
              <a:miter lim="400000"/>
            </a:ln>
            <a:effectLst/>
          </p:spPr>
          <p:txBody>
            <a:bodyPr wrap="square" lIns="71433" tIns="71433" rIns="71433" bIns="71433" numCol="1" anchor="t">
              <a:spAutoFit/>
            </a:bodyPr>
            <a:lstStyle>
              <a:lvl1pPr defTabSz="914400">
                <a:defRPr sz="9000" b="1">
                  <a:solidFill>
                    <a:srgbClr val="72B6E3"/>
                  </a:solidFill>
                  <a:latin typeface="Arial"/>
                  <a:ea typeface="Arial"/>
                  <a:cs typeface="Arial"/>
                </a:defRPr>
              </a:lvl1pPr>
            </a:lstStyle>
            <a:p>
              <a:pPr>
                <a:defRPr/>
              </a:pPr>
              <a:r>
                <a:t>Mg</a:t>
              </a:r>
            </a:p>
          </p:txBody>
        </p:sp>
        <p:grpSp>
          <p:nvGrpSpPr>
            <p:cNvPr id="237" name="Группа"/>
            <p:cNvGrpSpPr/>
            <p:nvPr/>
          </p:nvGrpSpPr>
          <p:grpSpPr bwMode="auto">
            <a:xfrm>
              <a:off x="358466" y="5954719"/>
              <a:ext cx="1711688" cy="911351"/>
              <a:chOff x="0" y="0"/>
              <a:chExt cx="1711687" cy="911349"/>
            </a:xfrm>
          </p:grpSpPr>
          <p:sp>
            <p:nvSpPr>
              <p:cNvPr id="235" name="Shape 52"/>
              <p:cNvSpPr txBox="1"/>
              <p:nvPr/>
            </p:nvSpPr>
            <p:spPr bwMode="auto">
              <a:xfrm>
                <a:off x="75008" y="145911"/>
                <a:ext cx="1636680" cy="611756"/>
              </a:xfrm>
              <a:prstGeom prst="rect">
                <a:avLst/>
              </a:prstGeom>
              <a:noFill/>
              <a:ln w="12700" cap="flat">
                <a:noFill/>
                <a:miter lim="400000"/>
              </a:ln>
              <a:effectLst/>
            </p:spPr>
            <p:txBody>
              <a:bodyPr wrap="square" lIns="71433" tIns="71433" rIns="71433" bIns="71433" numCol="1" anchor="t">
                <a:spAutoFit/>
              </a:bodyPr>
              <a:lstStyle>
                <a:lvl1pPr defTabSz="914400">
                  <a:defRPr sz="3300" b="1">
                    <a:solidFill>
                      <a:srgbClr val="72B6E3"/>
                    </a:solidFill>
                    <a:latin typeface="Arial"/>
                    <a:ea typeface="Arial"/>
                    <a:cs typeface="Arial"/>
                  </a:defRPr>
                </a:lvl1pPr>
              </a:lstStyle>
              <a:p>
                <a:pPr>
                  <a:defRPr/>
                </a:pPr>
                <a:r>
                  <a:t>Mg</a:t>
                </a:r>
              </a:p>
            </p:txBody>
          </p:sp>
          <p:sp>
            <p:nvSpPr>
              <p:cNvPr id="236" name="Кружок"/>
              <p:cNvSpPr/>
              <p:nvPr/>
            </p:nvSpPr>
            <p:spPr bwMode="auto">
              <a:xfrm>
                <a:off x="0" y="-1"/>
                <a:ext cx="911349" cy="911351"/>
              </a:xfrm>
              <a:prstGeom prst="ellipse">
                <a:avLst/>
              </a:prstGeom>
              <a:noFill/>
              <a:ln w="38100" cap="flat">
                <a:solidFill>
                  <a:srgbClr val="72B6E3"/>
                </a:solidFill>
                <a:prstDash val="solid"/>
                <a:round/>
              </a:ln>
              <a:effectLst/>
            </p:spPr>
            <p:txBody>
              <a:bodyPr wrap="square" lIns="71433" tIns="71433" rIns="71433" bIns="71433" numCol="1" anchor="ctr">
                <a:noAutofit/>
              </a:bodyPr>
              <a:lstStyle/>
              <a:p>
                <a:pPr>
                  <a:defRPr/>
                </a:pPr>
                <a:endParaRPr/>
              </a:p>
            </p:txBody>
          </p:sp>
        </p:grpSp>
        <p:grpSp>
          <p:nvGrpSpPr>
            <p:cNvPr id="240" name="Группа"/>
            <p:cNvGrpSpPr/>
            <p:nvPr/>
          </p:nvGrpSpPr>
          <p:grpSpPr bwMode="auto">
            <a:xfrm>
              <a:off x="5381447" y="6156960"/>
              <a:ext cx="2372499" cy="1263189"/>
              <a:chOff x="0" y="0"/>
              <a:chExt cx="2372498" cy="1263188"/>
            </a:xfrm>
          </p:grpSpPr>
          <p:sp>
            <p:nvSpPr>
              <p:cNvPr id="238" name="Shape 52"/>
              <p:cNvSpPr txBox="1"/>
              <p:nvPr/>
            </p:nvSpPr>
            <p:spPr bwMode="auto">
              <a:xfrm>
                <a:off x="103965" y="202243"/>
                <a:ext cx="2268534" cy="858692"/>
              </a:xfrm>
              <a:prstGeom prst="rect">
                <a:avLst/>
              </a:prstGeom>
              <a:noFill/>
              <a:ln w="12700" cap="flat">
                <a:noFill/>
                <a:miter lim="400000"/>
              </a:ln>
              <a:effectLst/>
            </p:spPr>
            <p:txBody>
              <a:bodyPr wrap="square" lIns="71433" tIns="71433" rIns="71433" bIns="71433" numCol="1" anchor="t">
                <a:spAutoFit/>
              </a:bodyPr>
              <a:lstStyle>
                <a:lvl1pPr defTabSz="914400">
                  <a:defRPr b="1">
                    <a:solidFill>
                      <a:srgbClr val="72B6E3"/>
                    </a:solidFill>
                    <a:latin typeface="Arial"/>
                    <a:ea typeface="Arial"/>
                    <a:cs typeface="Arial"/>
                  </a:defRPr>
                </a:lvl1pPr>
              </a:lstStyle>
              <a:p>
                <a:pPr>
                  <a:defRPr/>
                </a:pPr>
                <a:r>
                  <a:t>Mg</a:t>
                </a:r>
              </a:p>
            </p:txBody>
          </p:sp>
          <p:sp>
            <p:nvSpPr>
              <p:cNvPr id="239" name="Кружок"/>
              <p:cNvSpPr/>
              <p:nvPr/>
            </p:nvSpPr>
            <p:spPr bwMode="auto">
              <a:xfrm>
                <a:off x="-1" y="-1"/>
                <a:ext cx="1263186" cy="1263189"/>
              </a:xfrm>
              <a:prstGeom prst="ellipse">
                <a:avLst/>
              </a:prstGeom>
              <a:noFill/>
              <a:ln w="38100" cap="flat">
                <a:solidFill>
                  <a:srgbClr val="72B6E3"/>
                </a:solidFill>
                <a:prstDash val="solid"/>
                <a:round/>
              </a:ln>
              <a:effectLst/>
            </p:spPr>
            <p:txBody>
              <a:bodyPr wrap="square" lIns="71433" tIns="71433" rIns="71433" bIns="71433" numCol="1" anchor="ctr">
                <a:noAutofit/>
              </a:bodyPr>
              <a:lstStyle/>
              <a:p>
                <a:pPr>
                  <a:defRPr/>
                </a:pPr>
                <a:endParaRPr/>
              </a:p>
            </p:txBody>
          </p:sp>
        </p:grpSp>
        <p:grpSp>
          <p:nvGrpSpPr>
            <p:cNvPr id="243" name="Группа"/>
            <p:cNvGrpSpPr/>
            <p:nvPr/>
          </p:nvGrpSpPr>
          <p:grpSpPr bwMode="auto">
            <a:xfrm>
              <a:off x="10404428" y="5954719"/>
              <a:ext cx="1711688" cy="911351"/>
              <a:chOff x="-1" y="0"/>
              <a:chExt cx="1711687" cy="911349"/>
            </a:xfrm>
          </p:grpSpPr>
          <p:sp>
            <p:nvSpPr>
              <p:cNvPr id="241" name="Shape 52"/>
              <p:cNvSpPr txBox="1"/>
              <p:nvPr/>
            </p:nvSpPr>
            <p:spPr bwMode="auto">
              <a:xfrm>
                <a:off x="75008" y="145911"/>
                <a:ext cx="1636679" cy="611756"/>
              </a:xfrm>
              <a:prstGeom prst="rect">
                <a:avLst/>
              </a:prstGeom>
              <a:noFill/>
              <a:ln w="12700" cap="flat">
                <a:noFill/>
                <a:miter lim="400000"/>
              </a:ln>
              <a:effectLst/>
            </p:spPr>
            <p:txBody>
              <a:bodyPr wrap="square" lIns="71433" tIns="71433" rIns="71433" bIns="71433" numCol="1" anchor="t">
                <a:spAutoFit/>
              </a:bodyPr>
              <a:lstStyle>
                <a:lvl1pPr defTabSz="914400">
                  <a:defRPr sz="3300" b="1">
                    <a:solidFill>
                      <a:srgbClr val="72B6E3"/>
                    </a:solidFill>
                    <a:latin typeface="Arial"/>
                    <a:ea typeface="Arial"/>
                    <a:cs typeface="Arial"/>
                  </a:defRPr>
                </a:lvl1pPr>
              </a:lstStyle>
              <a:p>
                <a:pPr>
                  <a:defRPr/>
                </a:pPr>
                <a:r>
                  <a:t>Mg</a:t>
                </a:r>
              </a:p>
            </p:txBody>
          </p:sp>
          <p:sp>
            <p:nvSpPr>
              <p:cNvPr id="242" name="Кружок"/>
              <p:cNvSpPr/>
              <p:nvPr/>
            </p:nvSpPr>
            <p:spPr bwMode="auto">
              <a:xfrm>
                <a:off x="-2" y="-1"/>
                <a:ext cx="911349" cy="911351"/>
              </a:xfrm>
              <a:prstGeom prst="ellipse">
                <a:avLst/>
              </a:prstGeom>
              <a:noFill/>
              <a:ln w="38100" cap="flat">
                <a:solidFill>
                  <a:srgbClr val="72B6E3"/>
                </a:solidFill>
                <a:prstDash val="solid"/>
                <a:round/>
              </a:ln>
              <a:effectLst/>
            </p:spPr>
            <p:txBody>
              <a:bodyPr wrap="square" lIns="71433" tIns="71433" rIns="71433" bIns="71433" numCol="1" anchor="ctr">
                <a:noAutofit/>
              </a:bodyPr>
              <a:lstStyle/>
              <a:p>
                <a:pPr>
                  <a:defRPr/>
                </a:pPr>
                <a:endParaRPr/>
              </a:p>
            </p:txBody>
          </p:sp>
        </p:grpSp>
      </p:grpSp>
      <p:pic>
        <p:nvPicPr>
          <p:cNvPr id="245" name="Изображение" descr="Изображение"/>
          <p:cNvPicPr>
            <a:picLocks noChangeAspect="1"/>
          </p:cNvPicPr>
          <p:nvPr/>
        </p:nvPicPr>
        <p:blipFill>
          <a:blip r:embed="rId8"/>
          <a:stretch/>
        </p:blipFill>
        <p:spPr bwMode="auto">
          <a:xfrm>
            <a:off x="1033774" y="10759995"/>
            <a:ext cx="805587" cy="805587"/>
          </a:xfrm>
          <a:prstGeom prst="rect">
            <a:avLst/>
          </a:prstGeom>
          <a:ln w="12700">
            <a:miter lim="400000"/>
          </a:ln>
        </p:spPr>
      </p:pic>
      <p:sp>
        <p:nvSpPr>
          <p:cNvPr id="246" name="Shape 52"/>
          <p:cNvSpPr txBox="1"/>
          <p:nvPr/>
        </p:nvSpPr>
        <p:spPr bwMode="auto">
          <a:xfrm>
            <a:off x="17640994" y="2923370"/>
            <a:ext cx="2268530" cy="759586"/>
          </a:xfrm>
          <a:prstGeom prst="rect">
            <a:avLst/>
          </a:prstGeom>
          <a:ln w="12700">
            <a:miter lim="400000"/>
          </a:ln>
        </p:spPr>
        <p:txBody>
          <a:bodyPr lIns="71433" tIns="71433" rIns="71433" bIns="71433">
            <a:spAutoFit/>
          </a:bodyPr>
          <a:lstStyle>
            <a:lvl1pPr defTabSz="914400">
              <a:defRPr sz="4400" b="1">
                <a:solidFill>
                  <a:srgbClr val="285FB0"/>
                </a:solidFill>
                <a:latin typeface="Arial"/>
                <a:ea typeface="Arial"/>
                <a:cs typeface="Arial"/>
              </a:defRPr>
            </a:lvl1pPr>
          </a:lstStyle>
          <a:p>
            <a:pPr>
              <a:defRPr/>
            </a:pPr>
            <a:r>
              <a:t>99%</a:t>
            </a:r>
          </a:p>
        </p:txBody>
      </p:sp>
      <p:sp>
        <p:nvSpPr>
          <p:cNvPr id="247" name="Shape 52"/>
          <p:cNvSpPr txBox="1"/>
          <p:nvPr/>
        </p:nvSpPr>
        <p:spPr bwMode="auto">
          <a:xfrm>
            <a:off x="17274784" y="7867905"/>
            <a:ext cx="2268530" cy="759584"/>
          </a:xfrm>
          <a:prstGeom prst="rect">
            <a:avLst/>
          </a:prstGeom>
          <a:ln w="12700">
            <a:miter lim="400000"/>
          </a:ln>
        </p:spPr>
        <p:txBody>
          <a:bodyPr lIns="71433" tIns="71433" rIns="71433" bIns="71433">
            <a:spAutoFit/>
          </a:bodyPr>
          <a:lstStyle>
            <a:lvl1pPr defTabSz="914400">
              <a:defRPr sz="4400" b="1">
                <a:solidFill>
                  <a:srgbClr val="EC6463"/>
                </a:solidFill>
                <a:latin typeface="Arial"/>
                <a:ea typeface="Arial"/>
                <a:cs typeface="Arial"/>
              </a:defRPr>
            </a:lvl1pPr>
          </a:lstStyle>
          <a:p>
            <a:pPr>
              <a:defRPr/>
            </a:pPr>
            <a:r>
              <a:t>1%</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51" name="Shape 44"/>
          <p:cNvSpPr/>
          <p:nvPr/>
        </p:nvSpPr>
        <p:spPr bwMode="auto">
          <a:xfrm>
            <a:off x="-203599" y="-229990"/>
            <a:ext cx="24740000" cy="14175980"/>
          </a:xfrm>
          <a:prstGeom prst="rect">
            <a:avLst/>
          </a:prstGeom>
          <a:solidFill>
            <a:srgbClr val="E9F5FE"/>
          </a:solidFill>
          <a:ln w="12700">
            <a:miter lim="400000"/>
          </a:ln>
        </p:spPr>
        <p:txBody>
          <a:bodyPr lIns="71433" tIns="71433" rIns="71433" bIns="71433" anchor="ctr"/>
          <a:lstStyle/>
          <a:p>
            <a:pPr>
              <a:defRPr>
                <a:latin typeface="+mn-lt"/>
                <a:ea typeface="+mn-ea"/>
                <a:cs typeface="+mn-cs"/>
              </a:defRPr>
            </a:pPr>
            <a:endParaRPr/>
          </a:p>
        </p:txBody>
      </p:sp>
      <p:sp>
        <p:nvSpPr>
          <p:cNvPr id="252" name="Shape 45"/>
          <p:cNvSpPr txBox="1"/>
          <p:nvPr/>
        </p:nvSpPr>
        <p:spPr bwMode="auto">
          <a:xfrm>
            <a:off x="22160439" y="12782735"/>
            <a:ext cx="1383647" cy="426657"/>
          </a:xfrm>
          <a:prstGeom prst="rect">
            <a:avLst/>
          </a:prstGeom>
          <a:ln w="12700">
            <a:miter lim="400000"/>
          </a:ln>
        </p:spPr>
        <p:txBody>
          <a:bodyPr wrap="none" lIns="71433" tIns="71433" rIns="71433" bIns="71433" anchor="ctr">
            <a:spAutoFit/>
          </a:bodyPr>
          <a:lstStyle>
            <a:lvl1pPr algn="r">
              <a:lnSpc>
                <a:spcPct val="90000"/>
              </a:lnSpc>
              <a:defRPr sz="2000" b="1">
                <a:solidFill>
                  <a:srgbClr val="72B5E4"/>
                </a:solidFill>
                <a:latin typeface="Arial"/>
                <a:ea typeface="Arial"/>
                <a:cs typeface="Arial"/>
              </a:defRPr>
            </a:lvl1pPr>
          </a:lstStyle>
          <a:p>
            <a:pPr>
              <a:defRPr/>
            </a:pPr>
            <a:r>
              <a:t>Oceanmin</a:t>
            </a:r>
          </a:p>
        </p:txBody>
      </p:sp>
      <p:pic>
        <p:nvPicPr>
          <p:cNvPr id="253" name="image5.png" descr="image5.png"/>
          <p:cNvPicPr>
            <a:picLocks noChangeAspect="1"/>
          </p:cNvPicPr>
          <p:nvPr/>
        </p:nvPicPr>
        <p:blipFill>
          <a:blip r:embed="rId2"/>
          <a:stretch/>
        </p:blipFill>
        <p:spPr bwMode="auto">
          <a:xfrm>
            <a:off x="1046162" y="12715875"/>
            <a:ext cx="1938342" cy="338140"/>
          </a:xfrm>
          <a:prstGeom prst="rect">
            <a:avLst/>
          </a:prstGeom>
          <a:ln w="12700">
            <a:miter lim="400000"/>
          </a:ln>
        </p:spPr>
      </p:pic>
      <p:sp>
        <p:nvSpPr>
          <p:cNvPr id="254" name="Rectangle 1"/>
          <p:cNvSpPr txBox="1"/>
          <p:nvPr/>
        </p:nvSpPr>
        <p:spPr bwMode="auto">
          <a:xfrm>
            <a:off x="1012731" y="1178842"/>
            <a:ext cx="10157683" cy="3046984"/>
          </a:xfrm>
          <a:prstGeom prst="rect">
            <a:avLst/>
          </a:prstGeom>
          <a:ln w="12700">
            <a:miter lim="400000"/>
          </a:ln>
        </p:spPr>
        <p:txBody>
          <a:bodyPr lIns="45718" tIns="45718" rIns="45718" bIns="45718">
            <a:spAutoFit/>
          </a:bodyPr>
          <a:lstStyle/>
          <a:p>
            <a:pPr>
              <a:defRPr sz="6400" b="1">
                <a:solidFill>
                  <a:srgbClr val="535353"/>
                </a:solidFill>
                <a:latin typeface="Arial"/>
                <a:ea typeface="Arial"/>
                <a:cs typeface="Arial"/>
              </a:defRPr>
            </a:pPr>
            <a:r>
              <a:rPr lang="ru-RU"/>
              <a:t> </a:t>
            </a:r>
            <a:r>
              <a:rPr lang="es-ES" sz="6000"/>
              <a:t>¿Qué órganos </a:t>
            </a:r>
            <a:endParaRPr lang="ru-RU"/>
          </a:p>
          <a:p>
            <a:pPr>
              <a:defRPr sz="6400" b="1">
                <a:solidFill>
                  <a:srgbClr val="285FB0"/>
                </a:solidFill>
                <a:latin typeface="Arial"/>
                <a:ea typeface="Arial"/>
                <a:cs typeface="Arial"/>
              </a:defRPr>
            </a:pPr>
            <a:r>
              <a:rPr lang="ru-RU"/>
              <a:t>“se cansan”</a:t>
            </a:r>
            <a:r>
              <a:rPr lang="ru-RU">
                <a:solidFill>
                  <a:srgbClr val="535353"/>
                </a:solidFill>
              </a:rPr>
              <a:t> </a:t>
            </a:r>
            <a:endParaRPr lang="es-ES">
              <a:solidFill>
                <a:srgbClr val="535353"/>
              </a:solidFill>
            </a:endParaRPr>
          </a:p>
          <a:p>
            <a:pPr>
              <a:defRPr sz="6400" b="1">
                <a:solidFill>
                  <a:srgbClr val="285FB0"/>
                </a:solidFill>
                <a:latin typeface="Arial"/>
                <a:ea typeface="Arial"/>
                <a:cs typeface="Arial"/>
              </a:defRPr>
            </a:pPr>
            <a:r>
              <a:rPr lang="es-ES">
                <a:solidFill>
                  <a:srgbClr val="535353"/>
                </a:solidFill>
              </a:rPr>
              <a:t>más rápido</a:t>
            </a:r>
            <a:r>
              <a:rPr lang="ru-RU"/>
              <a:t>?</a:t>
            </a:r>
            <a:endParaRPr/>
          </a:p>
        </p:txBody>
      </p:sp>
      <p:sp>
        <p:nvSpPr>
          <p:cNvPr id="255" name="Rectangle 2"/>
          <p:cNvSpPr txBox="1"/>
          <p:nvPr/>
        </p:nvSpPr>
        <p:spPr bwMode="auto">
          <a:xfrm>
            <a:off x="9865858" y="11793466"/>
            <a:ext cx="4614973" cy="584771"/>
          </a:xfrm>
          <a:prstGeom prst="rect">
            <a:avLst/>
          </a:prstGeom>
          <a:ln w="12700">
            <a:miter lim="400000"/>
          </a:ln>
        </p:spPr>
        <p:txBody>
          <a:bodyPr lIns="45718" tIns="45718" rIns="45718" bIns="45718">
            <a:spAutoFit/>
          </a:bodyPr>
          <a:lstStyle>
            <a:lvl1pPr algn="ctr">
              <a:defRPr sz="3200">
                <a:solidFill>
                  <a:srgbClr val="535353"/>
                </a:solidFill>
                <a:latin typeface="Arial"/>
                <a:ea typeface="Arial"/>
                <a:cs typeface="Arial"/>
              </a:defRPr>
            </a:lvl1pPr>
          </a:lstStyle>
          <a:p>
            <a:pPr>
              <a:defRPr/>
            </a:pPr>
            <a:r>
              <a:rPr lang="es-ES"/>
              <a:t>glándulas suprarrenales</a:t>
            </a:r>
            <a:endParaRPr/>
          </a:p>
        </p:txBody>
      </p:sp>
      <p:sp>
        <p:nvSpPr>
          <p:cNvPr id="256" name="Rectangle 2"/>
          <p:cNvSpPr txBox="1"/>
          <p:nvPr/>
        </p:nvSpPr>
        <p:spPr bwMode="auto">
          <a:xfrm>
            <a:off x="2121864" y="9692847"/>
            <a:ext cx="6889057" cy="1569656"/>
          </a:xfrm>
          <a:prstGeom prst="rect">
            <a:avLst/>
          </a:prstGeom>
          <a:ln w="12700">
            <a:miter lim="400000"/>
          </a:ln>
        </p:spPr>
        <p:txBody>
          <a:bodyPr wrap="square" lIns="45718" tIns="45718" rIns="45718" bIns="45718">
            <a:spAutoFit/>
          </a:bodyPr>
          <a:lstStyle/>
          <a:p>
            <a:pPr>
              <a:defRPr sz="3200" b="1">
                <a:solidFill>
                  <a:srgbClr val="535353"/>
                </a:solidFill>
                <a:latin typeface="Arial"/>
                <a:ea typeface="Arial"/>
                <a:cs typeface="Arial"/>
              </a:defRPr>
            </a:pPr>
            <a:r>
              <a:rPr lang="es-ES"/>
              <a:t>La ingesta insuficiente de magnesio se refleja principalmente </a:t>
            </a:r>
            <a:endParaRPr/>
          </a:p>
          <a:p>
            <a:pPr>
              <a:defRPr sz="3200" b="1">
                <a:solidFill>
                  <a:srgbClr val="535353"/>
                </a:solidFill>
                <a:latin typeface="Arial"/>
                <a:ea typeface="Arial"/>
                <a:cs typeface="Arial"/>
              </a:defRPr>
            </a:pPr>
            <a:r>
              <a:rPr lang="es-ES">
                <a:solidFill>
                  <a:srgbClr val="EC6463"/>
                </a:solidFill>
              </a:rPr>
              <a:t>en el trabajo de estos órganos.</a:t>
            </a:r>
            <a:r>
              <a:rPr>
                <a:solidFill>
                  <a:srgbClr val="EC6463"/>
                </a:solidFill>
              </a:rPr>
              <a:t>.</a:t>
            </a:r>
            <a:endParaRPr/>
          </a:p>
        </p:txBody>
      </p:sp>
      <p:pic>
        <p:nvPicPr>
          <p:cNvPr id="257" name="Изображение" descr="Изображение"/>
          <p:cNvPicPr>
            <a:picLocks noChangeAspect="1"/>
          </p:cNvPicPr>
          <p:nvPr/>
        </p:nvPicPr>
        <p:blipFill>
          <a:blip r:embed="rId3"/>
          <a:stretch/>
        </p:blipFill>
        <p:spPr bwMode="auto">
          <a:xfrm>
            <a:off x="1033774" y="10268928"/>
            <a:ext cx="805587" cy="805587"/>
          </a:xfrm>
          <a:prstGeom prst="rect">
            <a:avLst/>
          </a:prstGeom>
          <a:ln w="12700">
            <a:miter lim="400000"/>
          </a:ln>
        </p:spPr>
      </p:pic>
      <p:sp>
        <p:nvSpPr>
          <p:cNvPr id="258" name="Rectangle 2"/>
          <p:cNvSpPr txBox="1"/>
          <p:nvPr/>
        </p:nvSpPr>
        <p:spPr bwMode="auto">
          <a:xfrm>
            <a:off x="1025432" y="4678464"/>
            <a:ext cx="6722296" cy="1077214"/>
          </a:xfrm>
          <a:prstGeom prst="rect">
            <a:avLst/>
          </a:prstGeom>
          <a:ln w="12700">
            <a:miter lim="400000"/>
          </a:ln>
        </p:spPr>
        <p:txBody>
          <a:bodyPr lIns="45718" tIns="45718" rIns="45718" bIns="45718">
            <a:spAutoFit/>
          </a:bodyPr>
          <a:lstStyle/>
          <a:p>
            <a:pPr>
              <a:defRPr sz="3200" b="1">
                <a:solidFill>
                  <a:srgbClr val="535353"/>
                </a:solidFill>
                <a:latin typeface="Arial"/>
                <a:ea typeface="Arial"/>
                <a:cs typeface="Arial"/>
              </a:defRPr>
            </a:pPr>
            <a:r>
              <a:rPr lang="es-ES"/>
              <a:t>Órganos  con alto </a:t>
            </a:r>
            <a:endParaRPr/>
          </a:p>
          <a:p>
            <a:pPr>
              <a:defRPr sz="3200" b="1">
                <a:solidFill>
                  <a:srgbClr val="535353"/>
                </a:solidFill>
                <a:latin typeface="Arial"/>
                <a:ea typeface="Arial"/>
                <a:cs typeface="Arial"/>
              </a:defRPr>
            </a:pPr>
            <a:r>
              <a:rPr lang="es-ES"/>
              <a:t>desgaste energético </a:t>
            </a:r>
            <a:endParaRPr/>
          </a:p>
        </p:txBody>
      </p:sp>
      <p:sp>
        <p:nvSpPr>
          <p:cNvPr id="259" name="Rectangle 2"/>
          <p:cNvSpPr txBox="1"/>
          <p:nvPr/>
        </p:nvSpPr>
        <p:spPr bwMode="auto">
          <a:xfrm>
            <a:off x="9884515" y="7654256"/>
            <a:ext cx="4614972" cy="584771"/>
          </a:xfrm>
          <a:prstGeom prst="rect">
            <a:avLst/>
          </a:prstGeom>
          <a:ln w="12700">
            <a:miter lim="400000"/>
          </a:ln>
        </p:spPr>
        <p:txBody>
          <a:bodyPr lIns="45718" tIns="45718" rIns="45718" bIns="45718">
            <a:spAutoFit/>
          </a:bodyPr>
          <a:lstStyle>
            <a:lvl1pPr algn="ctr">
              <a:defRPr sz="3200">
                <a:solidFill>
                  <a:srgbClr val="535353"/>
                </a:solidFill>
                <a:latin typeface="Arial"/>
                <a:ea typeface="Arial"/>
                <a:cs typeface="Arial"/>
              </a:defRPr>
            </a:lvl1pPr>
          </a:lstStyle>
          <a:p>
            <a:pPr>
              <a:defRPr/>
            </a:pPr>
            <a:r>
              <a:rPr lang="es-ES"/>
              <a:t>corazón</a:t>
            </a:r>
            <a:endParaRPr/>
          </a:p>
        </p:txBody>
      </p:sp>
      <p:sp>
        <p:nvSpPr>
          <p:cNvPr id="260" name="Rectangle 2"/>
          <p:cNvSpPr txBox="1"/>
          <p:nvPr/>
        </p:nvSpPr>
        <p:spPr bwMode="auto">
          <a:xfrm>
            <a:off x="18713473" y="5516865"/>
            <a:ext cx="4614973" cy="584771"/>
          </a:xfrm>
          <a:prstGeom prst="rect">
            <a:avLst/>
          </a:prstGeom>
          <a:ln w="12700">
            <a:miter lim="400000"/>
          </a:ln>
        </p:spPr>
        <p:txBody>
          <a:bodyPr lIns="45718" tIns="45718" rIns="45718" bIns="45718">
            <a:spAutoFit/>
          </a:bodyPr>
          <a:lstStyle>
            <a:lvl1pPr algn="ctr">
              <a:defRPr sz="3200">
                <a:solidFill>
                  <a:srgbClr val="535353"/>
                </a:solidFill>
                <a:latin typeface="Arial"/>
                <a:ea typeface="Arial"/>
                <a:cs typeface="Arial"/>
              </a:defRPr>
            </a:lvl1pPr>
          </a:lstStyle>
          <a:p>
            <a:pPr>
              <a:defRPr/>
            </a:pPr>
            <a:r>
              <a:rPr lang="es-ES"/>
              <a:t>tejido nervioso</a:t>
            </a:r>
            <a:endParaRPr/>
          </a:p>
        </p:txBody>
      </p:sp>
      <p:sp>
        <p:nvSpPr>
          <p:cNvPr id="261" name="Rectangle 2"/>
          <p:cNvSpPr txBox="1"/>
          <p:nvPr/>
        </p:nvSpPr>
        <p:spPr bwMode="auto">
          <a:xfrm>
            <a:off x="18713473" y="10103960"/>
            <a:ext cx="4614973" cy="584771"/>
          </a:xfrm>
          <a:prstGeom prst="rect">
            <a:avLst/>
          </a:prstGeom>
          <a:ln w="12700">
            <a:miter lim="400000"/>
          </a:ln>
        </p:spPr>
        <p:txBody>
          <a:bodyPr lIns="45718" tIns="45718" rIns="45718" bIns="45718">
            <a:spAutoFit/>
          </a:bodyPr>
          <a:lstStyle>
            <a:lvl1pPr algn="ctr">
              <a:defRPr sz="3200">
                <a:solidFill>
                  <a:srgbClr val="535353"/>
                </a:solidFill>
                <a:latin typeface="Arial"/>
                <a:ea typeface="Arial"/>
                <a:cs typeface="Arial"/>
              </a:defRPr>
            </a:lvl1pPr>
          </a:lstStyle>
          <a:p>
            <a:pPr>
              <a:defRPr/>
            </a:pPr>
            <a:r>
              <a:rPr lang="es-ES"/>
              <a:t>músculos</a:t>
            </a:r>
            <a:endParaRPr/>
          </a:p>
        </p:txBody>
      </p:sp>
      <p:sp>
        <p:nvSpPr>
          <p:cNvPr id="262" name="Rectangle 2"/>
          <p:cNvSpPr txBox="1"/>
          <p:nvPr/>
        </p:nvSpPr>
        <p:spPr bwMode="auto">
          <a:xfrm>
            <a:off x="9884515" y="3769047"/>
            <a:ext cx="4614972" cy="584771"/>
          </a:xfrm>
          <a:prstGeom prst="rect">
            <a:avLst/>
          </a:prstGeom>
          <a:ln w="12700">
            <a:miter lim="400000"/>
          </a:ln>
        </p:spPr>
        <p:txBody>
          <a:bodyPr lIns="45718" tIns="45718" rIns="45718" bIns="45718">
            <a:spAutoFit/>
          </a:bodyPr>
          <a:lstStyle>
            <a:lvl1pPr algn="ctr">
              <a:defRPr sz="3200">
                <a:solidFill>
                  <a:srgbClr val="535353"/>
                </a:solidFill>
                <a:latin typeface="Arial"/>
                <a:ea typeface="Arial"/>
                <a:cs typeface="Arial"/>
              </a:defRPr>
            </a:lvl1pPr>
          </a:lstStyle>
          <a:p>
            <a:pPr>
              <a:defRPr/>
            </a:pPr>
            <a:r>
              <a:rPr lang="es-ES"/>
              <a:t>cerebro</a:t>
            </a:r>
            <a:endParaRPr/>
          </a:p>
        </p:txBody>
      </p:sp>
      <p:sp>
        <p:nvSpPr>
          <p:cNvPr id="263" name="Кружок"/>
          <p:cNvSpPr/>
          <p:nvPr/>
        </p:nvSpPr>
        <p:spPr bwMode="auto">
          <a:xfrm>
            <a:off x="11031697" y="5214087"/>
            <a:ext cx="2320609" cy="2320609"/>
          </a:xfrm>
          <a:prstGeom prst="ellipse">
            <a:avLst/>
          </a:prstGeom>
          <a:ln w="25400">
            <a:solidFill>
              <a:srgbClr val="72B6E3"/>
            </a:solidFill>
          </a:ln>
        </p:spPr>
        <p:txBody>
          <a:bodyPr lIns="71433" tIns="71433" rIns="71433" bIns="71433" anchor="ctr"/>
          <a:lstStyle/>
          <a:p>
            <a:pPr>
              <a:defRPr/>
            </a:pPr>
            <a:endParaRPr/>
          </a:p>
        </p:txBody>
      </p:sp>
      <p:sp>
        <p:nvSpPr>
          <p:cNvPr id="264" name="Кружок"/>
          <p:cNvSpPr/>
          <p:nvPr/>
        </p:nvSpPr>
        <p:spPr bwMode="auto">
          <a:xfrm>
            <a:off x="19860657" y="3076694"/>
            <a:ext cx="2320609" cy="2320609"/>
          </a:xfrm>
          <a:prstGeom prst="ellipse">
            <a:avLst/>
          </a:prstGeom>
          <a:ln w="25400">
            <a:solidFill>
              <a:srgbClr val="72B6E3"/>
            </a:solidFill>
          </a:ln>
        </p:spPr>
        <p:txBody>
          <a:bodyPr lIns="71433" tIns="71433" rIns="71433" bIns="71433" anchor="ctr"/>
          <a:lstStyle/>
          <a:p>
            <a:pPr>
              <a:defRPr/>
            </a:pPr>
            <a:endParaRPr/>
          </a:p>
        </p:txBody>
      </p:sp>
      <p:sp>
        <p:nvSpPr>
          <p:cNvPr id="265" name="Кружок"/>
          <p:cNvSpPr/>
          <p:nvPr/>
        </p:nvSpPr>
        <p:spPr bwMode="auto">
          <a:xfrm>
            <a:off x="19860657" y="7663788"/>
            <a:ext cx="2320609" cy="2320609"/>
          </a:xfrm>
          <a:prstGeom prst="ellipse">
            <a:avLst/>
          </a:prstGeom>
          <a:ln w="25400">
            <a:solidFill>
              <a:srgbClr val="72B6E3"/>
            </a:solidFill>
          </a:ln>
        </p:spPr>
        <p:txBody>
          <a:bodyPr lIns="71433" tIns="71433" rIns="71433" bIns="71433" anchor="ctr"/>
          <a:lstStyle/>
          <a:p>
            <a:pPr>
              <a:defRPr/>
            </a:pPr>
            <a:endParaRPr/>
          </a:p>
        </p:txBody>
      </p:sp>
      <p:sp>
        <p:nvSpPr>
          <p:cNvPr id="266" name="Кружок"/>
          <p:cNvSpPr/>
          <p:nvPr/>
        </p:nvSpPr>
        <p:spPr bwMode="auto">
          <a:xfrm>
            <a:off x="11031697" y="1328877"/>
            <a:ext cx="2320609" cy="2320609"/>
          </a:xfrm>
          <a:prstGeom prst="ellipse">
            <a:avLst/>
          </a:prstGeom>
          <a:ln w="25400">
            <a:solidFill>
              <a:srgbClr val="72B6E3"/>
            </a:solidFill>
          </a:ln>
        </p:spPr>
        <p:txBody>
          <a:bodyPr lIns="71433" tIns="71433" rIns="71433" bIns="71433" anchor="ctr"/>
          <a:lstStyle/>
          <a:p>
            <a:pPr>
              <a:defRPr/>
            </a:pPr>
            <a:endParaRPr/>
          </a:p>
        </p:txBody>
      </p:sp>
      <p:sp>
        <p:nvSpPr>
          <p:cNvPr id="267" name="Кружок"/>
          <p:cNvSpPr/>
          <p:nvPr/>
        </p:nvSpPr>
        <p:spPr bwMode="auto">
          <a:xfrm>
            <a:off x="11013040" y="9353294"/>
            <a:ext cx="2320609" cy="2320609"/>
          </a:xfrm>
          <a:prstGeom prst="ellipse">
            <a:avLst/>
          </a:prstGeom>
          <a:ln w="25400">
            <a:solidFill>
              <a:srgbClr val="72B6E3"/>
            </a:solidFill>
          </a:ln>
        </p:spPr>
        <p:txBody>
          <a:bodyPr lIns="71433" tIns="71433" rIns="71433" bIns="71433" anchor="ctr"/>
          <a:lstStyle/>
          <a:p>
            <a:pPr>
              <a:defRPr/>
            </a:pPr>
            <a:endParaRPr/>
          </a:p>
        </p:txBody>
      </p:sp>
      <p:grpSp>
        <p:nvGrpSpPr>
          <p:cNvPr id="276" name="Группа"/>
          <p:cNvGrpSpPr/>
          <p:nvPr/>
        </p:nvGrpSpPr>
        <p:grpSpPr bwMode="auto">
          <a:xfrm>
            <a:off x="12726875" y="781180"/>
            <a:ext cx="7932092" cy="11620102"/>
            <a:chOff x="3" y="0"/>
            <a:chExt cx="7932090" cy="11620101"/>
          </a:xfrm>
        </p:grpSpPr>
        <p:sp>
          <p:nvSpPr>
            <p:cNvPr id="268" name="Кружок"/>
            <p:cNvSpPr/>
            <p:nvPr/>
          </p:nvSpPr>
          <p:spPr bwMode="auto">
            <a:xfrm>
              <a:off x="1830675" y="533536"/>
              <a:ext cx="4819309" cy="11086566"/>
            </a:xfrm>
            <a:prstGeom prst="ellipse">
              <a:avLst/>
            </a:prstGeom>
            <a:noFill/>
            <a:ln w="50800" cap="flat">
              <a:solidFill>
                <a:srgbClr val="FFFFFF"/>
              </a:solidFill>
              <a:prstDash val="solid"/>
              <a:round/>
            </a:ln>
            <a:effectLst/>
          </p:spPr>
          <p:txBody>
            <a:bodyPr wrap="square" lIns="71433" tIns="71433" rIns="71433" bIns="71433" numCol="1" anchor="ctr">
              <a:noAutofit/>
            </a:bodyPr>
            <a:lstStyle/>
            <a:p>
              <a:pPr>
                <a:defRPr/>
              </a:pPr>
              <a:endParaRPr/>
            </a:p>
          </p:txBody>
        </p:sp>
        <p:pic>
          <p:nvPicPr>
            <p:cNvPr id="269" name="Группа" descr="Группа"/>
            <p:cNvPicPr>
              <a:picLocks noChangeAspect="1"/>
            </p:cNvPicPr>
            <p:nvPr/>
          </p:nvPicPr>
          <p:blipFill>
            <a:blip r:embed="rId4"/>
            <a:stretch/>
          </p:blipFill>
          <p:spPr bwMode="auto">
            <a:xfrm>
              <a:off x="1682806" y="1418512"/>
              <a:ext cx="5064222" cy="9847975"/>
            </a:xfrm>
            <a:prstGeom prst="rect">
              <a:avLst/>
            </a:prstGeom>
            <a:ln w="12700" cap="flat">
              <a:noFill/>
              <a:miter lim="400000"/>
            </a:ln>
            <a:effectLst/>
          </p:spPr>
        </p:pic>
        <p:sp>
          <p:nvSpPr>
            <p:cNvPr id="270" name="Линия"/>
            <p:cNvSpPr/>
            <p:nvPr/>
          </p:nvSpPr>
          <p:spPr bwMode="auto">
            <a:xfrm rot="18900000">
              <a:off x="512177" y="4092713"/>
              <a:ext cx="4224767" cy="15607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74" y="3029"/>
                    <a:pt x="1998" y="5463"/>
                    <a:pt x="3282" y="7108"/>
                  </a:cubicBezTo>
                  <a:cubicBezTo>
                    <a:pt x="9213" y="14709"/>
                    <a:pt x="17913" y="5151"/>
                    <a:pt x="21600" y="21600"/>
                  </a:cubicBezTo>
                </a:path>
              </a:pathLst>
            </a:custGeom>
            <a:noFill/>
            <a:ln w="25400" cap="flat">
              <a:solidFill>
                <a:srgbClr val="72B6E3"/>
              </a:solidFill>
              <a:prstDash val="solid"/>
              <a:miter lim="400000"/>
              <a:headEnd type="oval" w="med" len="med"/>
              <a:tailEnd type="oval" w="med" len="med"/>
            </a:ln>
            <a:effectLst/>
          </p:spPr>
          <p:txBody>
            <a:bodyPr wrap="square" lIns="71433" tIns="71433" rIns="71433" bIns="71433" numCol="1" anchor="t">
              <a:noAutofit/>
            </a:bodyPr>
            <a:lstStyle/>
            <a:p>
              <a:pPr>
                <a:defRPr/>
              </a:pPr>
              <a:endParaRPr/>
            </a:p>
          </p:txBody>
        </p:sp>
        <p:sp>
          <p:nvSpPr>
            <p:cNvPr id="271" name="Линия"/>
            <p:cNvSpPr/>
            <p:nvPr/>
          </p:nvSpPr>
          <p:spPr bwMode="auto">
            <a:xfrm rot="18900000">
              <a:off x="969639" y="666572"/>
              <a:ext cx="2887499" cy="24193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75" y="3148"/>
                    <a:pt x="2730" y="5967"/>
                    <a:pt x="4841" y="8249"/>
                  </a:cubicBezTo>
                  <a:cubicBezTo>
                    <a:pt x="9860" y="13676"/>
                    <a:pt x="17005" y="15627"/>
                    <a:pt x="21600" y="21600"/>
                  </a:cubicBezTo>
                </a:path>
              </a:pathLst>
            </a:custGeom>
            <a:noFill/>
            <a:ln w="25400" cap="flat">
              <a:solidFill>
                <a:srgbClr val="72B6E3"/>
              </a:solidFill>
              <a:prstDash val="solid"/>
              <a:miter lim="400000"/>
              <a:headEnd type="oval" w="med" len="med"/>
              <a:tailEnd type="oval" w="med" len="med"/>
            </a:ln>
            <a:effectLst/>
          </p:spPr>
          <p:txBody>
            <a:bodyPr wrap="square" lIns="71433" tIns="71433" rIns="71433" bIns="71433" numCol="1" anchor="t">
              <a:noAutofit/>
            </a:bodyPr>
            <a:lstStyle/>
            <a:p>
              <a:pPr>
                <a:defRPr/>
              </a:pPr>
              <a:endParaRPr/>
            </a:p>
          </p:txBody>
        </p:sp>
        <p:sp>
          <p:nvSpPr>
            <p:cNvPr id="272" name="Линия"/>
            <p:cNvSpPr/>
            <p:nvPr/>
          </p:nvSpPr>
          <p:spPr bwMode="auto">
            <a:xfrm rot="18900000">
              <a:off x="-373834" y="6971835"/>
              <a:ext cx="5551598" cy="1242178"/>
            </a:xfrm>
            <a:custGeom>
              <a:avLst/>
              <a:gdLst/>
              <a:ahLst/>
              <a:cxnLst>
                <a:cxn ang="0">
                  <a:pos x="wd2" y="hd2"/>
                </a:cxn>
                <a:cxn ang="5400000">
                  <a:pos x="wd2" y="hd2"/>
                </a:cxn>
                <a:cxn ang="10800000">
                  <a:pos x="wd2" y="hd2"/>
                </a:cxn>
                <a:cxn ang="16200000">
                  <a:pos x="wd2" y="hd2"/>
                </a:cxn>
              </a:cxnLst>
              <a:rect l="0" t="0" r="r" b="b"/>
              <a:pathLst>
                <a:path w="21600" h="17542" extrusionOk="0">
                  <a:moveTo>
                    <a:pt x="0" y="11194"/>
                  </a:moveTo>
                  <a:cubicBezTo>
                    <a:pt x="1321" y="14913"/>
                    <a:pt x="2919" y="17103"/>
                    <a:pt x="4587" y="17480"/>
                  </a:cubicBezTo>
                  <a:cubicBezTo>
                    <a:pt x="10644" y="18848"/>
                    <a:pt x="15534" y="-2752"/>
                    <a:pt x="21600" y="295"/>
                  </a:cubicBezTo>
                </a:path>
              </a:pathLst>
            </a:custGeom>
            <a:noFill/>
            <a:ln w="25400" cap="flat">
              <a:solidFill>
                <a:srgbClr val="72B6E3"/>
              </a:solidFill>
              <a:prstDash val="solid"/>
              <a:miter lim="400000"/>
              <a:headEnd type="oval" w="med" len="med"/>
              <a:tailEnd type="oval" w="med" len="med"/>
            </a:ln>
            <a:effectLst/>
          </p:spPr>
          <p:txBody>
            <a:bodyPr wrap="square" lIns="71433" tIns="71433" rIns="71433" bIns="71433" numCol="1" anchor="t">
              <a:noAutofit/>
            </a:bodyPr>
            <a:lstStyle/>
            <a:p>
              <a:pPr>
                <a:defRPr/>
              </a:pPr>
              <a:endParaRPr/>
            </a:p>
          </p:txBody>
        </p:sp>
        <p:sp>
          <p:nvSpPr>
            <p:cNvPr id="273" name="Линия"/>
            <p:cNvSpPr/>
            <p:nvPr/>
          </p:nvSpPr>
          <p:spPr bwMode="auto">
            <a:xfrm rot="18900000">
              <a:off x="-252467" y="7216502"/>
              <a:ext cx="5966747" cy="823617"/>
            </a:xfrm>
            <a:custGeom>
              <a:avLst/>
              <a:gdLst/>
              <a:ahLst/>
              <a:cxnLst>
                <a:cxn ang="0">
                  <a:pos x="wd2" y="hd2"/>
                </a:cxn>
                <a:cxn ang="5400000">
                  <a:pos x="wd2" y="hd2"/>
                </a:cxn>
                <a:cxn ang="10800000">
                  <a:pos x="wd2" y="hd2"/>
                </a:cxn>
                <a:cxn ang="16200000">
                  <a:pos x="wd2" y="hd2"/>
                </a:cxn>
              </a:cxnLst>
              <a:rect l="0" t="0" r="r" b="b"/>
              <a:pathLst>
                <a:path w="21600" h="13858" extrusionOk="0">
                  <a:moveTo>
                    <a:pt x="0" y="5481"/>
                  </a:moveTo>
                  <a:cubicBezTo>
                    <a:pt x="1147" y="9308"/>
                    <a:pt x="2462" y="11902"/>
                    <a:pt x="3851" y="13074"/>
                  </a:cubicBezTo>
                  <a:cubicBezTo>
                    <a:pt x="9895" y="18174"/>
                    <a:pt x="15536" y="-3426"/>
                    <a:pt x="21600" y="474"/>
                  </a:cubicBezTo>
                </a:path>
              </a:pathLst>
            </a:custGeom>
            <a:noFill/>
            <a:ln w="25400" cap="flat">
              <a:solidFill>
                <a:srgbClr val="72B6E3"/>
              </a:solidFill>
              <a:prstDash val="solid"/>
              <a:miter lim="400000"/>
              <a:headEnd type="oval" w="med" len="med"/>
              <a:tailEnd type="oval" w="med" len="med"/>
            </a:ln>
            <a:effectLst/>
          </p:spPr>
          <p:txBody>
            <a:bodyPr wrap="square" lIns="71433" tIns="71433" rIns="71433" bIns="71433" numCol="1" anchor="t">
              <a:noAutofit/>
            </a:bodyPr>
            <a:lstStyle/>
            <a:p>
              <a:pPr>
                <a:defRPr/>
              </a:pPr>
              <a:endParaRPr/>
            </a:p>
          </p:txBody>
        </p:sp>
        <p:sp>
          <p:nvSpPr>
            <p:cNvPr id="274" name="Линия"/>
            <p:cNvSpPr/>
            <p:nvPr/>
          </p:nvSpPr>
          <p:spPr bwMode="auto">
            <a:xfrm rot="18900000">
              <a:off x="6269317" y="1302549"/>
              <a:ext cx="1140383" cy="1766266"/>
            </a:xfrm>
            <a:custGeom>
              <a:avLst/>
              <a:gdLst/>
              <a:ahLst/>
              <a:cxnLst>
                <a:cxn ang="0">
                  <a:pos x="wd2" y="hd2"/>
                </a:cxn>
                <a:cxn ang="5400000">
                  <a:pos x="wd2" y="hd2"/>
                </a:cxn>
                <a:cxn ang="10800000">
                  <a:pos x="wd2" y="hd2"/>
                </a:cxn>
                <a:cxn ang="16200000">
                  <a:pos x="wd2" y="hd2"/>
                </a:cxn>
              </a:cxnLst>
              <a:rect l="0" t="0" r="r" b="b"/>
              <a:pathLst>
                <a:path w="20964" h="21600" extrusionOk="0">
                  <a:moveTo>
                    <a:pt x="0" y="0"/>
                  </a:moveTo>
                  <a:cubicBezTo>
                    <a:pt x="8631" y="1813"/>
                    <a:pt x="15598" y="6091"/>
                    <a:pt x="19002" y="11670"/>
                  </a:cubicBezTo>
                  <a:cubicBezTo>
                    <a:pt x="20931" y="14831"/>
                    <a:pt x="21600" y="18306"/>
                    <a:pt x="20271" y="21600"/>
                  </a:cubicBezTo>
                </a:path>
              </a:pathLst>
            </a:custGeom>
            <a:noFill/>
            <a:ln w="25400" cap="flat">
              <a:solidFill>
                <a:srgbClr val="72B6E3"/>
              </a:solidFill>
              <a:prstDash val="solid"/>
              <a:miter lim="400000"/>
              <a:headEnd type="oval" w="med" len="med"/>
              <a:tailEnd type="oval" w="med" len="med"/>
            </a:ln>
            <a:effectLst/>
          </p:spPr>
          <p:txBody>
            <a:bodyPr wrap="square" lIns="71433" tIns="71433" rIns="71433" bIns="71433" numCol="1" anchor="t">
              <a:noAutofit/>
            </a:bodyPr>
            <a:lstStyle/>
            <a:p>
              <a:pPr>
                <a:defRPr/>
              </a:pPr>
              <a:endParaRPr/>
            </a:p>
          </p:txBody>
        </p:sp>
        <p:sp>
          <p:nvSpPr>
            <p:cNvPr id="275" name="Линия"/>
            <p:cNvSpPr/>
            <p:nvPr/>
          </p:nvSpPr>
          <p:spPr bwMode="auto">
            <a:xfrm rot="18900000">
              <a:off x="6920298" y="6155555"/>
              <a:ext cx="675201" cy="1231714"/>
            </a:xfrm>
            <a:custGeom>
              <a:avLst/>
              <a:gdLst/>
              <a:ahLst/>
              <a:cxnLst>
                <a:cxn ang="0">
                  <a:pos x="wd2" y="hd2"/>
                </a:cxn>
                <a:cxn ang="5400000">
                  <a:pos x="wd2" y="hd2"/>
                </a:cxn>
                <a:cxn ang="10800000">
                  <a:pos x="wd2" y="hd2"/>
                </a:cxn>
                <a:cxn ang="16200000">
                  <a:pos x="wd2" y="hd2"/>
                </a:cxn>
              </a:cxnLst>
              <a:rect l="0" t="0" r="r" b="b"/>
              <a:pathLst>
                <a:path w="20501" h="21600" extrusionOk="0">
                  <a:moveTo>
                    <a:pt x="0" y="0"/>
                  </a:moveTo>
                  <a:cubicBezTo>
                    <a:pt x="6991" y="1978"/>
                    <a:pt x="12744" y="5162"/>
                    <a:pt x="16463" y="9112"/>
                  </a:cubicBezTo>
                  <a:cubicBezTo>
                    <a:pt x="20074" y="12948"/>
                    <a:pt x="21600" y="17387"/>
                    <a:pt x="19642" y="21600"/>
                  </a:cubicBezTo>
                </a:path>
              </a:pathLst>
            </a:custGeom>
            <a:noFill/>
            <a:ln w="25400" cap="flat">
              <a:solidFill>
                <a:srgbClr val="72B6E3"/>
              </a:solidFill>
              <a:prstDash val="solid"/>
              <a:miter lim="400000"/>
              <a:headEnd type="oval" w="med" len="med"/>
              <a:tailEnd type="oval" w="med" len="med"/>
            </a:ln>
            <a:effectLst/>
          </p:spPr>
          <p:txBody>
            <a:bodyPr wrap="square" lIns="71433" tIns="71433" rIns="71433" bIns="71433" numCol="1" anchor="t">
              <a:noAutofit/>
            </a:bodyPr>
            <a:lstStyle/>
            <a:p>
              <a:pPr>
                <a:defRPr/>
              </a:pPr>
              <a:endParaRPr/>
            </a:p>
          </p:txBody>
        </p:sp>
      </p:grpSp>
      <p:pic>
        <p:nvPicPr>
          <p:cNvPr id="277" name="Изображение" descr="Изображение"/>
          <p:cNvPicPr>
            <a:picLocks noChangeAspect="1"/>
          </p:cNvPicPr>
          <p:nvPr/>
        </p:nvPicPr>
        <p:blipFill>
          <a:blip r:embed="rId5"/>
          <a:stretch/>
        </p:blipFill>
        <p:spPr bwMode="auto">
          <a:xfrm>
            <a:off x="11755266" y="5764991"/>
            <a:ext cx="873466" cy="1218797"/>
          </a:xfrm>
          <a:prstGeom prst="rect">
            <a:avLst/>
          </a:prstGeom>
          <a:ln w="12700">
            <a:miter lim="400000"/>
          </a:ln>
        </p:spPr>
      </p:pic>
      <p:pic>
        <p:nvPicPr>
          <p:cNvPr id="278" name="Изображение" descr="Изображение"/>
          <p:cNvPicPr>
            <a:picLocks noChangeAspect="1"/>
          </p:cNvPicPr>
          <p:nvPr/>
        </p:nvPicPr>
        <p:blipFill>
          <a:blip r:embed="rId6"/>
          <a:stretch/>
        </p:blipFill>
        <p:spPr bwMode="auto">
          <a:xfrm>
            <a:off x="20489701" y="3653444"/>
            <a:ext cx="1218786" cy="1217908"/>
          </a:xfrm>
          <a:prstGeom prst="rect">
            <a:avLst/>
          </a:prstGeom>
          <a:ln w="12700">
            <a:miter lim="400000"/>
          </a:ln>
        </p:spPr>
      </p:pic>
      <p:pic>
        <p:nvPicPr>
          <p:cNvPr id="279" name="Изображение" descr="Изображение"/>
          <p:cNvPicPr>
            <a:picLocks noChangeAspect="1"/>
          </p:cNvPicPr>
          <p:nvPr/>
        </p:nvPicPr>
        <p:blipFill>
          <a:blip r:embed="rId7"/>
          <a:stretch/>
        </p:blipFill>
        <p:spPr bwMode="auto">
          <a:xfrm>
            <a:off x="20478291" y="8278661"/>
            <a:ext cx="1190805" cy="1192463"/>
          </a:xfrm>
          <a:prstGeom prst="rect">
            <a:avLst/>
          </a:prstGeom>
          <a:ln w="12700">
            <a:miter lim="400000"/>
          </a:ln>
        </p:spPr>
      </p:pic>
      <p:pic>
        <p:nvPicPr>
          <p:cNvPr id="280" name="Изображение" descr="Изображение"/>
          <p:cNvPicPr>
            <a:picLocks noChangeAspect="1"/>
          </p:cNvPicPr>
          <p:nvPr/>
        </p:nvPicPr>
        <p:blipFill>
          <a:blip r:embed="rId8"/>
          <a:stretch/>
        </p:blipFill>
        <p:spPr bwMode="auto">
          <a:xfrm>
            <a:off x="11694348" y="9904207"/>
            <a:ext cx="1096906" cy="1218785"/>
          </a:xfrm>
          <a:prstGeom prst="rect">
            <a:avLst/>
          </a:prstGeom>
          <a:ln w="12700">
            <a:miter lim="400000"/>
          </a:ln>
        </p:spPr>
      </p:pic>
      <p:pic>
        <p:nvPicPr>
          <p:cNvPr id="281" name="Изображение" descr="Изображение"/>
          <p:cNvPicPr>
            <a:picLocks noChangeAspect="1"/>
          </p:cNvPicPr>
          <p:nvPr/>
        </p:nvPicPr>
        <p:blipFill>
          <a:blip r:embed="rId9"/>
          <a:stretch/>
        </p:blipFill>
        <p:spPr bwMode="auto">
          <a:xfrm>
            <a:off x="11563776" y="1879656"/>
            <a:ext cx="1219137" cy="1219048"/>
          </a:xfrm>
          <a:prstGeom prst="rect">
            <a:avLst/>
          </a:prstGeom>
          <a:ln w="12700">
            <a:miter lim="400000"/>
          </a:ln>
        </p:spPr>
      </p:pic>
    </p:spTree>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9BBB59"/>
      </a:accent3>
      <a:accent4>
        <a:srgbClr val="8064A2"/>
      </a:accent4>
      <a:accent5>
        <a:srgbClr val="4BACC6"/>
      </a:accent5>
      <a:accent6>
        <a:srgbClr val="F79646"/>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FFFFFF"/>
        </a:solidFill>
        <a:ln w="25400" cap="flat">
          <a:solidFill>
            <a:schemeClr val="accent1"/>
          </a:solidFill>
          <a:prstDash val="solid"/>
          <a:round/>
        </a:ln>
      </a:spPr>
      <a:bodyPr/>
      <a:lstStyle/>
      <a:style>
        <a:lnRef idx="0">
          <a:srgbClr val="000000"/>
        </a:lnRef>
        <a:fillRef idx="0">
          <a:srgbClr val="000000"/>
        </a:fillRef>
        <a:effectRef idx="0">
          <a:srgbClr val="000000"/>
        </a:effectRef>
        <a:fontRef idx="none"/>
      </a:style>
    </a:spDef>
    <a:lnDef>
      <a:spPr bwMode="auto">
        <a:prstGeom prst="rect">
          <a:avLst/>
        </a:prstGeom>
        <a:noFill/>
        <a:ln w="25400" cap="flat">
          <a:solidFill>
            <a:schemeClr val="accent1"/>
          </a:solidFill>
          <a:prstDash val="solid"/>
          <a:round/>
        </a:ln>
      </a:spPr>
      <a:bodyPr/>
      <a:lstStyle/>
      <a:style>
        <a:lnRef idx="0">
          <a:srgbClr val="000000"/>
        </a:lnRef>
        <a:fillRef idx="0">
          <a:srgbClr val="000000"/>
        </a:fillRef>
        <a:effectRef idx="0">
          <a:srgbClr val="000000"/>
        </a:effectRef>
        <a:fontRef idx="none"/>
      </a:style>
    </a:lnDef>
    <a:txDef>
      <a:spPr bwMode="auto">
        <a:prstGeom prst="rect">
          <a:avLst/>
        </a:prstGeom>
        <a:noFill/>
        <a:ln w="12700" cap="flat">
          <a:noFill/>
          <a:miter lim="400000"/>
        </a:ln>
      </a:spPr>
      <a:bodyPr/>
      <a:lstStyle/>
      <a:style>
        <a:lnRef idx="0">
          <a:srgbClr val="000000"/>
        </a:lnRef>
        <a:fillRef idx="0">
          <a:srgbClr val="000000"/>
        </a:fillRef>
        <a:effectRef idx="0">
          <a:srgbClr val="00000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9BBB59"/>
      </a:accent3>
      <a:accent4>
        <a:srgbClr val="8064A2"/>
      </a:accent4>
      <a:accent5>
        <a:srgbClr val="4BACC6"/>
      </a:accent5>
      <a:accent6>
        <a:srgbClr val="F79646"/>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FFFFFF"/>
        </a:solidFill>
        <a:ln w="25400" cap="flat">
          <a:solidFill>
            <a:schemeClr val="accent1"/>
          </a:solidFill>
          <a:prstDash val="solid"/>
          <a:round/>
        </a:ln>
      </a:spPr>
      <a:bodyPr/>
      <a:lstStyle/>
      <a:style>
        <a:lnRef idx="0">
          <a:srgbClr val="000000"/>
        </a:lnRef>
        <a:fillRef idx="0">
          <a:srgbClr val="000000"/>
        </a:fillRef>
        <a:effectRef idx="0">
          <a:srgbClr val="000000"/>
        </a:effectRef>
        <a:fontRef idx="none"/>
      </a:style>
    </a:spDef>
    <a:lnDef>
      <a:spPr bwMode="auto">
        <a:prstGeom prst="rect">
          <a:avLst/>
        </a:prstGeom>
        <a:noFill/>
        <a:ln w="25400" cap="flat">
          <a:solidFill>
            <a:schemeClr val="accent1"/>
          </a:solidFill>
          <a:prstDash val="solid"/>
          <a:round/>
        </a:ln>
      </a:spPr>
      <a:bodyPr/>
      <a:lstStyle/>
      <a:style>
        <a:lnRef idx="0">
          <a:srgbClr val="000000"/>
        </a:lnRef>
        <a:fillRef idx="0">
          <a:srgbClr val="000000"/>
        </a:fillRef>
        <a:effectRef idx="0">
          <a:srgbClr val="000000"/>
        </a:effectRef>
        <a:fontRef idx="none"/>
      </a:style>
    </a:lnDef>
    <a:txDef>
      <a:spPr bwMode="auto">
        <a:prstGeom prst="rect">
          <a:avLst/>
        </a:prstGeom>
        <a:noFill/>
        <a:ln w="12700" cap="flat">
          <a:noFill/>
          <a:miter lim="400000"/>
        </a:ln>
      </a:spPr>
      <a:bodyPr/>
      <a:lstStyle/>
      <a:style>
        <a:lnRef idx="0">
          <a:srgbClr val="000000"/>
        </a:lnRef>
        <a:fillRef idx="0">
          <a:srgbClr val="000000"/>
        </a:fillRef>
        <a:effectRef idx="0">
          <a:srgbClr val="00000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26</TotalTime>
  <Words>7104</Words>
  <Application>Microsoft Macintosh PowerPoint</Application>
  <DocSecurity>0</DocSecurity>
  <PresentationFormat>Произвольный</PresentationFormat>
  <Paragraphs>518</Paragraphs>
  <Slides>31</Slides>
  <Notes>13</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31</vt:i4>
      </vt:variant>
    </vt:vector>
  </HeadingPairs>
  <TitlesOfParts>
    <vt:vector size="36" baseType="lpstr">
      <vt:lpstr>Arial</vt:lpstr>
      <vt:lpstr>Helvetica</vt:lpstr>
      <vt:lpstr>Helvetica Light</vt:lpstr>
      <vt:lpstr>Helvetica Neue</vt:lpstr>
      <vt:lpstr>White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Елена Вермишева</dc:creator>
  <cp:keywords/>
  <dc:description/>
  <cp:lastModifiedBy>Елена Терлеева</cp:lastModifiedBy>
  <cp:revision>60</cp:revision>
  <dcterms:modified xsi:type="dcterms:W3CDTF">2022-11-21T15:49:12Z</dcterms:modified>
  <cp:category/>
  <dc:identifier/>
  <cp:contentStatus/>
  <dc:language/>
  <cp:version/>
</cp:coreProperties>
</file>