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Елена Вермишева" initials="ЕВ" lastIdx="9" clrIdx="0">
    <p:extLst>
      <p:ext uri="{19B8F6BF-5375-455C-9EA6-DF929625EA0E}">
        <p15:presenceInfo xmlns:p15="http://schemas.microsoft.com/office/powerpoint/2012/main" userId="b8320fceb9aacf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0741"/>
  </p:normalViewPr>
  <p:slideViewPr>
    <p:cSldViewPr snapToGrid="0">
      <p:cViewPr varScale="1">
        <p:scale>
          <a:sx n="50" d="100"/>
          <a:sy n="50" d="100"/>
        </p:scale>
        <p:origin x="1000"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autoTitleDeleted val="1"/>
    <c:plotArea>
      <c:layout>
        <c:manualLayout>
          <c:layoutTarget val="inner"/>
          <c:xMode val="edge"/>
          <c:yMode val="edge"/>
          <c:x val="3.00921E-2"/>
          <c:y val="3.8880400000000002E-2"/>
          <c:w val="0.96490799999999999"/>
          <c:h val="0.89206600000000003"/>
        </c:manualLayout>
      </c:layout>
      <c:barChart>
        <c:barDir val="col"/>
        <c:grouping val="clustered"/>
        <c:varyColors val="0"/>
        <c:ser>
          <c:idx val="0"/>
          <c:order val="0"/>
          <c:tx>
            <c:strRef>
              <c:f>Sheet1!$A$2</c:f>
              <c:strCache>
                <c:ptCount val="1"/>
                <c:pt idx="0">
                  <c:v>Déficit</c:v>
                </c:pt>
              </c:strCache>
            </c:strRef>
          </c:tx>
          <c:spPr>
            <a:solidFill>
              <a:srgbClr val="E13B3E"/>
            </a:solidFill>
            <a:ln w="9525" cap="flat">
              <a:solidFill>
                <a:srgbClr val="F9F9F9"/>
              </a:solidFill>
              <a:prstDash val="solid"/>
              <a:round/>
            </a:ln>
            <a:effectLst/>
          </c:spPr>
          <c:invertIfNegative val="0"/>
          <c:cat>
            <c:strRef>
              <c:f>Sheet1!$B$1:$H$1</c:f>
              <c:strCache>
                <c:ptCount val="7"/>
                <c:pt idx="0">
                  <c:v>Austria</c:v>
                </c:pt>
                <c:pt idx="1">
                  <c:v>Francia</c:v>
                </c:pt>
                <c:pt idx="2">
                  <c:v>Alemania</c:v>
                </c:pt>
                <c:pt idx="3">
                  <c:v>Holanda</c:v>
                </c:pt>
                <c:pt idx="4">
                  <c:v>España</c:v>
                </c:pt>
                <c:pt idx="5">
                  <c:v>Turquía</c:v>
                </c:pt>
                <c:pt idx="6">
                  <c:v>Rusia</c:v>
                </c:pt>
              </c:strCache>
            </c:strRef>
          </c:cat>
          <c:val>
            <c:numRef>
              <c:f>Sheet1!$B$2:$H$2</c:f>
              <c:numCache>
                <c:formatCode>General</c:formatCode>
                <c:ptCount val="7"/>
                <c:pt idx="0">
                  <c:v>12</c:v>
                </c:pt>
                <c:pt idx="1">
                  <c:v>5</c:v>
                </c:pt>
                <c:pt idx="2">
                  <c:v>17</c:v>
                </c:pt>
                <c:pt idx="3">
                  <c:v>9</c:v>
                </c:pt>
                <c:pt idx="6">
                  <c:v>56</c:v>
                </c:pt>
              </c:numCache>
            </c:numRef>
          </c:val>
          <c:extLst>
            <c:ext xmlns:c16="http://schemas.microsoft.com/office/drawing/2014/chart" uri="{C3380CC4-5D6E-409C-BE32-E72D297353CC}">
              <c16:uniqueId val="{00000000-2670-41DC-817E-2AF51EFA2A91}"/>
            </c:ext>
          </c:extLst>
        </c:ser>
        <c:ser>
          <c:idx val="1"/>
          <c:order val="1"/>
          <c:tx>
            <c:strRef>
              <c:f>Sheet1!$A$3</c:f>
              <c:strCache>
                <c:ptCount val="1"/>
                <c:pt idx="0">
                  <c:v>Deficiencia</c:v>
                </c:pt>
              </c:strCache>
            </c:strRef>
          </c:tx>
          <c:spPr>
            <a:solidFill>
              <a:srgbClr val="E9C33A"/>
            </a:solidFill>
            <a:ln w="9525" cap="flat">
              <a:solidFill>
                <a:srgbClr val="F9F9F9"/>
              </a:solidFill>
              <a:prstDash val="solid"/>
              <a:round/>
            </a:ln>
            <a:effectLst/>
          </c:spPr>
          <c:invertIfNegative val="0"/>
          <c:cat>
            <c:strRef>
              <c:f>Sheet1!$B$1:$H$1</c:f>
              <c:strCache>
                <c:ptCount val="7"/>
                <c:pt idx="0">
                  <c:v>Austria</c:v>
                </c:pt>
                <c:pt idx="1">
                  <c:v>Francia</c:v>
                </c:pt>
                <c:pt idx="2">
                  <c:v>Alemania</c:v>
                </c:pt>
                <c:pt idx="3">
                  <c:v>Holanda</c:v>
                </c:pt>
                <c:pt idx="4">
                  <c:v>España</c:v>
                </c:pt>
                <c:pt idx="5">
                  <c:v>Turquía</c:v>
                </c:pt>
                <c:pt idx="6">
                  <c:v>Rusia</c:v>
                </c:pt>
              </c:strCache>
            </c:strRef>
          </c:cat>
          <c:val>
            <c:numRef>
              <c:f>Sheet1!$B$3:$H$3</c:f>
              <c:numCache>
                <c:formatCode>General</c:formatCode>
                <c:ptCount val="7"/>
                <c:pt idx="0">
                  <c:v>38</c:v>
                </c:pt>
                <c:pt idx="1">
                  <c:v>42</c:v>
                </c:pt>
                <c:pt idx="2">
                  <c:v>57</c:v>
                </c:pt>
                <c:pt idx="3">
                  <c:v>37</c:v>
                </c:pt>
                <c:pt idx="4">
                  <c:v>32</c:v>
                </c:pt>
                <c:pt idx="5">
                  <c:v>74</c:v>
                </c:pt>
                <c:pt idx="6">
                  <c:v>84</c:v>
                </c:pt>
              </c:numCache>
            </c:numRef>
          </c:val>
          <c:extLst>
            <c:ext xmlns:c16="http://schemas.microsoft.com/office/drawing/2014/chart" uri="{C3380CC4-5D6E-409C-BE32-E72D297353CC}">
              <c16:uniqueId val="{00000001-2670-41DC-817E-2AF51EFA2A91}"/>
            </c:ext>
          </c:extLst>
        </c:ser>
        <c:dLbls>
          <c:showLegendKey val="0"/>
          <c:showVal val="0"/>
          <c:showCatName val="0"/>
          <c:showSerName val="0"/>
          <c:showPercent val="0"/>
          <c:showBubbleSize val="0"/>
        </c:dLbls>
        <c:gapWidth val="150"/>
        <c:axId val="473311448"/>
        <c:axId val="473311840"/>
      </c:barChart>
      <c:catAx>
        <c:axId val="473311448"/>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1800" b="0" i="0" u="none" strike="noStrike">
                <a:solidFill>
                  <a:srgbClr val="000000"/>
                </a:solidFill>
                <a:latin typeface="Helvetica Light"/>
              </a:defRPr>
            </a:pPr>
            <a:endParaRPr lang="ru-RU"/>
          </a:p>
        </c:txPr>
        <c:crossAx val="473311840"/>
        <c:crosses val="autoZero"/>
        <c:auto val="1"/>
        <c:lblAlgn val="ctr"/>
        <c:lblOffset val="100"/>
        <c:noMultiLvlLbl val="1"/>
      </c:catAx>
      <c:valAx>
        <c:axId val="473311840"/>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solidFill>
              <a:srgbClr val="888888"/>
            </a:solidFill>
            <a:prstDash val="solid"/>
            <a:round/>
          </a:ln>
        </c:spPr>
        <c:txPr>
          <a:bodyPr rot="0"/>
          <a:lstStyle/>
          <a:p>
            <a:pPr>
              <a:defRPr sz="1800" b="0" i="0" u="none" strike="noStrike">
                <a:solidFill>
                  <a:srgbClr val="000000"/>
                </a:solidFill>
                <a:latin typeface="Arial"/>
              </a:defRPr>
            </a:pPr>
            <a:endParaRPr lang="ru-RU"/>
          </a:p>
        </c:txPr>
        <c:crossAx val="473311448"/>
        <c:crosses val="autoZero"/>
        <c:crossBetween val="between"/>
        <c:majorUnit val="10"/>
        <c:minorUnit val="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1143000" y="685800"/>
            <a:ext cx="4572000" cy="3429000"/>
          </a:xfrm>
          <a:prstGeom prst="rect">
            <a:avLst/>
          </a:prstGeom>
        </p:spPr>
        <p:txBody>
          <a:bodyPr/>
          <a:lstStyle/>
          <a:p>
            <a:endParaRPr/>
          </a:p>
        </p:txBody>
      </p:sp>
      <p:sp>
        <p:nvSpPr>
          <p:cNvPr id="254" name="Shape 25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55364008"/>
      </p:ext>
    </p:extLst>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Lucida Grande"/>
      </a:defRPr>
    </a:lvl1pPr>
    <a:lvl2pPr indent="228600" defTabSz="457200" latinLnBrk="0">
      <a:defRPr sz="2200">
        <a:latin typeface="+mn-lt"/>
        <a:ea typeface="+mn-ea"/>
        <a:cs typeface="+mn-cs"/>
        <a:sym typeface="Lucida Grande"/>
      </a:defRPr>
    </a:lvl2pPr>
    <a:lvl3pPr indent="457200" defTabSz="457200" latinLnBrk="0">
      <a:defRPr sz="2200">
        <a:latin typeface="+mn-lt"/>
        <a:ea typeface="+mn-ea"/>
        <a:cs typeface="+mn-cs"/>
        <a:sym typeface="Lucida Grande"/>
      </a:defRPr>
    </a:lvl3pPr>
    <a:lvl4pPr indent="685800" defTabSz="457200" latinLnBrk="0">
      <a:defRPr sz="2200">
        <a:latin typeface="+mn-lt"/>
        <a:ea typeface="+mn-ea"/>
        <a:cs typeface="+mn-cs"/>
        <a:sym typeface="Lucida Grande"/>
      </a:defRPr>
    </a:lvl4pPr>
    <a:lvl5pPr indent="914400" defTabSz="457200" latinLnBrk="0">
      <a:defRPr sz="2200">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rPr lang="es-ES" sz="2200" dirty="0">
                <a:effectLst/>
                <a:latin typeface="+mn-lt"/>
                <a:ea typeface="+mn-ea"/>
                <a:cs typeface="+mn-cs"/>
                <a:sym typeface="Lucida Grande"/>
              </a:rPr>
              <a:t>El organismo humano es un sistema muy complejo en el que todos los elementos están en constante interacción. La salud y el bienestar general de una persona dependen directamente de qué tan bien coordinado esté su trabajo. La eficacia de las vitaminas se puede mejorar mediante "moléculas auxiliares" o cofactores. Estos son compuestos que intervienen en procesos bioquímicos. Los cofactores más importantes que mejoran el efecto de la vitamina D incluyen:</a:t>
            </a:r>
            <a:endParaRPr lang="ru-RU" sz="2200" dirty="0">
              <a:effectLst/>
              <a:latin typeface="+mn-lt"/>
              <a:ea typeface="+mn-ea"/>
              <a:cs typeface="+mn-cs"/>
              <a:sym typeface="Lucida Grande"/>
            </a:endParaRPr>
          </a:p>
          <a:p>
            <a:r>
              <a:rPr lang="es-ES" sz="2200" b="1" dirty="0">
                <a:effectLst/>
                <a:latin typeface="+mn-lt"/>
                <a:ea typeface="+mn-ea"/>
                <a:cs typeface="+mn-cs"/>
                <a:sym typeface="Lucida Grande"/>
              </a:rPr>
              <a:t>Calcio</a:t>
            </a:r>
            <a:r>
              <a:rPr lang="es-ES" sz="2200" dirty="0">
                <a:effectLst/>
                <a:latin typeface="+mn-lt"/>
                <a:ea typeface="+mn-ea"/>
                <a:cs typeface="+mn-cs"/>
                <a:sym typeface="Lucida Grande"/>
              </a:rPr>
              <a:t>. La vitamina D controla el nivel de calcio en el cuerpo. El mineral se absorbe bien solo con una cantidad suficiente de vitamina D. Por lo tanto, estas dos sustancias están indisolublemente unidas entre sí.</a:t>
            </a:r>
            <a:endParaRPr lang="ru-RU" sz="2200" dirty="0">
              <a:effectLst/>
              <a:latin typeface="+mn-lt"/>
              <a:ea typeface="+mn-ea"/>
              <a:cs typeface="+mn-cs"/>
              <a:sym typeface="Lucida Grande"/>
            </a:endParaRPr>
          </a:p>
          <a:p>
            <a:r>
              <a:rPr lang="es-ES" sz="2200" b="1" dirty="0">
                <a:effectLst/>
                <a:latin typeface="+mn-lt"/>
                <a:ea typeface="+mn-ea"/>
                <a:cs typeface="+mn-cs"/>
                <a:sym typeface="Lucida Grande"/>
              </a:rPr>
              <a:t>Magnesio.</a:t>
            </a:r>
            <a:r>
              <a:rPr lang="es-ES" sz="2200" dirty="0">
                <a:effectLst/>
                <a:latin typeface="+mn-lt"/>
                <a:ea typeface="+mn-ea"/>
                <a:cs typeface="+mn-cs"/>
                <a:sym typeface="Lucida Grande"/>
              </a:rPr>
              <a:t> Este elemento tiene muchas funciones. Por ejemplo, es necesario para que los alimentos se conviertan en energía. El magnesio también participa en la absorción de calcio, fósforo, sodio, potasio y vitamina D. La deficiencia de magnesio se puede reponer no solo con la ayuda de suplementos, sino también al incluir alimentos como espinacas, nueces, semillas y granos integrales en la dieta.</a:t>
            </a:r>
            <a:endParaRPr lang="ru-RU" sz="2200" dirty="0">
              <a:effectLst/>
              <a:latin typeface="+mn-lt"/>
              <a:ea typeface="+mn-ea"/>
              <a:cs typeface="+mn-cs"/>
              <a:sym typeface="Lucida Grande"/>
            </a:endParaRPr>
          </a:p>
          <a:p>
            <a:r>
              <a:rPr lang="es-ES" sz="2200" b="1" dirty="0">
                <a:effectLst/>
                <a:latin typeface="+mn-lt"/>
                <a:ea typeface="+mn-ea"/>
                <a:cs typeface="+mn-cs"/>
                <a:sym typeface="Lucida Grande"/>
              </a:rPr>
              <a:t>Vitamina K.</a:t>
            </a:r>
            <a:r>
              <a:rPr lang="es-ES" sz="2200" dirty="0">
                <a:effectLst/>
                <a:latin typeface="+mn-lt"/>
                <a:ea typeface="+mn-ea"/>
                <a:cs typeface="+mn-cs"/>
                <a:sym typeface="Lucida Grande"/>
              </a:rPr>
              <a:t> Este elemento es responsable de la salud de los huesos, y también aumenta la coagulación de la sangre, por lo tanto, es simplemente necesario para el cuerpo humano. Si no lo hay, la gente comenzará a morir por la menor herida. Las vitaminas D y K trabajan juntas cuando se trata del desarrollo adecuado del sistema esquelético. Puede reponer las reservas de vitamina K con alimentos como col rizada, espinacas, hígado, huevos y queso duro.</a:t>
            </a:r>
            <a:endParaRPr lang="ru-RU" sz="2200" dirty="0">
              <a:effectLst/>
              <a:latin typeface="+mn-lt"/>
              <a:ea typeface="+mn-ea"/>
              <a:cs typeface="+mn-cs"/>
              <a:sym typeface="Lucida Grande"/>
            </a:endParaRPr>
          </a:p>
          <a:p>
            <a:r>
              <a:rPr lang="es-ES" sz="2200" b="1" dirty="0">
                <a:effectLst/>
                <a:latin typeface="+mn-lt"/>
                <a:ea typeface="+mn-ea"/>
                <a:cs typeface="+mn-cs"/>
                <a:sym typeface="Lucida Grande"/>
              </a:rPr>
              <a:t>Zinc</a:t>
            </a:r>
            <a:r>
              <a:rPr lang="es-ES" sz="2200" dirty="0">
                <a:effectLst/>
                <a:latin typeface="+mn-lt"/>
                <a:ea typeface="+mn-ea"/>
                <a:cs typeface="+mn-cs"/>
                <a:sym typeface="Lucida Grande"/>
              </a:rPr>
              <a:t>. Elemento multifuncional. Con su participación, el cuerpo crece y se desarrolla, se forman nuevas células en él, luchan contra las infecciones y las grasas, los carbohidratos y las proteínas se absorben por completo. El zinc también facilita la absorción de vitamina D y ayuda a que el calcio penetre en el tejido óseo. Una persona puede obtener este elemento junto con carne, verduras y algunos cereales.</a:t>
            </a:r>
            <a:endParaRPr lang="ru-RU" sz="2200" dirty="0">
              <a:effectLst/>
              <a:latin typeface="+mn-lt"/>
              <a:ea typeface="+mn-ea"/>
              <a:cs typeface="+mn-cs"/>
              <a:sym typeface="Lucida Grande"/>
            </a:endParaRPr>
          </a:p>
          <a:p>
            <a:r>
              <a:rPr lang="es-ES" sz="2200" b="1" dirty="0" err="1">
                <a:effectLst/>
                <a:latin typeface="+mn-lt"/>
                <a:ea typeface="+mn-ea"/>
                <a:cs typeface="+mn-cs"/>
                <a:sym typeface="Lucida Grande"/>
              </a:rPr>
              <a:t>Bor</a:t>
            </a:r>
            <a:r>
              <a:rPr lang="es-ES" sz="2200" b="1" dirty="0">
                <a:effectLst/>
                <a:latin typeface="+mn-lt"/>
                <a:ea typeface="+mn-ea"/>
                <a:cs typeface="+mn-cs"/>
                <a:sym typeface="Lucida Grande"/>
              </a:rPr>
              <a:t>.</a:t>
            </a:r>
            <a:r>
              <a:rPr lang="es-ES" sz="2200" dirty="0">
                <a:effectLst/>
                <a:latin typeface="+mn-lt"/>
                <a:ea typeface="+mn-ea"/>
                <a:cs typeface="+mn-cs"/>
                <a:sym typeface="Lucida Grande"/>
              </a:rPr>
              <a:t> Una persona necesita muy poco de esta sustancia, pero sigue siendo insustituible. El boro participa en el metabolismo y la absorción de la vitamina D. Se encuentra en la mantequilla de cacahuetes, en los aguacates, las pasas y en algunas verduras de hoja.</a:t>
            </a:r>
            <a:endParaRPr lang="ru-RU" sz="2200" dirty="0">
              <a:effectLst/>
              <a:latin typeface="+mn-lt"/>
              <a:ea typeface="+mn-ea"/>
              <a:cs typeface="+mn-cs"/>
              <a:sym typeface="Lucida Grande"/>
            </a:endParaRPr>
          </a:p>
          <a:p>
            <a:r>
              <a:rPr lang="es-ES" sz="2200" b="1" dirty="0">
                <a:effectLst/>
                <a:latin typeface="+mn-lt"/>
                <a:ea typeface="+mn-ea"/>
                <a:cs typeface="+mn-cs"/>
                <a:sym typeface="Lucida Grande"/>
              </a:rPr>
              <a:t>Vitamina A.</a:t>
            </a:r>
            <a:r>
              <a:rPr lang="es-ES" sz="2200" dirty="0">
                <a:effectLst/>
                <a:latin typeface="+mn-lt"/>
                <a:ea typeface="+mn-ea"/>
                <a:cs typeface="+mn-cs"/>
                <a:sym typeface="Lucida Grande"/>
              </a:rPr>
              <a:t> Controla la síntesis de proteínas. Junto con la vitamina D, participa en el trabajo del código genético. Si una persona tiene deficiencia de </a:t>
            </a:r>
            <a:r>
              <a:rPr lang="es-ES" sz="2200" dirty="0" err="1">
                <a:effectLst/>
                <a:latin typeface="+mn-lt"/>
                <a:ea typeface="+mn-ea"/>
                <a:cs typeface="+mn-cs"/>
                <a:sym typeface="Lucida Grande"/>
              </a:rPr>
              <a:t>retinol</a:t>
            </a:r>
            <a:r>
              <a:rPr lang="es-ES" sz="2200" dirty="0">
                <a:effectLst/>
                <a:latin typeface="+mn-lt"/>
                <a:ea typeface="+mn-ea"/>
                <a:cs typeface="+mn-cs"/>
                <a:sym typeface="Lucida Grande"/>
              </a:rPr>
              <a:t>, la funcionalidad de la vitamina D se verá afectada. La vitamina A se encuentra en zanahorias, mangos, hígado, mantequilla, queso y leche. El </a:t>
            </a:r>
            <a:r>
              <a:rPr lang="es-ES" sz="2200" dirty="0" err="1">
                <a:effectLst/>
                <a:latin typeface="+mn-lt"/>
                <a:ea typeface="+mn-ea"/>
                <a:cs typeface="+mn-cs"/>
                <a:sym typeface="Lucida Grande"/>
              </a:rPr>
              <a:t>retinol</a:t>
            </a:r>
            <a:r>
              <a:rPr lang="es-ES" sz="2200" dirty="0">
                <a:effectLst/>
                <a:latin typeface="+mn-lt"/>
                <a:ea typeface="+mn-ea"/>
                <a:cs typeface="+mn-cs"/>
                <a:sym typeface="Lucida Grande"/>
              </a:rPr>
              <a:t> es una sustancia liposoluble y un poderoso antioxidante. Si ingresa al organismo a partir de alimentos vegetales, debe combinarse con alimentos grasos. Esto ayudará a que el </a:t>
            </a:r>
            <a:r>
              <a:rPr lang="es-ES" sz="2200" dirty="0" err="1">
                <a:effectLst/>
                <a:latin typeface="+mn-lt"/>
                <a:ea typeface="+mn-ea"/>
                <a:cs typeface="+mn-cs"/>
                <a:sym typeface="Lucida Grande"/>
              </a:rPr>
              <a:t>retinol</a:t>
            </a:r>
            <a:r>
              <a:rPr lang="es-ES" sz="2200" dirty="0">
                <a:effectLst/>
                <a:latin typeface="+mn-lt"/>
                <a:ea typeface="+mn-ea"/>
                <a:cs typeface="+mn-cs"/>
                <a:sym typeface="Lucida Grande"/>
              </a:rPr>
              <a:t> se absorba mejor.</a:t>
            </a:r>
            <a:r>
              <a:rPr lang="ru-RU" dirty="0">
                <a:effectLst/>
              </a:rPr>
              <a:t> </a:t>
            </a:r>
            <a:endParaRPr dirty="0"/>
          </a:p>
        </p:txBody>
      </p:sp>
    </p:spTree>
    <p:extLst>
      <p:ext uri="{BB962C8B-B14F-4D97-AF65-F5344CB8AC3E}">
        <p14:creationId xmlns:p14="http://schemas.microsoft.com/office/powerpoint/2010/main" val="31656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xfrm>
            <a:off x="381000" y="685800"/>
            <a:ext cx="6096000" cy="3429000"/>
          </a:xfrm>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rPr lang="es-ES" sz="2200" dirty="0">
                <a:effectLst/>
                <a:latin typeface="+mn-lt"/>
                <a:ea typeface="+mn-ea"/>
                <a:cs typeface="+mn-cs"/>
                <a:sym typeface="Lucida Grande"/>
              </a:rPr>
              <a:t>La vitamina D soluble en grasa se considera la forma natural del elemento. Dado que la vitamina D en sí es soluble en grasa, su asimilación en el organismo es más natural cuando se combina con el aceite de coco. El </a:t>
            </a:r>
            <a:r>
              <a:rPr lang="es-ES" sz="2200" dirty="0" err="1">
                <a:effectLst/>
                <a:latin typeface="+mn-lt"/>
                <a:ea typeface="+mn-ea"/>
                <a:cs typeface="+mn-cs"/>
                <a:sym typeface="Lucida Grande"/>
              </a:rPr>
              <a:t>colecalciferol</a:t>
            </a:r>
            <a:r>
              <a:rPr lang="es-ES" sz="2200" dirty="0">
                <a:effectLst/>
                <a:latin typeface="+mn-lt"/>
                <a:ea typeface="+mn-ea"/>
                <a:cs typeface="+mn-cs"/>
                <a:sym typeface="Lucida Grande"/>
              </a:rPr>
              <a:t> soluble en grasa tiene a acumularse en el hígado o el tejido adiposo, lo que le permite crear una especie de reserva de vitaminas en el cuerpo.</a:t>
            </a:r>
            <a:endParaRPr lang="ru-RU" sz="2200" dirty="0">
              <a:effectLst/>
              <a:latin typeface="+mn-lt"/>
              <a:ea typeface="+mn-ea"/>
              <a:cs typeface="+mn-cs"/>
              <a:sym typeface="Lucida Grande"/>
            </a:endParaRPr>
          </a:p>
          <a:p>
            <a:endParaRPr lang="es-ES" sz="2200" dirty="0">
              <a:effectLst/>
              <a:latin typeface="+mn-lt"/>
              <a:ea typeface="+mn-ea"/>
              <a:cs typeface="+mn-cs"/>
              <a:sym typeface="Lucida Grande"/>
            </a:endParaRPr>
          </a:p>
          <a:p>
            <a:r>
              <a:rPr lang="es-ES" sz="2200" dirty="0">
                <a:effectLst/>
                <a:latin typeface="+mn-lt"/>
                <a:ea typeface="+mn-ea"/>
                <a:cs typeface="+mn-cs"/>
                <a:sym typeface="Lucida Grande"/>
              </a:rPr>
              <a:t>El aceite de coco (MCT) se usa activamente en diversas áreas de la vida. Su uso como parte de D-Spray será útil:</a:t>
            </a:r>
            <a:endParaRPr lang="ru-RU" sz="2200" dirty="0">
              <a:effectLst/>
              <a:latin typeface="+mn-lt"/>
              <a:ea typeface="+mn-ea"/>
              <a:cs typeface="+mn-cs"/>
              <a:sym typeface="Lucida Grande"/>
            </a:endParaRPr>
          </a:p>
          <a:p>
            <a:r>
              <a:rPr lang="es-ES" sz="2200" dirty="0">
                <a:effectLst/>
                <a:latin typeface="+mn-lt"/>
                <a:ea typeface="+mn-ea"/>
                <a:cs typeface="+mn-cs"/>
                <a:sym typeface="Lucida Grande"/>
              </a:rPr>
              <a:t>- para adelgazar;</a:t>
            </a:r>
            <a:endParaRPr lang="ru-RU" sz="2200" dirty="0">
              <a:effectLst/>
              <a:latin typeface="+mn-lt"/>
              <a:ea typeface="+mn-ea"/>
              <a:cs typeface="+mn-cs"/>
              <a:sym typeface="Lucida Grande"/>
            </a:endParaRPr>
          </a:p>
          <a:p>
            <a:r>
              <a:rPr lang="es-ES" sz="2200" dirty="0">
                <a:effectLst/>
                <a:latin typeface="+mn-lt"/>
                <a:ea typeface="+mn-ea"/>
                <a:cs typeface="+mn-cs"/>
                <a:sym typeface="Lucida Grande"/>
              </a:rPr>
              <a:t>- en caso de indigestión;</a:t>
            </a:r>
            <a:endParaRPr lang="ru-RU" sz="2200" dirty="0">
              <a:effectLst/>
              <a:latin typeface="+mn-lt"/>
              <a:ea typeface="+mn-ea"/>
              <a:cs typeface="+mn-cs"/>
              <a:sym typeface="Lucida Grande"/>
            </a:endParaRPr>
          </a:p>
          <a:p>
            <a:r>
              <a:rPr lang="es-ES" sz="2200" dirty="0">
                <a:effectLst/>
                <a:latin typeface="+mn-lt"/>
                <a:ea typeface="+mn-ea"/>
                <a:cs typeface="+mn-cs"/>
                <a:sym typeface="Lucida Grande"/>
              </a:rPr>
              <a:t>- con inmunodeficiencia;</a:t>
            </a:r>
            <a:endParaRPr lang="ru-RU" sz="2200" dirty="0">
              <a:effectLst/>
              <a:latin typeface="+mn-lt"/>
              <a:ea typeface="+mn-ea"/>
              <a:cs typeface="+mn-cs"/>
              <a:sym typeface="Lucida Grande"/>
            </a:endParaRPr>
          </a:p>
          <a:p>
            <a:r>
              <a:rPr lang="es-ES" sz="2200" dirty="0">
                <a:effectLst/>
                <a:latin typeface="+mn-lt"/>
                <a:ea typeface="+mn-ea"/>
                <a:cs typeface="+mn-cs"/>
                <a:sym typeface="Lucida Grande"/>
              </a:rPr>
              <a:t>- para proporcionar energía durante las actividades deportivas;</a:t>
            </a:r>
            <a:endParaRPr lang="ru-RU" sz="2200" dirty="0">
              <a:effectLst/>
              <a:latin typeface="+mn-lt"/>
              <a:ea typeface="+mn-ea"/>
              <a:cs typeface="+mn-cs"/>
              <a:sym typeface="Lucida Grande"/>
            </a:endParaRPr>
          </a:p>
          <a:p>
            <a:r>
              <a:rPr lang="es-ES" sz="2200" dirty="0">
                <a:effectLst/>
                <a:latin typeface="+mn-lt"/>
                <a:ea typeface="+mn-ea"/>
                <a:cs typeface="+mn-cs"/>
                <a:sym typeface="Lucida Grande"/>
              </a:rPr>
              <a:t>- con alteraciones cognitivas (asociadas a la memoria, la atención, etc.).</a:t>
            </a:r>
            <a:endParaRPr lang="ru-RU" sz="2200" dirty="0">
              <a:effectLst/>
              <a:latin typeface="+mn-lt"/>
              <a:ea typeface="+mn-ea"/>
              <a:cs typeface="+mn-cs"/>
              <a:sym typeface="Lucida Grande"/>
            </a:endParaRPr>
          </a:p>
        </p:txBody>
      </p:sp>
    </p:spTree>
    <p:extLst>
      <p:ext uri="{BB962C8B-B14F-4D97-AF65-F5344CB8AC3E}">
        <p14:creationId xmlns:p14="http://schemas.microsoft.com/office/powerpoint/2010/main" val="1136714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 Claire E. Williams, Elizabeth A. Williams, Bernard M. Corfe. Rate of change of circulating 25-hydroxyvitamin D following sublingual and capsular vitamin D preparations. European Journal of Clinical Nutrition. 23 September 2019.</a:t>
            </a:r>
          </a:p>
        </p:txBody>
      </p:sp>
    </p:spTree>
    <p:extLst>
      <p:ext uri="{BB962C8B-B14F-4D97-AF65-F5344CB8AC3E}">
        <p14:creationId xmlns:p14="http://schemas.microsoft.com/office/powerpoint/2010/main" val="1502042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xfrm>
            <a:off x="381000" y="685800"/>
            <a:ext cx="6096000" cy="3429000"/>
          </a:xfrm>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rPr lang="es-ES" sz="2200" dirty="0">
                <a:effectLst/>
                <a:latin typeface="+mn-lt"/>
                <a:ea typeface="+mn-ea"/>
                <a:cs typeface="+mn-cs"/>
                <a:sym typeface="Lucida Grande"/>
              </a:rPr>
              <a:t>La vitamina D viene en dos formas:</a:t>
            </a:r>
          </a:p>
          <a:p>
            <a:endParaRPr lang="ru-RU" sz="2200" dirty="0">
              <a:effectLst/>
              <a:latin typeface="+mn-lt"/>
              <a:ea typeface="+mn-ea"/>
              <a:cs typeface="+mn-cs"/>
              <a:sym typeface="Lucida Grande"/>
            </a:endParaRPr>
          </a:p>
          <a:p>
            <a:r>
              <a:rPr lang="es-ES" sz="2200" dirty="0">
                <a:effectLst/>
                <a:latin typeface="+mn-lt"/>
                <a:ea typeface="+mn-ea"/>
                <a:cs typeface="+mn-cs"/>
                <a:sym typeface="Lucida Grande"/>
              </a:rPr>
              <a:t>Vitamina D3 (</a:t>
            </a:r>
            <a:r>
              <a:rPr lang="es-ES" sz="2200" dirty="0" err="1">
                <a:effectLst/>
                <a:latin typeface="+mn-lt"/>
                <a:ea typeface="+mn-ea"/>
                <a:cs typeface="+mn-cs"/>
                <a:sym typeface="Lucida Grande"/>
              </a:rPr>
              <a:t>colecalciferol</a:t>
            </a:r>
            <a:r>
              <a:rPr lang="es-ES" sz="2200" dirty="0">
                <a:effectLst/>
                <a:latin typeface="+mn-lt"/>
                <a:ea typeface="+mn-ea"/>
                <a:cs typeface="+mn-cs"/>
                <a:sym typeface="Lucida Grande"/>
              </a:rPr>
              <a:t>): es sintetizada por los rayos ultravioleta en la piel y también se encuentra en productos animales.</a:t>
            </a:r>
            <a:endParaRPr lang="ru-RU" sz="2200" dirty="0">
              <a:effectLst/>
              <a:latin typeface="+mn-lt"/>
              <a:ea typeface="+mn-ea"/>
              <a:cs typeface="+mn-cs"/>
              <a:sym typeface="Lucida Grande"/>
            </a:endParaRPr>
          </a:p>
          <a:p>
            <a:r>
              <a:rPr lang="es-ES" sz="2200" dirty="0">
                <a:effectLst/>
                <a:latin typeface="+mn-lt"/>
                <a:ea typeface="+mn-ea"/>
                <a:cs typeface="+mn-cs"/>
                <a:sym typeface="Lucida Grande"/>
              </a:rPr>
              <a:t>Vitamina D2 (ergo calciferol): se encuentra en algunas plantas, hongos y levaduras.</a:t>
            </a:r>
            <a:endParaRPr lang="ru-RU" sz="2200" dirty="0">
              <a:effectLst/>
              <a:latin typeface="+mn-lt"/>
              <a:ea typeface="+mn-ea"/>
              <a:cs typeface="+mn-cs"/>
              <a:sym typeface="Lucida Grande"/>
            </a:endParaRPr>
          </a:p>
          <a:p>
            <a:pPr marL="0" marR="0" lvl="0" indent="0" defTabSz="457200" eaLnBrk="1" fontAlgn="auto" latinLnBrk="0" hangingPunct="1">
              <a:lnSpc>
                <a:spcPct val="100000"/>
              </a:lnSpc>
              <a:spcBef>
                <a:spcPts val="0"/>
              </a:spcBef>
              <a:spcAft>
                <a:spcPts val="0"/>
              </a:spcAft>
              <a:buClrTx/>
              <a:buSzTx/>
              <a:buFontTx/>
              <a:buNone/>
              <a:tabLst/>
              <a:defRPr/>
            </a:pPr>
            <a:endParaRPr lang="es-ES" sz="2200" dirty="0">
              <a:effectLst/>
              <a:latin typeface="+mn-lt"/>
              <a:ea typeface="+mn-ea"/>
              <a:cs typeface="+mn-cs"/>
              <a:sym typeface="Lucida Grande"/>
            </a:endParaRPr>
          </a:p>
          <a:p>
            <a:pPr marL="0" marR="0" lvl="0" indent="0" defTabSz="457200" eaLnBrk="1" fontAlgn="auto" latinLnBrk="0" hangingPunct="1">
              <a:lnSpc>
                <a:spcPct val="100000"/>
              </a:lnSpc>
              <a:spcBef>
                <a:spcPts val="0"/>
              </a:spcBef>
              <a:spcAft>
                <a:spcPts val="0"/>
              </a:spcAft>
              <a:buClrTx/>
              <a:buSzTx/>
              <a:buFontTx/>
              <a:buNone/>
              <a:tabLst/>
              <a:defRPr/>
            </a:pPr>
            <a:r>
              <a:rPr lang="es-ES" sz="2200" dirty="0">
                <a:effectLst/>
                <a:latin typeface="+mn-lt"/>
                <a:ea typeface="+mn-ea"/>
                <a:cs typeface="+mn-cs"/>
                <a:sym typeface="Lucida Grande"/>
              </a:rPr>
              <a:t>La investigación científica confirma que la suplementación con vitamina D3 es más eficaz para elevar los niveles de vitamina D en la sangre que la vitamina D2 (*)</a:t>
            </a:r>
            <a:endParaRPr lang="ru-RU" sz="2200" dirty="0">
              <a:effectLst/>
              <a:latin typeface="+mn-lt"/>
              <a:ea typeface="+mn-ea"/>
              <a:cs typeface="+mn-cs"/>
              <a:sym typeface="Lucida Grande"/>
            </a:endParaRPr>
          </a:p>
          <a:p>
            <a:br>
              <a:rPr dirty="0"/>
            </a:br>
            <a:r>
              <a:rPr dirty="0"/>
              <a:t>(*) </a:t>
            </a:r>
            <a:r>
              <a:rPr dirty="0" err="1"/>
              <a:t>Tripkovic</a:t>
            </a:r>
            <a:r>
              <a:rPr dirty="0"/>
              <a:t> L. et al. Comparison of vitamin D2 and vitamin D3 supplementation in raising serum 25-hydroxyvitamin D status: a systematic review and meta-analysis // Am. J. </a:t>
            </a:r>
            <a:r>
              <a:rPr dirty="0" err="1"/>
              <a:t>Clin</a:t>
            </a:r>
            <a:r>
              <a:rPr dirty="0"/>
              <a:t>. </a:t>
            </a:r>
            <a:r>
              <a:rPr dirty="0" err="1"/>
              <a:t>Nutr</a:t>
            </a:r>
            <a:r>
              <a:rPr dirty="0"/>
              <a:t>. 2012. Vol. 95, № 6. P. 1357–1364.</a:t>
            </a:r>
          </a:p>
        </p:txBody>
      </p:sp>
    </p:spTree>
    <p:extLst>
      <p:ext uri="{BB962C8B-B14F-4D97-AF65-F5344CB8AC3E}">
        <p14:creationId xmlns:p14="http://schemas.microsoft.com/office/powerpoint/2010/main" val="1972104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xfrm>
            <a:off x="381000" y="685800"/>
            <a:ext cx="6096000" cy="3429000"/>
          </a:xfrm>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pPr>
              <a:defRPr>
                <a:latin typeface="Arial"/>
                <a:ea typeface="Arial"/>
                <a:cs typeface="Arial"/>
                <a:sym typeface="Arial"/>
              </a:defRPr>
            </a:pPr>
            <a:r>
              <a:rPr dirty="0"/>
              <a:t>Munger K.L. et al. Serum 25-Hydroxyvitamin D Levels and Risk of Multiple Sclerosis // JAMA. American Medical Association, 2006. Vol. 296, № 23. P. 2832.</a:t>
            </a:r>
            <a:br>
              <a:rPr dirty="0"/>
            </a:br>
            <a:endParaRPr dirty="0"/>
          </a:p>
          <a:p>
            <a:pPr>
              <a:defRPr>
                <a:latin typeface="Arial"/>
                <a:ea typeface="Arial"/>
                <a:cs typeface="Arial"/>
                <a:sym typeface="Arial"/>
              </a:defRPr>
            </a:pPr>
            <a:r>
              <a:rPr dirty="0"/>
              <a:t>Gillespie K.M. Type 1 diabetes: pathogenesis and prevention // Can. Med. Assoc. J. 2006. Vol. 175, № 2. P. 165–170.</a:t>
            </a:r>
            <a:br>
              <a:rPr dirty="0"/>
            </a:br>
            <a:endParaRPr dirty="0"/>
          </a:p>
          <a:p>
            <a:pPr>
              <a:defRPr>
                <a:latin typeface="Arial"/>
                <a:ea typeface="Arial"/>
                <a:cs typeface="Arial"/>
                <a:sym typeface="Arial"/>
              </a:defRPr>
            </a:pPr>
            <a:r>
              <a:rPr dirty="0" err="1"/>
              <a:t>Ginde</a:t>
            </a:r>
            <a:r>
              <a:rPr dirty="0"/>
              <a:t> A.A., </a:t>
            </a:r>
            <a:r>
              <a:rPr dirty="0" err="1"/>
              <a:t>Mansbach</a:t>
            </a:r>
            <a:r>
              <a:rPr dirty="0"/>
              <a:t> J.M., Camargo C.A. Association Between Serum 25-Hydroxyvitamin D Level and Upper Respiratory Tract Infection in the Third National Health and Nutrition Examination Survey // Arch. Intern. Med. American Medical Association, 2009. Vol. 169, № 4. P. 384–390.</a:t>
            </a:r>
            <a:br>
              <a:rPr dirty="0"/>
            </a:br>
            <a:endParaRPr dirty="0"/>
          </a:p>
          <a:p>
            <a:pPr>
              <a:defRPr>
                <a:latin typeface="Arial"/>
                <a:ea typeface="Arial"/>
                <a:cs typeface="Arial"/>
                <a:sym typeface="Arial"/>
              </a:defRPr>
            </a:pPr>
            <a:r>
              <a:rPr dirty="0" err="1"/>
              <a:t>Urashima</a:t>
            </a:r>
            <a:r>
              <a:rPr dirty="0"/>
              <a:t> M. et al. Randomized trial of vitamin D supplementation to prevent seasonal influenza A in schoolchildren // Am. J. </a:t>
            </a:r>
            <a:r>
              <a:rPr dirty="0" err="1"/>
              <a:t>Clin</a:t>
            </a:r>
            <a:r>
              <a:rPr dirty="0"/>
              <a:t>. </a:t>
            </a:r>
            <a:r>
              <a:rPr dirty="0" err="1"/>
              <a:t>Nutr</a:t>
            </a:r>
            <a:r>
              <a:rPr dirty="0"/>
              <a:t>. Narnia, 2010. Vol. 91, № 5. P. 1255–1260.</a:t>
            </a:r>
          </a:p>
          <a:p>
            <a:pPr>
              <a:defRPr>
                <a:latin typeface="Arial"/>
                <a:ea typeface="Arial"/>
                <a:cs typeface="Arial"/>
                <a:sym typeface="Arial"/>
              </a:defRPr>
            </a:pPr>
            <a:br>
              <a:rPr dirty="0"/>
            </a:br>
            <a:r>
              <a:rPr dirty="0" err="1"/>
              <a:t>Giovannucci</a:t>
            </a:r>
            <a:r>
              <a:rPr dirty="0"/>
              <a:t> E. et al. 25-Hydroxyvitamin D and Risk of Myocardial Infarction in </a:t>
            </a:r>
            <a:r>
              <a:rPr dirty="0" err="1"/>
              <a:t>Men&amp;lt;subtitle&amp;gt;A</a:t>
            </a:r>
            <a:r>
              <a:rPr dirty="0"/>
              <a:t> Prospective </a:t>
            </a:r>
            <a:r>
              <a:rPr dirty="0" err="1"/>
              <a:t>Study&amp;lt</a:t>
            </a:r>
            <a:r>
              <a:rPr dirty="0"/>
              <a:t>;/</a:t>
            </a:r>
            <a:r>
              <a:rPr dirty="0" err="1"/>
              <a:t>subtitle&amp;gt</a:t>
            </a:r>
            <a:r>
              <a:rPr dirty="0"/>
              <a:t>; // Arch. Intern. Med. American Medical Association, 2008. Vol. 168, № 11. P. 1174.</a:t>
            </a:r>
            <a:br>
              <a:rPr dirty="0"/>
            </a:br>
            <a:endParaRPr dirty="0"/>
          </a:p>
          <a:p>
            <a:pPr>
              <a:defRPr>
                <a:latin typeface="Arial"/>
                <a:ea typeface="Arial"/>
                <a:cs typeface="Arial"/>
                <a:sym typeface="Arial"/>
              </a:defRPr>
            </a:pPr>
            <a:r>
              <a:rPr dirty="0" err="1"/>
              <a:t>Pilz</a:t>
            </a:r>
            <a:r>
              <a:rPr dirty="0"/>
              <a:t> S. et al. Association of Vitamin D Deficiency with Heart Failure and Sudden Cardiac Death in a Large Cross-Sectional Study of Patients Referred for Coronary Angiography // J. </a:t>
            </a:r>
            <a:r>
              <a:rPr dirty="0" err="1"/>
              <a:t>Clin</a:t>
            </a:r>
            <a:r>
              <a:rPr dirty="0"/>
              <a:t>. Endocrinol. </a:t>
            </a:r>
            <a:r>
              <a:rPr dirty="0" err="1"/>
              <a:t>Metab</a:t>
            </a:r>
            <a:r>
              <a:rPr dirty="0"/>
              <a:t>. Narnia, 2008. Vol. 93, № 10. P. 3927–3935.</a:t>
            </a:r>
            <a:br>
              <a:rPr dirty="0"/>
            </a:br>
            <a:endParaRPr dirty="0"/>
          </a:p>
          <a:p>
            <a:pPr>
              <a:defRPr>
                <a:latin typeface="Arial"/>
                <a:ea typeface="Arial"/>
                <a:cs typeface="Arial"/>
                <a:sym typeface="Arial"/>
              </a:defRPr>
            </a:pPr>
            <a:r>
              <a:rPr dirty="0" err="1"/>
              <a:t>Pilz</a:t>
            </a:r>
            <a:r>
              <a:rPr dirty="0"/>
              <a:t> S. et al. Low Vitamin D Levels Predict Stroke in Patients Referred to Coronary Angiography // Stroke. Lippincott Williams &amp; Wilkins, 2008. Vol. 39, № 9. P. 2611–2613.</a:t>
            </a:r>
          </a:p>
          <a:p>
            <a:pPr>
              <a:defRPr>
                <a:latin typeface="Arial"/>
                <a:ea typeface="Arial"/>
                <a:cs typeface="Arial"/>
                <a:sym typeface="Arial"/>
              </a:defRPr>
            </a:pPr>
            <a:br>
              <a:rPr dirty="0"/>
            </a:br>
            <a:r>
              <a:rPr lang="es-ES" sz="2200" b="0" i="0" u="none" strike="noStrike" dirty="0" err="1">
                <a:effectLst/>
                <a:latin typeface="+mn-lt"/>
                <a:ea typeface="+mn-ea"/>
                <a:cs typeface="+mn-cs"/>
                <a:sym typeface="Arial"/>
              </a:rPr>
              <a:t>Ageikin</a:t>
            </a:r>
            <a:r>
              <a:rPr lang="es-ES" sz="2200" b="0" i="0" u="none" strike="noStrike" dirty="0">
                <a:effectLst/>
                <a:latin typeface="+mn-lt"/>
                <a:ea typeface="+mn-ea"/>
                <a:cs typeface="+mn-cs"/>
                <a:sym typeface="Arial"/>
              </a:rPr>
              <a:t> A. V., et otros. Preguntas teóricas y prácticas controvertidas sobre el raquitismo de niños en la etapa actual // Pediatría. Revista </a:t>
            </a:r>
            <a:r>
              <a:rPr lang="es-ES" sz="2200" b="0" i="0" u="none" strike="noStrike" dirty="0" err="1">
                <a:effectLst/>
                <a:latin typeface="+mn-lt"/>
                <a:ea typeface="+mn-ea"/>
                <a:cs typeface="+mn-cs"/>
                <a:sym typeface="Arial"/>
              </a:rPr>
              <a:t>im.G</a:t>
            </a:r>
            <a:r>
              <a:rPr lang="es-ES" sz="2200" b="0" i="0" u="none" strike="noStrike" dirty="0">
                <a:effectLst/>
                <a:latin typeface="+mn-lt"/>
                <a:ea typeface="+mn-ea"/>
                <a:cs typeface="+mn-cs"/>
                <a:sym typeface="Arial"/>
              </a:rPr>
              <a:t>. N. </a:t>
            </a:r>
            <a:r>
              <a:rPr lang="es-ES" sz="2200" b="0" i="0" u="none" strike="noStrike" dirty="0" err="1">
                <a:effectLst/>
                <a:latin typeface="+mn-lt"/>
                <a:ea typeface="+mn-ea"/>
                <a:cs typeface="+mn-cs"/>
                <a:sym typeface="Arial"/>
              </a:rPr>
              <a:t>Speransky</a:t>
            </a:r>
            <a:r>
              <a:rPr lang="es-ES" sz="2200" b="0" i="0" u="none" strike="noStrike" dirty="0">
                <a:effectLst/>
                <a:latin typeface="+mn-lt"/>
                <a:ea typeface="+mn-ea"/>
                <a:cs typeface="+mn-cs"/>
                <a:sym typeface="Arial"/>
              </a:rPr>
              <a:t>. 2003. Vol. </a:t>
            </a:r>
            <a:r>
              <a:rPr lang="es-ES" sz="2200" b="0" i="0" u="none" strike="noStrike">
                <a:effectLst/>
                <a:latin typeface="+mn-lt"/>
                <a:ea typeface="+mn-ea"/>
                <a:cs typeface="+mn-cs"/>
                <a:sym typeface="Arial"/>
              </a:rPr>
              <a:t>82, № 4.</a:t>
            </a:r>
            <a:br>
              <a:rPr lang="es-ES" sz="2200">
                <a:latin typeface="+mn-lt"/>
                <a:ea typeface="+mn-ea"/>
                <a:cs typeface="+mn-cs"/>
                <a:sym typeface="Arial"/>
              </a:rPr>
            </a:br>
            <a:br>
              <a:rPr dirty="0"/>
            </a:br>
            <a:r>
              <a:rPr dirty="0"/>
              <a:t>Boonen S. et al. Need for Additional Calcium to Reduce the Risk of Hip Fracture with Vitamin D Supplementation: Evidence from a Comparative </a:t>
            </a:r>
            <a:r>
              <a:rPr dirty="0" err="1"/>
              <a:t>Metaanalysis</a:t>
            </a:r>
            <a:r>
              <a:rPr dirty="0"/>
              <a:t> of Randomized Controlled Trials // J. </a:t>
            </a:r>
            <a:r>
              <a:rPr dirty="0" err="1"/>
              <a:t>Clin</a:t>
            </a:r>
            <a:r>
              <a:rPr dirty="0"/>
              <a:t>. Endocrinol. </a:t>
            </a:r>
            <a:r>
              <a:rPr dirty="0" err="1"/>
              <a:t>Metab</a:t>
            </a:r>
            <a:r>
              <a:rPr dirty="0"/>
              <a:t>. Narnia, 2007. Vol. 92, № 4. P. 1415–1423.</a:t>
            </a:r>
          </a:p>
          <a:p>
            <a:pPr>
              <a:defRPr>
                <a:latin typeface="Arial"/>
                <a:ea typeface="Arial"/>
                <a:cs typeface="Arial"/>
                <a:sym typeface="Arial"/>
              </a:defRPr>
            </a:pPr>
            <a:br>
              <a:rPr dirty="0"/>
            </a:br>
            <a:r>
              <a:rPr dirty="0"/>
              <a:t>Bischoff-Ferrari H.A. et al. Prevention of Nonvertebral Fractures With Oral Vitamin D and Dose Dependency // Arch. Intern. Med. American Medical Association, 2009. Vol. 169, № 6. P. 551.</a:t>
            </a:r>
          </a:p>
          <a:p>
            <a:pPr>
              <a:defRPr>
                <a:latin typeface="Arial"/>
                <a:ea typeface="Arial"/>
                <a:cs typeface="Arial"/>
                <a:sym typeface="Arial"/>
              </a:defRPr>
            </a:pPr>
            <a:br>
              <a:rPr dirty="0"/>
            </a:br>
            <a:r>
              <a:rPr dirty="0"/>
              <a:t>Bischoff-Ferrari H.A. et al. Fall prevention with supplemental and active forms of vitamin D: a meta-analysis of </a:t>
            </a:r>
            <a:r>
              <a:rPr dirty="0" err="1"/>
              <a:t>randomised</a:t>
            </a:r>
            <a:r>
              <a:rPr dirty="0"/>
              <a:t> controlled trials. // BMJ. British Medical Journal Publishing Group, 2009. Vol. 339. P. b3692.</a:t>
            </a:r>
            <a:br>
              <a:rPr dirty="0"/>
            </a:br>
            <a:br>
              <a:rPr dirty="0"/>
            </a:br>
            <a:r>
              <a:rPr dirty="0"/>
              <a:t>Garland C.F. et al. Vitamin D for Cancer Prevention: Global Perspective // Ann. Epidemiol. Elsevier, 2009. Vol. 19, № 7. P. 468–483.</a:t>
            </a:r>
          </a:p>
        </p:txBody>
      </p:sp>
    </p:spTree>
    <p:extLst>
      <p:ext uri="{BB962C8B-B14F-4D97-AF65-F5344CB8AC3E}">
        <p14:creationId xmlns:p14="http://schemas.microsoft.com/office/powerpoint/2010/main" val="261248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94" name="Уровень текста 1…"/>
          <p:cNvSpPr txBox="1">
            <a:spLocks noGrp="1"/>
          </p:cNvSpPr>
          <p:nvPr>
            <p:ph type="body" sz="quarter" idx="1"/>
          </p:nvPr>
        </p:nvSpPr>
        <p:spPr>
          <a:xfrm>
            <a:off x="4834080" y="7072200"/>
            <a:ext cx="14714640" cy="75744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5" name="Текст заголовка"/>
          <p:cNvSpPr txBox="1">
            <a:spLocks noGrp="1"/>
          </p:cNvSpPr>
          <p:nvPr>
            <p:ph type="title"/>
          </p:nvPr>
        </p:nvSpPr>
        <p:spPr>
          <a:xfrm>
            <a:off x="4834080" y="2304000"/>
            <a:ext cx="14714640" cy="4641840"/>
          </a:xfrm>
          <a:prstGeom prst="rect">
            <a:avLst/>
          </a:prstGeom>
        </p:spPr>
        <p:txBody>
          <a:bodyPr/>
          <a:lstStyle/>
          <a:p>
            <a:r>
              <a:t>Текст заголовка</a:t>
            </a:r>
          </a:p>
        </p:txBody>
      </p:sp>
      <p:sp>
        <p:nvSpPr>
          <p:cNvPr id="96" name="Уровень текста 1…"/>
          <p:cNvSpPr txBox="1">
            <a:spLocks noGrp="1"/>
          </p:cNvSpPr>
          <p:nvPr>
            <p:ph type="body" sz="quarter" idx="21"/>
          </p:nvPr>
        </p:nvSpPr>
        <p:spPr>
          <a:xfrm>
            <a:off x="4834077" y="7901999"/>
            <a:ext cx="14714646" cy="757446"/>
          </a:xfrm>
          <a:prstGeom prst="rect">
            <a:avLst/>
          </a:prstGeom>
        </p:spPr>
        <p:txBody>
          <a:bodyPr anchor="ctr">
            <a:normAutofit/>
          </a:bodyPr>
          <a:lstStyle/>
          <a:p>
            <a:pPr>
              <a:defRPr spc="-100"/>
            </a:pPr>
            <a:endParaRPr/>
          </a:p>
        </p:txBody>
      </p:sp>
      <p:sp>
        <p:nvSpPr>
          <p:cNvPr id="9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104" name="Уровень текста 1…"/>
          <p:cNvSpPr txBox="1">
            <a:spLocks noGrp="1"/>
          </p:cNvSpPr>
          <p:nvPr>
            <p:ph type="body" sz="quarter" idx="1"/>
          </p:nvPr>
        </p:nvSpPr>
        <p:spPr>
          <a:xfrm>
            <a:off x="4834080" y="7072200"/>
            <a:ext cx="7180562" cy="75744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5" name="Текст заголовка"/>
          <p:cNvSpPr txBox="1">
            <a:spLocks noGrp="1"/>
          </p:cNvSpPr>
          <p:nvPr>
            <p:ph type="title"/>
          </p:nvPr>
        </p:nvSpPr>
        <p:spPr>
          <a:xfrm>
            <a:off x="4834080" y="2304000"/>
            <a:ext cx="14714640" cy="4641840"/>
          </a:xfrm>
          <a:prstGeom prst="rect">
            <a:avLst/>
          </a:prstGeom>
        </p:spPr>
        <p:txBody>
          <a:bodyPr/>
          <a:lstStyle/>
          <a:p>
            <a:r>
              <a:t>Текст заголовка</a:t>
            </a:r>
          </a:p>
        </p:txBody>
      </p:sp>
      <p:sp>
        <p:nvSpPr>
          <p:cNvPr id="106" name="Уровень текста 1…"/>
          <p:cNvSpPr txBox="1">
            <a:spLocks noGrp="1"/>
          </p:cNvSpPr>
          <p:nvPr>
            <p:ph type="body" sz="quarter" idx="21"/>
          </p:nvPr>
        </p:nvSpPr>
        <p:spPr>
          <a:xfrm>
            <a:off x="12373919" y="7901999"/>
            <a:ext cx="7180562" cy="757446"/>
          </a:xfrm>
          <a:prstGeom prst="rect">
            <a:avLst/>
          </a:prstGeom>
        </p:spPr>
        <p:txBody>
          <a:bodyPr anchor="ctr">
            <a:normAutofit/>
          </a:bodyPr>
          <a:lstStyle/>
          <a:p>
            <a:pPr>
              <a:defRPr spc="-100"/>
            </a:pPr>
            <a:endParaRPr/>
          </a:p>
        </p:txBody>
      </p:sp>
      <p:sp>
        <p:nvSpPr>
          <p:cNvPr id="10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6 Content">
    <p:spTree>
      <p:nvGrpSpPr>
        <p:cNvPr id="1" name=""/>
        <p:cNvGrpSpPr/>
        <p:nvPr/>
      </p:nvGrpSpPr>
      <p:grpSpPr>
        <a:xfrm>
          <a:off x="0" y="0"/>
          <a:ext cx="0" cy="0"/>
          <a:chOff x="0" y="0"/>
          <a:chExt cx="0" cy="0"/>
        </a:xfrm>
      </p:grpSpPr>
      <p:pic>
        <p:nvPicPr>
          <p:cNvPr id="114" name="image1.png" descr="image1.png"/>
          <p:cNvPicPr>
            <a:picLocks noChangeAspect="1"/>
          </p:cNvPicPr>
          <p:nvPr/>
        </p:nvPicPr>
        <p:blipFill>
          <a:blip r:embed="rId2"/>
          <a:srcRect r="139"/>
          <a:stretch>
            <a:fillRect/>
          </a:stretch>
        </p:blipFill>
        <p:spPr>
          <a:xfrm>
            <a:off x="-113312" y="-168205"/>
            <a:ext cx="24894651" cy="14052409"/>
          </a:xfrm>
          <a:prstGeom prst="rect">
            <a:avLst/>
          </a:prstGeom>
          <a:ln w="12700">
            <a:miter lim="400000"/>
          </a:ln>
        </p:spPr>
      </p:pic>
      <p:sp>
        <p:nvSpPr>
          <p:cNvPr id="11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Slide">
    <p:spTree>
      <p:nvGrpSpPr>
        <p:cNvPr id="1" name=""/>
        <p:cNvGrpSpPr/>
        <p:nvPr/>
      </p:nvGrpSpPr>
      <p:grpSpPr>
        <a:xfrm>
          <a:off x="0" y="0"/>
          <a:ext cx="0" cy="0"/>
          <a:chOff x="0" y="0"/>
          <a:chExt cx="0" cy="0"/>
        </a:xfrm>
      </p:grpSpPr>
      <p:sp>
        <p:nvSpPr>
          <p:cNvPr id="122" name="Прямоугольник"/>
          <p:cNvSpPr/>
          <p:nvPr/>
        </p:nvSpPr>
        <p:spPr>
          <a:xfrm>
            <a:off x="-470882" y="-172080"/>
            <a:ext cx="25940164" cy="14235840"/>
          </a:xfrm>
          <a:prstGeom prst="rect">
            <a:avLst/>
          </a:prstGeom>
          <a:solidFill>
            <a:srgbClr val="C9E8F9">
              <a:alpha val="21000"/>
            </a:srgbClr>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30" name="Прямоугольник"/>
          <p:cNvSpPr/>
          <p:nvPr/>
        </p:nvSpPr>
        <p:spPr>
          <a:xfrm>
            <a:off x="-470882" y="-172080"/>
            <a:ext cx="25940164" cy="14235840"/>
          </a:xfrm>
          <a:prstGeom prst="rect">
            <a:avLst/>
          </a:prstGeom>
          <a:solidFill>
            <a:srgbClr val="C9E8F9">
              <a:alpha val="21000"/>
            </a:srgbClr>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31" name="Текст заголовка"/>
          <p:cNvSpPr txBox="1">
            <a:spLocks noGrp="1"/>
          </p:cNvSpPr>
          <p:nvPr>
            <p:ph type="title"/>
          </p:nvPr>
        </p:nvSpPr>
        <p:spPr>
          <a:xfrm>
            <a:off x="4834080" y="2304000"/>
            <a:ext cx="14714640" cy="4641840"/>
          </a:xfrm>
          <a:prstGeom prst="rect">
            <a:avLst/>
          </a:prstGeom>
        </p:spPr>
        <p:txBody>
          <a:bodyPr/>
          <a:lstStyle>
            <a:lvl1pPr algn="l">
              <a:lnSpc>
                <a:spcPct val="90000"/>
              </a:lnSpc>
              <a:defRPr sz="4400" spc="0">
                <a:latin typeface="Arial"/>
                <a:ea typeface="Arial"/>
                <a:cs typeface="Arial"/>
                <a:sym typeface="Arial"/>
              </a:defRPr>
            </a:lvl1pPr>
          </a:lstStyle>
          <a:p>
            <a:r>
              <a:t>Текст заголовка</a:t>
            </a:r>
          </a:p>
        </p:txBody>
      </p:sp>
      <p:sp>
        <p:nvSpPr>
          <p:cNvPr id="132" name="Уровень текста 1…"/>
          <p:cNvSpPr txBox="1">
            <a:spLocks noGrp="1"/>
          </p:cNvSpPr>
          <p:nvPr>
            <p:ph type="body" sz="quarter" idx="1"/>
          </p:nvPr>
        </p:nvSpPr>
        <p:spPr>
          <a:xfrm>
            <a:off x="4834080" y="7072200"/>
            <a:ext cx="14714640" cy="1587966"/>
          </a:xfrm>
          <a:prstGeom prst="rect">
            <a:avLst/>
          </a:prstGeom>
        </p:spPr>
        <p:txBody>
          <a:bodyPr anchor="ctr">
            <a:normAutofit/>
          </a:bodyPr>
          <a:lstStyle>
            <a:lvl1pPr marL="228600" indent="-228600">
              <a:lnSpc>
                <a:spcPct val="90000"/>
              </a:lnSpc>
              <a:spcBef>
                <a:spcPts val="1000"/>
              </a:spcBef>
              <a:buSzPct val="100000"/>
              <a:buChar char="•"/>
              <a:defRPr sz="2800" spc="0">
                <a:latin typeface="Arial"/>
                <a:ea typeface="Arial"/>
                <a:cs typeface="Arial"/>
                <a:sym typeface="Arial"/>
              </a:defRPr>
            </a:lvl1pPr>
            <a:lvl2pPr marL="723900" indent="-266700">
              <a:lnSpc>
                <a:spcPct val="90000"/>
              </a:lnSpc>
              <a:spcBef>
                <a:spcPts val="1000"/>
              </a:spcBef>
              <a:buSzPct val="100000"/>
              <a:defRPr sz="2800" spc="0">
                <a:latin typeface="Arial"/>
                <a:ea typeface="Arial"/>
                <a:cs typeface="Arial"/>
                <a:sym typeface="Arial"/>
              </a:defRPr>
            </a:lvl2pPr>
            <a:lvl3pPr marL="1234438" indent="-320038">
              <a:lnSpc>
                <a:spcPct val="90000"/>
              </a:lnSpc>
              <a:spcBef>
                <a:spcPts val="1000"/>
              </a:spcBef>
              <a:buSzPct val="100000"/>
              <a:defRPr sz="2800" spc="0">
                <a:latin typeface="Arial"/>
                <a:ea typeface="Arial"/>
                <a:cs typeface="Arial"/>
                <a:sym typeface="Arial"/>
              </a:defRPr>
            </a:lvl3pPr>
            <a:lvl4pPr marL="1727200" indent="-355600">
              <a:lnSpc>
                <a:spcPct val="90000"/>
              </a:lnSpc>
              <a:spcBef>
                <a:spcPts val="1000"/>
              </a:spcBef>
              <a:buSzPct val="100000"/>
              <a:defRPr sz="2800" spc="0">
                <a:latin typeface="Arial"/>
                <a:ea typeface="Arial"/>
                <a:cs typeface="Arial"/>
                <a:sym typeface="Arial"/>
              </a:defRPr>
            </a:lvl4pPr>
            <a:lvl5pPr marL="2184400" indent="-355600">
              <a:lnSpc>
                <a:spcPct val="90000"/>
              </a:lnSpc>
              <a:spcBef>
                <a:spcPts val="1000"/>
              </a:spcBef>
              <a:buSzPct val="100000"/>
              <a:defRPr sz="2800" spc="0">
                <a:latin typeface="Arial"/>
                <a:ea typeface="Arial"/>
                <a:cs typeface="Arial"/>
                <a:sym typeface="Aria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Content">
    <p:spTree>
      <p:nvGrpSpPr>
        <p:cNvPr id="1" name=""/>
        <p:cNvGrpSpPr/>
        <p:nvPr/>
      </p:nvGrpSpPr>
      <p:grpSpPr>
        <a:xfrm>
          <a:off x="0" y="0"/>
          <a:ext cx="0" cy="0"/>
          <a:chOff x="0" y="0"/>
          <a:chExt cx="0" cy="0"/>
        </a:xfrm>
      </p:grpSpPr>
      <p:sp>
        <p:nvSpPr>
          <p:cNvPr id="140" name="Прямоугольник"/>
          <p:cNvSpPr/>
          <p:nvPr/>
        </p:nvSpPr>
        <p:spPr>
          <a:xfrm>
            <a:off x="-470882" y="-172080"/>
            <a:ext cx="25940164" cy="14235840"/>
          </a:xfrm>
          <a:prstGeom prst="rect">
            <a:avLst/>
          </a:prstGeom>
          <a:solidFill>
            <a:srgbClr val="F3F9FF"/>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41" name="Прямоугольник"/>
          <p:cNvSpPr/>
          <p:nvPr/>
        </p:nvSpPr>
        <p:spPr>
          <a:xfrm>
            <a:off x="-470882" y="-172080"/>
            <a:ext cx="25940164" cy="14235840"/>
          </a:xfrm>
          <a:prstGeom prst="rect">
            <a:avLst/>
          </a:prstGeom>
          <a:solidFill>
            <a:srgbClr val="F2EFEA"/>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42" name="Текст заголовка"/>
          <p:cNvSpPr txBox="1">
            <a:spLocks noGrp="1"/>
          </p:cNvSpPr>
          <p:nvPr>
            <p:ph type="title"/>
          </p:nvPr>
        </p:nvSpPr>
        <p:spPr>
          <a:xfrm>
            <a:off x="4834080" y="2304000"/>
            <a:ext cx="14714640" cy="4641840"/>
          </a:xfrm>
          <a:prstGeom prst="rect">
            <a:avLst/>
          </a:prstGeom>
        </p:spPr>
        <p:txBody>
          <a:bodyPr/>
          <a:lstStyle>
            <a:lvl1pPr algn="l">
              <a:lnSpc>
                <a:spcPct val="90000"/>
              </a:lnSpc>
              <a:defRPr sz="4400" spc="0">
                <a:latin typeface="Arial"/>
                <a:ea typeface="Arial"/>
                <a:cs typeface="Arial"/>
                <a:sym typeface="Arial"/>
              </a:defRPr>
            </a:lvl1pPr>
          </a:lstStyle>
          <a:p>
            <a:r>
              <a:t>Текст заголовка</a:t>
            </a:r>
          </a:p>
        </p:txBody>
      </p:sp>
      <p:sp>
        <p:nvSpPr>
          <p:cNvPr id="143" name="Уровень текста 1…"/>
          <p:cNvSpPr txBox="1">
            <a:spLocks noGrp="1"/>
          </p:cNvSpPr>
          <p:nvPr>
            <p:ph type="body" sz="quarter" idx="1"/>
          </p:nvPr>
        </p:nvSpPr>
        <p:spPr>
          <a:xfrm>
            <a:off x="4834080" y="7072200"/>
            <a:ext cx="14714640" cy="1587966"/>
          </a:xfrm>
          <a:prstGeom prst="rect">
            <a:avLst/>
          </a:prstGeom>
        </p:spPr>
        <p:txBody>
          <a:bodyPr anchor="ctr">
            <a:normAutofit/>
          </a:bodyPr>
          <a:lstStyle>
            <a:lvl1pPr marL="228600" indent="-228600">
              <a:lnSpc>
                <a:spcPct val="90000"/>
              </a:lnSpc>
              <a:spcBef>
                <a:spcPts val="1000"/>
              </a:spcBef>
              <a:buSzPct val="100000"/>
              <a:buChar char="•"/>
              <a:defRPr sz="2800" spc="0">
                <a:latin typeface="Arial"/>
                <a:ea typeface="Arial"/>
                <a:cs typeface="Arial"/>
                <a:sym typeface="Arial"/>
              </a:defRPr>
            </a:lvl1pPr>
            <a:lvl2pPr marL="723900" indent="-266700">
              <a:lnSpc>
                <a:spcPct val="90000"/>
              </a:lnSpc>
              <a:spcBef>
                <a:spcPts val="1000"/>
              </a:spcBef>
              <a:buSzPct val="100000"/>
              <a:defRPr sz="2800" spc="0">
                <a:latin typeface="Arial"/>
                <a:ea typeface="Arial"/>
                <a:cs typeface="Arial"/>
                <a:sym typeface="Arial"/>
              </a:defRPr>
            </a:lvl2pPr>
            <a:lvl3pPr marL="1234438" indent="-320038">
              <a:lnSpc>
                <a:spcPct val="90000"/>
              </a:lnSpc>
              <a:spcBef>
                <a:spcPts val="1000"/>
              </a:spcBef>
              <a:buSzPct val="100000"/>
              <a:defRPr sz="2800" spc="0">
                <a:latin typeface="Arial"/>
                <a:ea typeface="Arial"/>
                <a:cs typeface="Arial"/>
                <a:sym typeface="Arial"/>
              </a:defRPr>
            </a:lvl3pPr>
            <a:lvl4pPr marL="1727200" indent="-355600">
              <a:lnSpc>
                <a:spcPct val="90000"/>
              </a:lnSpc>
              <a:spcBef>
                <a:spcPts val="1000"/>
              </a:spcBef>
              <a:buSzPct val="100000"/>
              <a:defRPr sz="2800" spc="0">
                <a:latin typeface="Arial"/>
                <a:ea typeface="Arial"/>
                <a:cs typeface="Arial"/>
                <a:sym typeface="Arial"/>
              </a:defRPr>
            </a:lvl4pPr>
            <a:lvl5pPr marL="2184400" indent="-355600">
              <a:lnSpc>
                <a:spcPct val="90000"/>
              </a:lnSpc>
              <a:spcBef>
                <a:spcPts val="1000"/>
              </a:spcBef>
              <a:buSzPct val="100000"/>
              <a:defRPr sz="2800" spc="0">
                <a:latin typeface="Arial"/>
                <a:ea typeface="Arial"/>
                <a:cs typeface="Arial"/>
                <a:sym typeface="Aria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4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2 Content">
    <p:spTree>
      <p:nvGrpSpPr>
        <p:cNvPr id="1" name=""/>
        <p:cNvGrpSpPr/>
        <p:nvPr/>
      </p:nvGrpSpPr>
      <p:grpSpPr>
        <a:xfrm>
          <a:off x="0" y="0"/>
          <a:ext cx="0" cy="0"/>
          <a:chOff x="0" y="0"/>
          <a:chExt cx="0" cy="0"/>
        </a:xfrm>
      </p:grpSpPr>
      <p:sp>
        <p:nvSpPr>
          <p:cNvPr id="151" name="Прямоугольник"/>
          <p:cNvSpPr/>
          <p:nvPr/>
        </p:nvSpPr>
        <p:spPr>
          <a:xfrm>
            <a:off x="-470882" y="-259920"/>
            <a:ext cx="25940164" cy="14235840"/>
          </a:xfrm>
          <a:prstGeom prst="rect">
            <a:avLst/>
          </a:prstGeom>
          <a:solidFill>
            <a:srgbClr val="FFB700">
              <a:alpha val="12943"/>
            </a:srgbClr>
          </a:solidFill>
          <a:ln w="12700">
            <a:miter lim="400000"/>
          </a:ln>
        </p:spPr>
        <p:txBody>
          <a:bodyPr lIns="45718" tIns="45718" rIns="45718" bIns="45718" anchor="ctr"/>
          <a:lstStyle/>
          <a:p>
            <a:pPr>
              <a:defRPr>
                <a:latin typeface="Arial"/>
                <a:ea typeface="Arial"/>
                <a:cs typeface="Arial"/>
                <a:sym typeface="Arial"/>
              </a:defRPr>
            </a:pPr>
            <a:endParaRPr/>
          </a:p>
        </p:txBody>
      </p:sp>
      <p:pic>
        <p:nvPicPr>
          <p:cNvPr id="152" name="image2.png" descr="image2.png"/>
          <p:cNvPicPr>
            <a:picLocks noChangeAspect="1"/>
          </p:cNvPicPr>
          <p:nvPr/>
        </p:nvPicPr>
        <p:blipFill>
          <a:blip r:embed="rId2">
            <a:alphaModFix amt="13663"/>
          </a:blip>
          <a:stretch>
            <a:fillRect/>
          </a:stretch>
        </p:blipFill>
        <p:spPr>
          <a:xfrm>
            <a:off x="-316509" y="-1260806"/>
            <a:ext cx="25016818" cy="16677880"/>
          </a:xfrm>
          <a:prstGeom prst="rect">
            <a:avLst/>
          </a:prstGeom>
          <a:ln w="12700">
            <a:miter lim="400000"/>
          </a:ln>
        </p:spPr>
      </p:pic>
      <p:sp>
        <p:nvSpPr>
          <p:cNvPr id="15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160" name="image3.png" descr="image3.png"/>
          <p:cNvPicPr>
            <a:picLocks noChangeAspect="1"/>
          </p:cNvPicPr>
          <p:nvPr/>
        </p:nvPicPr>
        <p:blipFill>
          <a:blip r:embed="rId2"/>
          <a:stretch>
            <a:fillRect/>
          </a:stretch>
        </p:blipFill>
        <p:spPr>
          <a:xfrm>
            <a:off x="-1322566" y="-49678"/>
            <a:ext cx="27029132" cy="15203886"/>
          </a:xfrm>
          <a:prstGeom prst="rect">
            <a:avLst/>
          </a:prstGeom>
          <a:ln w="12700">
            <a:miter lim="400000"/>
          </a:ln>
        </p:spPr>
      </p:pic>
      <p:pic>
        <p:nvPicPr>
          <p:cNvPr id="161" name="image4.png" descr="image4.png"/>
          <p:cNvPicPr>
            <a:picLocks noChangeAspect="1"/>
          </p:cNvPicPr>
          <p:nvPr/>
        </p:nvPicPr>
        <p:blipFill>
          <a:blip r:embed="rId3"/>
          <a:stretch>
            <a:fillRect/>
          </a:stretch>
        </p:blipFill>
        <p:spPr>
          <a:xfrm>
            <a:off x="-1389475" y="-87315"/>
            <a:ext cx="27162950" cy="15279163"/>
          </a:xfrm>
          <a:prstGeom prst="rect">
            <a:avLst/>
          </a:prstGeom>
          <a:ln w="12700">
            <a:miter lim="400000"/>
          </a:ln>
        </p:spPr>
      </p:pic>
      <p:sp>
        <p:nvSpPr>
          <p:cNvPr id="16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entered Text">
    <p:spTree>
      <p:nvGrpSpPr>
        <p:cNvPr id="1" name=""/>
        <p:cNvGrpSpPr/>
        <p:nvPr/>
      </p:nvGrpSpPr>
      <p:grpSpPr>
        <a:xfrm>
          <a:off x="0" y="0"/>
          <a:ext cx="0" cy="0"/>
          <a:chOff x="0" y="0"/>
          <a:chExt cx="0" cy="0"/>
        </a:xfrm>
      </p:grpSpPr>
      <p:sp>
        <p:nvSpPr>
          <p:cNvPr id="169" name="Прямоугольник"/>
          <p:cNvSpPr/>
          <p:nvPr/>
        </p:nvSpPr>
        <p:spPr>
          <a:xfrm>
            <a:off x="-470882" y="-172080"/>
            <a:ext cx="25940164" cy="14235840"/>
          </a:xfrm>
          <a:prstGeom prst="rect">
            <a:avLst/>
          </a:prstGeom>
          <a:solidFill>
            <a:srgbClr val="C9E8F9">
              <a:alpha val="21000"/>
            </a:srgbClr>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70" name="Уровень текста 1…"/>
          <p:cNvSpPr txBox="1">
            <a:spLocks noGrp="1"/>
          </p:cNvSpPr>
          <p:nvPr>
            <p:ph type="body" idx="1"/>
          </p:nvPr>
        </p:nvSpPr>
        <p:spPr>
          <a:xfrm>
            <a:off x="4834080" y="2304000"/>
            <a:ext cx="14714640" cy="21517921"/>
          </a:xfrm>
          <a:prstGeom prst="rect">
            <a:avLst/>
          </a:prstGeom>
        </p:spPr>
        <p:txBody>
          <a:bodyPr anchor="ctr">
            <a:normAutofit/>
          </a:bodyPr>
          <a:lstStyle>
            <a:lvl1pPr marL="228600" indent="-228600">
              <a:lnSpc>
                <a:spcPct val="90000"/>
              </a:lnSpc>
              <a:spcBef>
                <a:spcPts val="1000"/>
              </a:spcBef>
              <a:buSzPct val="100000"/>
              <a:buChar char="•"/>
              <a:defRPr sz="2800" spc="0">
                <a:latin typeface="Arial"/>
                <a:ea typeface="Arial"/>
                <a:cs typeface="Arial"/>
                <a:sym typeface="Arial"/>
              </a:defRPr>
            </a:lvl1pPr>
            <a:lvl2pPr marL="723900" indent="-266700">
              <a:lnSpc>
                <a:spcPct val="90000"/>
              </a:lnSpc>
              <a:spcBef>
                <a:spcPts val="1000"/>
              </a:spcBef>
              <a:buSzPct val="100000"/>
              <a:defRPr sz="2800" spc="0">
                <a:latin typeface="Arial"/>
                <a:ea typeface="Arial"/>
                <a:cs typeface="Arial"/>
                <a:sym typeface="Arial"/>
              </a:defRPr>
            </a:lvl2pPr>
            <a:lvl3pPr marL="1234438" indent="-320038">
              <a:lnSpc>
                <a:spcPct val="90000"/>
              </a:lnSpc>
              <a:spcBef>
                <a:spcPts val="1000"/>
              </a:spcBef>
              <a:buSzPct val="100000"/>
              <a:defRPr sz="2800" spc="0">
                <a:latin typeface="Arial"/>
                <a:ea typeface="Arial"/>
                <a:cs typeface="Arial"/>
                <a:sym typeface="Arial"/>
              </a:defRPr>
            </a:lvl3pPr>
            <a:lvl4pPr marL="1727200" indent="-355600">
              <a:lnSpc>
                <a:spcPct val="90000"/>
              </a:lnSpc>
              <a:spcBef>
                <a:spcPts val="1000"/>
              </a:spcBef>
              <a:buSzPct val="100000"/>
              <a:defRPr sz="2800" spc="0">
                <a:latin typeface="Arial"/>
                <a:ea typeface="Arial"/>
                <a:cs typeface="Arial"/>
                <a:sym typeface="Arial"/>
              </a:defRPr>
            </a:lvl4pPr>
            <a:lvl5pPr marL="2184400" indent="-355600">
              <a:lnSpc>
                <a:spcPct val="90000"/>
              </a:lnSpc>
              <a:spcBef>
                <a:spcPts val="1000"/>
              </a:spcBef>
              <a:buSzPct val="100000"/>
              <a:defRPr sz="2800" spc="0">
                <a:latin typeface="Arial"/>
                <a:ea typeface="Arial"/>
                <a:cs typeface="Arial"/>
                <a:sym typeface="Aria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7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2 Content and Content">
    <p:spTree>
      <p:nvGrpSpPr>
        <p:cNvPr id="1" name=""/>
        <p:cNvGrpSpPr/>
        <p:nvPr/>
      </p:nvGrpSpPr>
      <p:grpSpPr>
        <a:xfrm>
          <a:off x="0" y="0"/>
          <a:ext cx="0" cy="0"/>
          <a:chOff x="0" y="0"/>
          <a:chExt cx="0" cy="0"/>
        </a:xfrm>
      </p:grpSpPr>
      <p:sp>
        <p:nvSpPr>
          <p:cNvPr id="178" name="Прямоугольник"/>
          <p:cNvSpPr/>
          <p:nvPr/>
        </p:nvSpPr>
        <p:spPr>
          <a:xfrm>
            <a:off x="-470882" y="-172080"/>
            <a:ext cx="25940164" cy="14235840"/>
          </a:xfrm>
          <a:prstGeom prst="rect">
            <a:avLst/>
          </a:prstGeom>
          <a:solidFill>
            <a:srgbClr val="C9E8F9">
              <a:alpha val="21000"/>
            </a:srgbClr>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79" name="Уровень текста 1…"/>
          <p:cNvSpPr txBox="1">
            <a:spLocks noGrp="1"/>
          </p:cNvSpPr>
          <p:nvPr>
            <p:ph type="body" sz="quarter" idx="1"/>
          </p:nvPr>
        </p:nvSpPr>
        <p:spPr>
          <a:xfrm>
            <a:off x="4834080" y="7072200"/>
            <a:ext cx="7180562" cy="75744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80" name="Текст заголовка"/>
          <p:cNvSpPr txBox="1">
            <a:spLocks noGrp="1"/>
          </p:cNvSpPr>
          <p:nvPr>
            <p:ph type="title"/>
          </p:nvPr>
        </p:nvSpPr>
        <p:spPr>
          <a:xfrm>
            <a:off x="4834080" y="2304000"/>
            <a:ext cx="14714640" cy="4641840"/>
          </a:xfrm>
          <a:prstGeom prst="rect">
            <a:avLst/>
          </a:prstGeom>
        </p:spPr>
        <p:txBody>
          <a:bodyPr/>
          <a:lstStyle>
            <a:lvl1pPr algn="l">
              <a:lnSpc>
                <a:spcPct val="90000"/>
              </a:lnSpc>
              <a:defRPr sz="4400" spc="0">
                <a:latin typeface="Arial"/>
                <a:ea typeface="Arial"/>
                <a:cs typeface="Arial"/>
                <a:sym typeface="Arial"/>
              </a:defRPr>
            </a:lvl1pPr>
          </a:lstStyle>
          <a:p>
            <a:r>
              <a:t>Текст заголовка</a:t>
            </a:r>
          </a:p>
        </p:txBody>
      </p:sp>
      <p:sp>
        <p:nvSpPr>
          <p:cNvPr id="181" name="Уровень текста 1…"/>
          <p:cNvSpPr txBox="1">
            <a:spLocks noGrp="1"/>
          </p:cNvSpPr>
          <p:nvPr>
            <p:ph type="body" sz="quarter" idx="21"/>
          </p:nvPr>
        </p:nvSpPr>
        <p:spPr>
          <a:xfrm>
            <a:off x="4834080" y="7901999"/>
            <a:ext cx="7180562" cy="757446"/>
          </a:xfrm>
          <a:prstGeom prst="rect">
            <a:avLst/>
          </a:prstGeom>
        </p:spPr>
        <p:txBody>
          <a:bodyPr anchor="ctr">
            <a:normAutofit/>
          </a:bodyPr>
          <a:lstStyle/>
          <a:p>
            <a:pPr>
              <a:defRPr spc="-100"/>
            </a:pPr>
            <a:endParaRPr/>
          </a:p>
        </p:txBody>
      </p:sp>
      <p:sp>
        <p:nvSpPr>
          <p:cNvPr id="18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9" name="Текст заголовка"/>
          <p:cNvSpPr txBox="1">
            <a:spLocks noGrp="1"/>
          </p:cNvSpPr>
          <p:nvPr>
            <p:ph type="title"/>
          </p:nvPr>
        </p:nvSpPr>
        <p:spPr>
          <a:xfrm>
            <a:off x="4834080" y="2304000"/>
            <a:ext cx="14714640" cy="4641840"/>
          </a:xfrm>
          <a:prstGeom prst="rect">
            <a:avLst/>
          </a:prstGeom>
        </p:spPr>
        <p:txBody>
          <a:bodyPr/>
          <a:lstStyle/>
          <a:p>
            <a:r>
              <a:t>Текст заголовка</a:t>
            </a:r>
          </a:p>
        </p:txBody>
      </p:sp>
      <p:sp>
        <p:nvSpPr>
          <p:cNvPr id="20" name="Уровень текста 1…"/>
          <p:cNvSpPr txBox="1">
            <a:spLocks noGrp="1"/>
          </p:cNvSpPr>
          <p:nvPr>
            <p:ph type="body" sz="quarter" idx="1"/>
          </p:nvPr>
        </p:nvSpPr>
        <p:spPr>
          <a:xfrm>
            <a:off x="4834080" y="7072200"/>
            <a:ext cx="14714640" cy="158796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Content and 2 Content">
    <p:spTree>
      <p:nvGrpSpPr>
        <p:cNvPr id="1" name=""/>
        <p:cNvGrpSpPr/>
        <p:nvPr/>
      </p:nvGrpSpPr>
      <p:grpSpPr>
        <a:xfrm>
          <a:off x="0" y="0"/>
          <a:ext cx="0" cy="0"/>
          <a:chOff x="0" y="0"/>
          <a:chExt cx="0" cy="0"/>
        </a:xfrm>
      </p:grpSpPr>
      <p:sp>
        <p:nvSpPr>
          <p:cNvPr id="189" name="Прямоугольник"/>
          <p:cNvSpPr/>
          <p:nvPr/>
        </p:nvSpPr>
        <p:spPr>
          <a:xfrm>
            <a:off x="-470882" y="-172080"/>
            <a:ext cx="25940164" cy="14235840"/>
          </a:xfrm>
          <a:prstGeom prst="rect">
            <a:avLst/>
          </a:prstGeom>
          <a:solidFill>
            <a:srgbClr val="C9E8F9">
              <a:alpha val="21000"/>
            </a:srgbClr>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90" name="Уровень текста 1…"/>
          <p:cNvSpPr txBox="1">
            <a:spLocks noGrp="1"/>
          </p:cNvSpPr>
          <p:nvPr>
            <p:ph type="body" sz="quarter" idx="1"/>
          </p:nvPr>
        </p:nvSpPr>
        <p:spPr>
          <a:xfrm>
            <a:off x="4834080" y="7072200"/>
            <a:ext cx="7180562" cy="158796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1" name="Текст заголовка"/>
          <p:cNvSpPr txBox="1">
            <a:spLocks noGrp="1"/>
          </p:cNvSpPr>
          <p:nvPr>
            <p:ph type="title"/>
          </p:nvPr>
        </p:nvSpPr>
        <p:spPr>
          <a:xfrm>
            <a:off x="4834080" y="2304000"/>
            <a:ext cx="14714640" cy="4641840"/>
          </a:xfrm>
          <a:prstGeom prst="rect">
            <a:avLst/>
          </a:prstGeom>
        </p:spPr>
        <p:txBody>
          <a:bodyPr/>
          <a:lstStyle>
            <a:lvl1pPr algn="l">
              <a:lnSpc>
                <a:spcPct val="90000"/>
              </a:lnSpc>
              <a:defRPr sz="4400" spc="0">
                <a:latin typeface="Arial"/>
                <a:ea typeface="Arial"/>
                <a:cs typeface="Arial"/>
                <a:sym typeface="Arial"/>
              </a:defRPr>
            </a:lvl1pPr>
          </a:lstStyle>
          <a:p>
            <a:r>
              <a:t>Текст заголовка</a:t>
            </a:r>
          </a:p>
        </p:txBody>
      </p:sp>
      <p:sp>
        <p:nvSpPr>
          <p:cNvPr id="192" name="Уровень текста 1…"/>
          <p:cNvSpPr txBox="1">
            <a:spLocks noGrp="1"/>
          </p:cNvSpPr>
          <p:nvPr>
            <p:ph type="body" sz="quarter" idx="21"/>
          </p:nvPr>
        </p:nvSpPr>
        <p:spPr>
          <a:xfrm>
            <a:off x="12373919" y="7901999"/>
            <a:ext cx="7180562" cy="757446"/>
          </a:xfrm>
          <a:prstGeom prst="rect">
            <a:avLst/>
          </a:prstGeom>
        </p:spPr>
        <p:txBody>
          <a:bodyPr anchor="ctr">
            <a:normAutofit/>
          </a:bodyPr>
          <a:lstStyle/>
          <a:p>
            <a:pPr>
              <a:defRPr spc="-100"/>
            </a:pPr>
            <a:endParaRPr/>
          </a:p>
        </p:txBody>
      </p:sp>
      <p:sp>
        <p:nvSpPr>
          <p:cNvPr id="19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2 Content over Content">
    <p:spTree>
      <p:nvGrpSpPr>
        <p:cNvPr id="1" name=""/>
        <p:cNvGrpSpPr/>
        <p:nvPr/>
      </p:nvGrpSpPr>
      <p:grpSpPr>
        <a:xfrm>
          <a:off x="0" y="0"/>
          <a:ext cx="0" cy="0"/>
          <a:chOff x="0" y="0"/>
          <a:chExt cx="0" cy="0"/>
        </a:xfrm>
      </p:grpSpPr>
      <p:sp>
        <p:nvSpPr>
          <p:cNvPr id="200" name="Прямоугольник"/>
          <p:cNvSpPr/>
          <p:nvPr/>
        </p:nvSpPr>
        <p:spPr>
          <a:xfrm>
            <a:off x="-470882" y="-172080"/>
            <a:ext cx="25940164" cy="14235840"/>
          </a:xfrm>
          <a:prstGeom prst="rect">
            <a:avLst/>
          </a:prstGeom>
          <a:solidFill>
            <a:srgbClr val="C9E8F9">
              <a:alpha val="21000"/>
            </a:srgbClr>
          </a:solidFill>
          <a:ln w="12700">
            <a:miter lim="400000"/>
          </a:ln>
        </p:spPr>
        <p:txBody>
          <a:bodyPr lIns="45718" tIns="45718" rIns="45718" bIns="45718" anchor="ctr"/>
          <a:lstStyle/>
          <a:p>
            <a:pPr>
              <a:defRPr>
                <a:latin typeface="Arial"/>
                <a:ea typeface="Arial"/>
                <a:cs typeface="Arial"/>
                <a:sym typeface="Arial"/>
              </a:defRPr>
            </a:pPr>
            <a:endParaRPr/>
          </a:p>
        </p:txBody>
      </p:sp>
      <p:sp>
        <p:nvSpPr>
          <p:cNvPr id="201" name="Уровень текста 1…"/>
          <p:cNvSpPr txBox="1">
            <a:spLocks noGrp="1"/>
          </p:cNvSpPr>
          <p:nvPr>
            <p:ph type="body" sz="quarter" idx="1"/>
          </p:nvPr>
        </p:nvSpPr>
        <p:spPr>
          <a:xfrm>
            <a:off x="4834080" y="7072200"/>
            <a:ext cx="7180562" cy="75744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2" name="Текст заголовка"/>
          <p:cNvSpPr txBox="1">
            <a:spLocks noGrp="1"/>
          </p:cNvSpPr>
          <p:nvPr>
            <p:ph type="title"/>
          </p:nvPr>
        </p:nvSpPr>
        <p:spPr>
          <a:xfrm>
            <a:off x="4834080" y="2304000"/>
            <a:ext cx="14714640" cy="4641840"/>
          </a:xfrm>
          <a:prstGeom prst="rect">
            <a:avLst/>
          </a:prstGeom>
        </p:spPr>
        <p:txBody>
          <a:bodyPr/>
          <a:lstStyle>
            <a:lvl1pPr algn="l">
              <a:lnSpc>
                <a:spcPct val="90000"/>
              </a:lnSpc>
              <a:defRPr sz="4400" spc="0">
                <a:latin typeface="Arial"/>
                <a:ea typeface="Arial"/>
                <a:cs typeface="Arial"/>
                <a:sym typeface="Arial"/>
              </a:defRPr>
            </a:lvl1pPr>
          </a:lstStyle>
          <a:p>
            <a:r>
              <a:t>Текст заголовка</a:t>
            </a:r>
          </a:p>
        </p:txBody>
      </p:sp>
      <p:sp>
        <p:nvSpPr>
          <p:cNvPr id="203" name="Уровень текста 1…"/>
          <p:cNvSpPr txBox="1">
            <a:spLocks noGrp="1"/>
          </p:cNvSpPr>
          <p:nvPr>
            <p:ph type="body" sz="quarter" idx="21"/>
          </p:nvPr>
        </p:nvSpPr>
        <p:spPr>
          <a:xfrm>
            <a:off x="4834077" y="7901999"/>
            <a:ext cx="14714646" cy="757446"/>
          </a:xfrm>
          <a:prstGeom prst="rect">
            <a:avLst/>
          </a:prstGeom>
        </p:spPr>
        <p:txBody>
          <a:bodyPr anchor="ctr">
            <a:normAutofit/>
          </a:bodyPr>
          <a:lstStyle/>
          <a:p>
            <a:pPr>
              <a:defRPr spc="-100"/>
            </a:pPr>
            <a:endParaRPr/>
          </a:p>
        </p:txBody>
      </p:sp>
      <p:sp>
        <p:nvSpPr>
          <p:cNvPr id="20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Content over Content">
    <p:spTree>
      <p:nvGrpSpPr>
        <p:cNvPr id="1" name=""/>
        <p:cNvGrpSpPr/>
        <p:nvPr/>
      </p:nvGrpSpPr>
      <p:grpSpPr>
        <a:xfrm>
          <a:off x="0" y="0"/>
          <a:ext cx="0" cy="0"/>
          <a:chOff x="0" y="0"/>
          <a:chExt cx="0" cy="0"/>
        </a:xfrm>
      </p:grpSpPr>
      <p:sp>
        <p:nvSpPr>
          <p:cNvPr id="211" name="Прямоугольник"/>
          <p:cNvSpPr/>
          <p:nvPr/>
        </p:nvSpPr>
        <p:spPr>
          <a:xfrm>
            <a:off x="-470882" y="-172080"/>
            <a:ext cx="25940164" cy="14235840"/>
          </a:xfrm>
          <a:prstGeom prst="rect">
            <a:avLst/>
          </a:prstGeom>
          <a:solidFill>
            <a:srgbClr val="C9E8F9">
              <a:alpha val="21000"/>
            </a:srgbClr>
          </a:solidFill>
          <a:ln w="12700">
            <a:miter lim="400000"/>
          </a:ln>
        </p:spPr>
        <p:txBody>
          <a:bodyPr lIns="45718" tIns="45718" rIns="45718" bIns="45718" anchor="ctr"/>
          <a:lstStyle/>
          <a:p>
            <a:pPr>
              <a:defRPr>
                <a:latin typeface="Arial"/>
                <a:ea typeface="Arial"/>
                <a:cs typeface="Arial"/>
                <a:sym typeface="Arial"/>
              </a:defRPr>
            </a:pPr>
            <a:endParaRPr/>
          </a:p>
        </p:txBody>
      </p:sp>
      <p:sp>
        <p:nvSpPr>
          <p:cNvPr id="212" name="Уровень текста 1…"/>
          <p:cNvSpPr txBox="1">
            <a:spLocks noGrp="1"/>
          </p:cNvSpPr>
          <p:nvPr>
            <p:ph type="body" sz="quarter" idx="1"/>
          </p:nvPr>
        </p:nvSpPr>
        <p:spPr>
          <a:xfrm>
            <a:off x="4834080" y="7072200"/>
            <a:ext cx="14714640" cy="75744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13" name="Текст заголовка"/>
          <p:cNvSpPr txBox="1">
            <a:spLocks noGrp="1"/>
          </p:cNvSpPr>
          <p:nvPr>
            <p:ph type="title"/>
          </p:nvPr>
        </p:nvSpPr>
        <p:spPr>
          <a:xfrm>
            <a:off x="4834080" y="2304000"/>
            <a:ext cx="14714640" cy="4641840"/>
          </a:xfrm>
          <a:prstGeom prst="rect">
            <a:avLst/>
          </a:prstGeom>
        </p:spPr>
        <p:txBody>
          <a:bodyPr/>
          <a:lstStyle>
            <a:lvl1pPr algn="l">
              <a:lnSpc>
                <a:spcPct val="90000"/>
              </a:lnSpc>
              <a:defRPr sz="4400" spc="0">
                <a:latin typeface="Arial"/>
                <a:ea typeface="Arial"/>
                <a:cs typeface="Arial"/>
                <a:sym typeface="Arial"/>
              </a:defRPr>
            </a:lvl1pPr>
          </a:lstStyle>
          <a:p>
            <a:r>
              <a:t>Текст заголовка</a:t>
            </a:r>
          </a:p>
        </p:txBody>
      </p:sp>
      <p:sp>
        <p:nvSpPr>
          <p:cNvPr id="214" name="Уровень текста 1…"/>
          <p:cNvSpPr txBox="1">
            <a:spLocks noGrp="1"/>
          </p:cNvSpPr>
          <p:nvPr>
            <p:ph type="body" sz="quarter" idx="21"/>
          </p:nvPr>
        </p:nvSpPr>
        <p:spPr>
          <a:xfrm>
            <a:off x="4834077" y="7901999"/>
            <a:ext cx="14714646" cy="757446"/>
          </a:xfrm>
          <a:prstGeom prst="rect">
            <a:avLst/>
          </a:prstGeom>
        </p:spPr>
        <p:txBody>
          <a:bodyPr anchor="ctr">
            <a:normAutofit/>
          </a:bodyPr>
          <a:lstStyle/>
          <a:p>
            <a:pPr>
              <a:defRPr spc="-100"/>
            </a:pPr>
            <a:endParaRPr/>
          </a:p>
        </p:txBody>
      </p:sp>
      <p:sp>
        <p:nvSpPr>
          <p:cNvPr id="21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4 Content">
    <p:spTree>
      <p:nvGrpSpPr>
        <p:cNvPr id="1" name=""/>
        <p:cNvGrpSpPr/>
        <p:nvPr/>
      </p:nvGrpSpPr>
      <p:grpSpPr>
        <a:xfrm>
          <a:off x="0" y="0"/>
          <a:ext cx="0" cy="0"/>
          <a:chOff x="0" y="0"/>
          <a:chExt cx="0" cy="0"/>
        </a:xfrm>
      </p:grpSpPr>
      <p:sp>
        <p:nvSpPr>
          <p:cNvPr id="222" name="Прямоугольник"/>
          <p:cNvSpPr/>
          <p:nvPr/>
        </p:nvSpPr>
        <p:spPr>
          <a:xfrm>
            <a:off x="-470882" y="-172080"/>
            <a:ext cx="25940164" cy="14235840"/>
          </a:xfrm>
          <a:prstGeom prst="rect">
            <a:avLst/>
          </a:prstGeom>
          <a:solidFill>
            <a:srgbClr val="C9E8F9">
              <a:alpha val="21000"/>
            </a:srgbClr>
          </a:solidFill>
          <a:ln w="12700">
            <a:miter lim="400000"/>
          </a:ln>
        </p:spPr>
        <p:txBody>
          <a:bodyPr lIns="45718" tIns="45718" rIns="45718" bIns="45718" anchor="ctr"/>
          <a:lstStyle/>
          <a:p>
            <a:pPr>
              <a:defRPr>
                <a:latin typeface="Arial"/>
                <a:ea typeface="Arial"/>
                <a:cs typeface="Arial"/>
                <a:sym typeface="Arial"/>
              </a:defRPr>
            </a:pPr>
            <a:endParaRPr/>
          </a:p>
        </p:txBody>
      </p:sp>
      <p:sp>
        <p:nvSpPr>
          <p:cNvPr id="223" name="Уровень текста 1…"/>
          <p:cNvSpPr txBox="1">
            <a:spLocks noGrp="1"/>
          </p:cNvSpPr>
          <p:nvPr>
            <p:ph type="body" sz="quarter" idx="1"/>
          </p:nvPr>
        </p:nvSpPr>
        <p:spPr>
          <a:xfrm>
            <a:off x="4834080" y="7072200"/>
            <a:ext cx="7180562" cy="75744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4" name="Текст заголовка"/>
          <p:cNvSpPr txBox="1">
            <a:spLocks noGrp="1"/>
          </p:cNvSpPr>
          <p:nvPr>
            <p:ph type="title"/>
          </p:nvPr>
        </p:nvSpPr>
        <p:spPr>
          <a:xfrm>
            <a:off x="4834080" y="2304000"/>
            <a:ext cx="14714640" cy="4641840"/>
          </a:xfrm>
          <a:prstGeom prst="rect">
            <a:avLst/>
          </a:prstGeom>
        </p:spPr>
        <p:txBody>
          <a:bodyPr/>
          <a:lstStyle>
            <a:lvl1pPr algn="l">
              <a:lnSpc>
                <a:spcPct val="90000"/>
              </a:lnSpc>
              <a:defRPr sz="4400" spc="0">
                <a:latin typeface="Arial"/>
                <a:ea typeface="Arial"/>
                <a:cs typeface="Arial"/>
                <a:sym typeface="Arial"/>
              </a:defRPr>
            </a:lvl1pPr>
          </a:lstStyle>
          <a:p>
            <a:r>
              <a:t>Текст заголовка</a:t>
            </a:r>
          </a:p>
        </p:txBody>
      </p:sp>
      <p:sp>
        <p:nvSpPr>
          <p:cNvPr id="225" name="Уровень текста 1…"/>
          <p:cNvSpPr txBox="1">
            <a:spLocks noGrp="1"/>
          </p:cNvSpPr>
          <p:nvPr>
            <p:ph type="body" sz="quarter" idx="21"/>
          </p:nvPr>
        </p:nvSpPr>
        <p:spPr>
          <a:xfrm>
            <a:off x="12373919" y="7901999"/>
            <a:ext cx="7180562" cy="757446"/>
          </a:xfrm>
          <a:prstGeom prst="rect">
            <a:avLst/>
          </a:prstGeom>
        </p:spPr>
        <p:txBody>
          <a:bodyPr anchor="ctr">
            <a:normAutofit/>
          </a:bodyPr>
          <a:lstStyle/>
          <a:p>
            <a:pPr>
              <a:defRPr spc="-100"/>
            </a:pPr>
            <a:endParaRPr/>
          </a:p>
        </p:txBody>
      </p:sp>
      <p:sp>
        <p:nvSpPr>
          <p:cNvPr id="22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6 Content">
    <p:spTree>
      <p:nvGrpSpPr>
        <p:cNvPr id="1" name=""/>
        <p:cNvGrpSpPr/>
        <p:nvPr/>
      </p:nvGrpSpPr>
      <p:grpSpPr>
        <a:xfrm>
          <a:off x="0" y="0"/>
          <a:ext cx="0" cy="0"/>
          <a:chOff x="0" y="0"/>
          <a:chExt cx="0" cy="0"/>
        </a:xfrm>
      </p:grpSpPr>
      <p:sp>
        <p:nvSpPr>
          <p:cNvPr id="233" name="Прямоугольник"/>
          <p:cNvSpPr/>
          <p:nvPr/>
        </p:nvSpPr>
        <p:spPr>
          <a:xfrm>
            <a:off x="-470882" y="-172080"/>
            <a:ext cx="25940164" cy="14235840"/>
          </a:xfrm>
          <a:prstGeom prst="rect">
            <a:avLst/>
          </a:prstGeom>
          <a:solidFill>
            <a:srgbClr val="C9E8F9">
              <a:alpha val="21000"/>
            </a:srgbClr>
          </a:solidFill>
          <a:ln w="12700">
            <a:miter lim="400000"/>
          </a:ln>
        </p:spPr>
        <p:txBody>
          <a:bodyPr lIns="45718" tIns="45718" rIns="45718" bIns="45718" anchor="ctr"/>
          <a:lstStyle/>
          <a:p>
            <a:pPr>
              <a:defRPr>
                <a:latin typeface="Arial"/>
                <a:ea typeface="Arial"/>
                <a:cs typeface="Arial"/>
                <a:sym typeface="Arial"/>
              </a:defRPr>
            </a:pPr>
            <a:endParaRPr/>
          </a:p>
        </p:txBody>
      </p:sp>
      <p:sp>
        <p:nvSpPr>
          <p:cNvPr id="234" name="Уровень текста 1…"/>
          <p:cNvSpPr txBox="1">
            <a:spLocks noGrp="1"/>
          </p:cNvSpPr>
          <p:nvPr>
            <p:ph type="body" sz="quarter" idx="1"/>
          </p:nvPr>
        </p:nvSpPr>
        <p:spPr>
          <a:xfrm>
            <a:off x="4834080" y="7072200"/>
            <a:ext cx="4737966" cy="75744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5" name="Текст заголовка"/>
          <p:cNvSpPr txBox="1">
            <a:spLocks noGrp="1"/>
          </p:cNvSpPr>
          <p:nvPr>
            <p:ph type="title"/>
          </p:nvPr>
        </p:nvSpPr>
        <p:spPr>
          <a:xfrm>
            <a:off x="4834080" y="2304000"/>
            <a:ext cx="14714640" cy="4641840"/>
          </a:xfrm>
          <a:prstGeom prst="rect">
            <a:avLst/>
          </a:prstGeom>
        </p:spPr>
        <p:txBody>
          <a:bodyPr/>
          <a:lstStyle>
            <a:lvl1pPr algn="l">
              <a:lnSpc>
                <a:spcPct val="90000"/>
              </a:lnSpc>
              <a:defRPr sz="4400" spc="0">
                <a:latin typeface="Arial"/>
                <a:ea typeface="Arial"/>
                <a:cs typeface="Arial"/>
                <a:sym typeface="Arial"/>
              </a:defRPr>
            </a:lvl1pPr>
          </a:lstStyle>
          <a:p>
            <a:r>
              <a:t>Текст заголовка</a:t>
            </a:r>
          </a:p>
        </p:txBody>
      </p:sp>
      <p:sp>
        <p:nvSpPr>
          <p:cNvPr id="236" name="Уровень текста 1…"/>
          <p:cNvSpPr txBox="1">
            <a:spLocks noGrp="1"/>
          </p:cNvSpPr>
          <p:nvPr>
            <p:ph type="body" sz="quarter" idx="21"/>
          </p:nvPr>
        </p:nvSpPr>
        <p:spPr>
          <a:xfrm>
            <a:off x="14784480" y="7901999"/>
            <a:ext cx="4737966" cy="757446"/>
          </a:xfrm>
          <a:prstGeom prst="rect">
            <a:avLst/>
          </a:prstGeom>
        </p:spPr>
        <p:txBody>
          <a:bodyPr anchor="ctr">
            <a:normAutofit/>
          </a:bodyPr>
          <a:lstStyle/>
          <a:p>
            <a:pPr>
              <a:defRPr spc="-100"/>
            </a:pPr>
            <a:endParaRPr/>
          </a:p>
        </p:txBody>
      </p:sp>
      <p:sp>
        <p:nvSpPr>
          <p:cNvPr id="23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Content">
    <p:spTree>
      <p:nvGrpSpPr>
        <p:cNvPr id="1" name=""/>
        <p:cNvGrpSpPr/>
        <p:nvPr/>
      </p:nvGrpSpPr>
      <p:grpSpPr>
        <a:xfrm>
          <a:off x="0" y="0"/>
          <a:ext cx="0" cy="0"/>
          <a:chOff x="0" y="0"/>
          <a:chExt cx="0" cy="0"/>
        </a:xfrm>
      </p:grpSpPr>
      <p:sp>
        <p:nvSpPr>
          <p:cNvPr id="244" name="Прямоугольник"/>
          <p:cNvSpPr/>
          <p:nvPr/>
        </p:nvSpPr>
        <p:spPr>
          <a:xfrm>
            <a:off x="-61922" y="-246240"/>
            <a:ext cx="25940164" cy="14235840"/>
          </a:xfrm>
          <a:prstGeom prst="rect">
            <a:avLst/>
          </a:prstGeom>
          <a:solidFill>
            <a:srgbClr val="F1CC5E"/>
          </a:solidFill>
          <a:ln w="12700">
            <a:miter lim="400000"/>
          </a:ln>
        </p:spPr>
        <p:txBody>
          <a:bodyPr lIns="45718" tIns="45718" rIns="45718" bIns="45718" anchor="ctr"/>
          <a:lstStyle/>
          <a:p>
            <a:pPr>
              <a:defRPr>
                <a:latin typeface="Arial"/>
                <a:ea typeface="Arial"/>
                <a:cs typeface="Arial"/>
                <a:sym typeface="Arial"/>
              </a:defRPr>
            </a:pPr>
            <a:endParaRPr/>
          </a:p>
        </p:txBody>
      </p:sp>
      <p:sp>
        <p:nvSpPr>
          <p:cNvPr id="245" name="Текст заголовка"/>
          <p:cNvSpPr txBox="1">
            <a:spLocks noGrp="1"/>
          </p:cNvSpPr>
          <p:nvPr>
            <p:ph type="title"/>
          </p:nvPr>
        </p:nvSpPr>
        <p:spPr>
          <a:xfrm>
            <a:off x="4834080" y="2304000"/>
            <a:ext cx="14714640" cy="4641840"/>
          </a:xfrm>
          <a:prstGeom prst="rect">
            <a:avLst/>
          </a:prstGeom>
        </p:spPr>
        <p:txBody>
          <a:bodyPr/>
          <a:lstStyle/>
          <a:p>
            <a:r>
              <a:t>Текст заголовка</a:t>
            </a:r>
          </a:p>
        </p:txBody>
      </p:sp>
      <p:sp>
        <p:nvSpPr>
          <p:cNvPr id="246" name="Уровень текста 1…"/>
          <p:cNvSpPr txBox="1">
            <a:spLocks noGrp="1"/>
          </p:cNvSpPr>
          <p:nvPr>
            <p:ph type="body" sz="quarter" idx="1"/>
          </p:nvPr>
        </p:nvSpPr>
        <p:spPr>
          <a:xfrm>
            <a:off x="4834080" y="7072200"/>
            <a:ext cx="14714640" cy="1587967"/>
          </a:xfrm>
          <a:prstGeom prst="rect">
            <a:avLst/>
          </a:prstGeom>
        </p:spPr>
        <p:txBody>
          <a:bodyP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4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Content">
    <p:spTree>
      <p:nvGrpSpPr>
        <p:cNvPr id="1" name=""/>
        <p:cNvGrpSpPr/>
        <p:nvPr/>
      </p:nvGrpSpPr>
      <p:grpSpPr>
        <a:xfrm>
          <a:off x="0" y="0"/>
          <a:ext cx="0" cy="0"/>
          <a:chOff x="0" y="0"/>
          <a:chExt cx="0" cy="0"/>
        </a:xfrm>
      </p:grpSpPr>
      <p:sp>
        <p:nvSpPr>
          <p:cNvPr id="28" name="Прямоугольник"/>
          <p:cNvSpPr/>
          <p:nvPr/>
        </p:nvSpPr>
        <p:spPr>
          <a:xfrm>
            <a:off x="-61922" y="-246240"/>
            <a:ext cx="25940164" cy="14235840"/>
          </a:xfrm>
          <a:prstGeom prst="rect">
            <a:avLst/>
          </a:prstGeom>
          <a:solidFill>
            <a:srgbClr val="FFB019"/>
          </a:solidFill>
          <a:ln w="12700">
            <a:miter lim="400000"/>
          </a:ln>
        </p:spPr>
        <p:txBody>
          <a:bodyPr lIns="45718" tIns="45718" rIns="45718" bIns="45718" anchor="ctr"/>
          <a:lstStyle/>
          <a:p>
            <a:pPr>
              <a:defRPr>
                <a:latin typeface="Arial"/>
                <a:ea typeface="Arial"/>
                <a:cs typeface="Arial"/>
                <a:sym typeface="Arial"/>
              </a:defRPr>
            </a:pPr>
            <a:endParaRPr/>
          </a:p>
        </p:txBody>
      </p:sp>
      <p:sp>
        <p:nvSpPr>
          <p:cNvPr id="29" name="Текст заголовка"/>
          <p:cNvSpPr txBox="1">
            <a:spLocks noGrp="1"/>
          </p:cNvSpPr>
          <p:nvPr>
            <p:ph type="title"/>
          </p:nvPr>
        </p:nvSpPr>
        <p:spPr>
          <a:xfrm>
            <a:off x="4834080" y="2304000"/>
            <a:ext cx="14714640" cy="4641840"/>
          </a:xfrm>
          <a:prstGeom prst="rect">
            <a:avLst/>
          </a:prstGeom>
        </p:spPr>
        <p:txBody>
          <a:bodyPr/>
          <a:lstStyle/>
          <a:p>
            <a:r>
              <a:t>Текст заголовка</a:t>
            </a:r>
          </a:p>
        </p:txBody>
      </p:sp>
      <p:sp>
        <p:nvSpPr>
          <p:cNvPr id="30" name="Уровень текста 1…"/>
          <p:cNvSpPr txBox="1">
            <a:spLocks noGrp="1"/>
          </p:cNvSpPr>
          <p:nvPr>
            <p:ph type="body" sz="quarter" idx="1"/>
          </p:nvPr>
        </p:nvSpPr>
        <p:spPr>
          <a:xfrm>
            <a:off x="4834080" y="7072200"/>
            <a:ext cx="14714640" cy="1587966"/>
          </a:xfrm>
          <a:prstGeom prst="rect">
            <a:avLst/>
          </a:prstGeom>
        </p:spPr>
        <p:txBody>
          <a:bodyP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38" name="Уровень текста 1…"/>
          <p:cNvSpPr txBox="1">
            <a:spLocks noGrp="1"/>
          </p:cNvSpPr>
          <p:nvPr>
            <p:ph type="body" sz="quarter" idx="1"/>
          </p:nvPr>
        </p:nvSpPr>
        <p:spPr>
          <a:xfrm>
            <a:off x="4834080" y="7072200"/>
            <a:ext cx="7180562" cy="158796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Текст заголовка"/>
          <p:cNvSpPr txBox="1">
            <a:spLocks noGrp="1"/>
          </p:cNvSpPr>
          <p:nvPr>
            <p:ph type="title"/>
          </p:nvPr>
        </p:nvSpPr>
        <p:spPr>
          <a:xfrm>
            <a:off x="4834080" y="2304000"/>
            <a:ext cx="14714640" cy="4641840"/>
          </a:xfrm>
          <a:prstGeom prst="rect">
            <a:avLst/>
          </a:prstGeom>
        </p:spPr>
        <p:txBody>
          <a:bodyPr/>
          <a:lstStyle/>
          <a:p>
            <a:r>
              <a:t>Текст заголовка</a:t>
            </a:r>
          </a:p>
        </p:txBody>
      </p:sp>
      <p:sp>
        <p:nvSpPr>
          <p:cNvPr id="40" name="Уровень текста 1…"/>
          <p:cNvSpPr txBox="1">
            <a:spLocks noGrp="1"/>
          </p:cNvSpPr>
          <p:nvPr>
            <p:ph type="body" sz="quarter" idx="21"/>
          </p:nvPr>
        </p:nvSpPr>
        <p:spPr>
          <a:xfrm>
            <a:off x="12373919" y="7072200"/>
            <a:ext cx="7180562" cy="1587966"/>
          </a:xfrm>
          <a:prstGeom prst="rect">
            <a:avLst/>
          </a:prstGeom>
        </p:spPr>
        <p:txBody>
          <a:bodyPr anchor="ctr">
            <a:normAutofit/>
          </a:bodyPr>
          <a:lstStyle/>
          <a:p>
            <a:pPr>
              <a:defRPr spc="-100"/>
            </a:pPr>
            <a:endParaRP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xfrm>
            <a:off x="4834080" y="2304000"/>
            <a:ext cx="14714640" cy="4641840"/>
          </a:xfrm>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56" name="Уровень текста 1…"/>
          <p:cNvSpPr txBox="1">
            <a:spLocks noGrp="1"/>
          </p:cNvSpPr>
          <p:nvPr>
            <p:ph type="body" idx="1"/>
          </p:nvPr>
        </p:nvSpPr>
        <p:spPr>
          <a:xfrm>
            <a:off x="4834080" y="2304000"/>
            <a:ext cx="14714640" cy="21517921"/>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64" name="Уровень текста 1…"/>
          <p:cNvSpPr txBox="1">
            <a:spLocks noGrp="1"/>
          </p:cNvSpPr>
          <p:nvPr>
            <p:ph type="body" sz="quarter" idx="1"/>
          </p:nvPr>
        </p:nvSpPr>
        <p:spPr>
          <a:xfrm>
            <a:off x="4834080" y="7072200"/>
            <a:ext cx="7180562" cy="75744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5" name="Текст заголовка"/>
          <p:cNvSpPr txBox="1">
            <a:spLocks noGrp="1"/>
          </p:cNvSpPr>
          <p:nvPr>
            <p:ph type="title"/>
          </p:nvPr>
        </p:nvSpPr>
        <p:spPr>
          <a:xfrm>
            <a:off x="4834080" y="2304000"/>
            <a:ext cx="14714640" cy="4641840"/>
          </a:xfrm>
          <a:prstGeom prst="rect">
            <a:avLst/>
          </a:prstGeom>
        </p:spPr>
        <p:txBody>
          <a:bodyPr/>
          <a:lstStyle/>
          <a:p>
            <a:r>
              <a:t>Текст заголовка</a:t>
            </a:r>
          </a:p>
        </p:txBody>
      </p:sp>
      <p:sp>
        <p:nvSpPr>
          <p:cNvPr id="66" name="Уровень текста 1…"/>
          <p:cNvSpPr txBox="1">
            <a:spLocks noGrp="1"/>
          </p:cNvSpPr>
          <p:nvPr>
            <p:ph type="body" sz="quarter" idx="21"/>
          </p:nvPr>
        </p:nvSpPr>
        <p:spPr>
          <a:xfrm>
            <a:off x="4834080" y="7901999"/>
            <a:ext cx="7180562" cy="757446"/>
          </a:xfrm>
          <a:prstGeom prst="rect">
            <a:avLst/>
          </a:prstGeom>
        </p:spPr>
        <p:txBody>
          <a:bodyPr anchor="ctr">
            <a:normAutofit/>
          </a:bodyPr>
          <a:lstStyle/>
          <a:p>
            <a:pPr>
              <a:defRPr spc="-100"/>
            </a:pPr>
            <a:endParaRPr/>
          </a:p>
        </p:txBody>
      </p:sp>
      <p:sp>
        <p:nvSpPr>
          <p:cNvPr id="6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74" name="Уровень текста 1…"/>
          <p:cNvSpPr txBox="1">
            <a:spLocks noGrp="1"/>
          </p:cNvSpPr>
          <p:nvPr>
            <p:ph type="body" sz="quarter" idx="1"/>
          </p:nvPr>
        </p:nvSpPr>
        <p:spPr>
          <a:xfrm>
            <a:off x="4834080" y="7072200"/>
            <a:ext cx="7180562" cy="158796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Текст заголовка"/>
          <p:cNvSpPr txBox="1">
            <a:spLocks noGrp="1"/>
          </p:cNvSpPr>
          <p:nvPr>
            <p:ph type="title"/>
          </p:nvPr>
        </p:nvSpPr>
        <p:spPr>
          <a:xfrm>
            <a:off x="4834080" y="2304000"/>
            <a:ext cx="14714640" cy="4641840"/>
          </a:xfrm>
          <a:prstGeom prst="rect">
            <a:avLst/>
          </a:prstGeom>
        </p:spPr>
        <p:txBody>
          <a:bodyPr/>
          <a:lstStyle/>
          <a:p>
            <a:r>
              <a:t>Текст заголовка</a:t>
            </a:r>
          </a:p>
        </p:txBody>
      </p:sp>
      <p:sp>
        <p:nvSpPr>
          <p:cNvPr id="76" name="Уровень текста 1…"/>
          <p:cNvSpPr txBox="1">
            <a:spLocks noGrp="1"/>
          </p:cNvSpPr>
          <p:nvPr>
            <p:ph type="body" sz="quarter" idx="21"/>
          </p:nvPr>
        </p:nvSpPr>
        <p:spPr>
          <a:xfrm>
            <a:off x="12373919" y="7901999"/>
            <a:ext cx="7180562" cy="757446"/>
          </a:xfrm>
          <a:prstGeom prst="rect">
            <a:avLst/>
          </a:prstGeom>
        </p:spPr>
        <p:txBody>
          <a:bodyPr anchor="ctr">
            <a:normAutofit/>
          </a:bodyPr>
          <a:lstStyle/>
          <a:p>
            <a:pPr>
              <a:defRPr spc="-100"/>
            </a:pPr>
            <a:endParaRPr/>
          </a:p>
        </p:txBody>
      </p:sp>
      <p:sp>
        <p:nvSpPr>
          <p:cNvPr id="7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84" name="Уровень текста 1…"/>
          <p:cNvSpPr txBox="1">
            <a:spLocks noGrp="1"/>
          </p:cNvSpPr>
          <p:nvPr>
            <p:ph type="body" sz="quarter" idx="1"/>
          </p:nvPr>
        </p:nvSpPr>
        <p:spPr>
          <a:xfrm>
            <a:off x="4834080" y="7072200"/>
            <a:ext cx="7180562" cy="757446"/>
          </a:xfrm>
          <a:prstGeom prst="rect">
            <a:avLst/>
          </a:prstGeom>
        </p:spPr>
        <p:txBody>
          <a:bodyPr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5" name="Текст заголовка"/>
          <p:cNvSpPr txBox="1">
            <a:spLocks noGrp="1"/>
          </p:cNvSpPr>
          <p:nvPr>
            <p:ph type="title"/>
          </p:nvPr>
        </p:nvSpPr>
        <p:spPr>
          <a:xfrm>
            <a:off x="4834080" y="2304000"/>
            <a:ext cx="14714640" cy="4641840"/>
          </a:xfrm>
          <a:prstGeom prst="rect">
            <a:avLst/>
          </a:prstGeom>
        </p:spPr>
        <p:txBody>
          <a:bodyPr/>
          <a:lstStyle/>
          <a:p>
            <a:r>
              <a:t>Текст заголовка</a:t>
            </a:r>
          </a:p>
        </p:txBody>
      </p:sp>
      <p:sp>
        <p:nvSpPr>
          <p:cNvPr id="86" name="Уровень текста 1…"/>
          <p:cNvSpPr txBox="1">
            <a:spLocks noGrp="1"/>
          </p:cNvSpPr>
          <p:nvPr>
            <p:ph type="body" sz="quarter" idx="21"/>
          </p:nvPr>
        </p:nvSpPr>
        <p:spPr>
          <a:xfrm>
            <a:off x="4834077" y="7901999"/>
            <a:ext cx="14714646" cy="757446"/>
          </a:xfrm>
          <a:prstGeom prst="rect">
            <a:avLst/>
          </a:prstGeom>
        </p:spPr>
        <p:txBody>
          <a:bodyPr anchor="ctr">
            <a:normAutofit/>
          </a:bodyPr>
          <a:lstStyle/>
          <a:p>
            <a:pPr>
              <a:defRPr spc="-100"/>
            </a:pPr>
            <a:endParaRPr/>
          </a:p>
        </p:txBody>
      </p:sp>
      <p:sp>
        <p:nvSpPr>
          <p:cNvPr id="8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Прямоугольник"/>
          <p:cNvSpPr/>
          <p:nvPr/>
        </p:nvSpPr>
        <p:spPr>
          <a:xfrm>
            <a:off x="-61922" y="-246240"/>
            <a:ext cx="25940164" cy="14235840"/>
          </a:xfrm>
          <a:prstGeom prst="rect">
            <a:avLst/>
          </a:prstGeom>
          <a:solidFill>
            <a:srgbClr val="C9E8F9"/>
          </a:solidFill>
          <a:ln w="12700">
            <a:miter lim="400000"/>
          </a:ln>
        </p:spPr>
        <p:txBody>
          <a:bodyPr lIns="45718" tIns="45718" rIns="45718" bIns="45718" anchor="ctr"/>
          <a:lstStyle/>
          <a:p>
            <a:pPr>
              <a:defRPr>
                <a:latin typeface="Arial"/>
                <a:ea typeface="Arial"/>
                <a:cs typeface="Arial"/>
                <a:sym typeface="Arial"/>
              </a:defRPr>
            </a:pPr>
            <a:endParaRPr/>
          </a:p>
        </p:txBody>
      </p:sp>
      <p:sp>
        <p:nvSpPr>
          <p:cNvPr id="3" name="Текст заголовка"/>
          <p:cNvSpPr txBox="1">
            <a:spLocks noGrp="1"/>
          </p:cNvSpPr>
          <p:nvPr>
            <p:ph type="title"/>
          </p:nvPr>
        </p:nvSpPr>
        <p:spPr>
          <a:xfrm>
            <a:off x="3653366" y="1539875"/>
            <a:ext cx="19507201" cy="3336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Текст заголовка</a:t>
            </a:r>
          </a:p>
        </p:txBody>
      </p:sp>
      <p:sp>
        <p:nvSpPr>
          <p:cNvPr id="4" name="Уровень текста 1…"/>
          <p:cNvSpPr txBox="1">
            <a:spLocks noGrp="1"/>
          </p:cNvSpPr>
          <p:nvPr>
            <p:ph type="body" idx="1"/>
          </p:nvPr>
        </p:nvSpPr>
        <p:spPr>
          <a:xfrm>
            <a:off x="13610166" y="4876800"/>
            <a:ext cx="9550401" cy="883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 name="Номер слайда"/>
          <p:cNvSpPr txBox="1">
            <a:spLocks noGrp="1"/>
          </p:cNvSpPr>
          <p:nvPr>
            <p:ph type="sldNum" sz="quarter" idx="2"/>
          </p:nvPr>
        </p:nvSpPr>
        <p:spPr>
          <a:xfrm>
            <a:off x="17475200" y="12712700"/>
            <a:ext cx="409277" cy="401780"/>
          </a:xfrm>
          <a:prstGeom prst="rect">
            <a:avLst/>
          </a:prstGeom>
          <a:ln w="12700">
            <a:miter lim="400000"/>
          </a:ln>
        </p:spPr>
        <p:txBody>
          <a:bodyPr wrap="none" lIns="71279" tIns="71279" rIns="71279" bIns="71279">
            <a:spAutoFit/>
          </a:bodyPr>
          <a:lstStyle>
            <a:lvl1pPr>
              <a:defRPr spc="-1">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spd="med"/>
  <p:txStyles>
    <p:titleStyle>
      <a:lvl1pPr marL="0" marR="0" indent="0" algn="ctr" defTabSz="914400" rtl="0" latinLnBrk="0">
        <a:lnSpc>
          <a:spcPct val="100000"/>
        </a:lnSpc>
        <a:spcBef>
          <a:spcPts val="0"/>
        </a:spcBef>
        <a:spcAft>
          <a:spcPts val="0"/>
        </a:spcAft>
        <a:buClrTx/>
        <a:buSzTx/>
        <a:buFontTx/>
        <a:buNone/>
        <a:tabLst/>
        <a:defRPr sz="5000" b="0" i="0" u="none" strike="noStrike" cap="none" spc="-1" baseline="0">
          <a:solidFill>
            <a:srgbClr val="000000"/>
          </a:solidFill>
          <a:uFillTx/>
          <a:latin typeface="Helvetica Light"/>
          <a:ea typeface="Helvetica Light"/>
          <a:cs typeface="Helvetica Light"/>
          <a:sym typeface="Helvetica Light"/>
        </a:defRPr>
      </a:lvl1pPr>
      <a:lvl2pPr marL="0" marR="0" indent="0" algn="ctr" defTabSz="914400" rtl="0" latinLnBrk="0">
        <a:lnSpc>
          <a:spcPct val="100000"/>
        </a:lnSpc>
        <a:spcBef>
          <a:spcPts val="0"/>
        </a:spcBef>
        <a:spcAft>
          <a:spcPts val="0"/>
        </a:spcAft>
        <a:buClrTx/>
        <a:buSzTx/>
        <a:buFontTx/>
        <a:buNone/>
        <a:tabLst/>
        <a:defRPr sz="5000" b="0" i="0" u="none" strike="noStrike" cap="none" spc="-1" baseline="0">
          <a:solidFill>
            <a:srgbClr val="000000"/>
          </a:solidFill>
          <a:uFillTx/>
          <a:latin typeface="Helvetica Light"/>
          <a:ea typeface="Helvetica Light"/>
          <a:cs typeface="Helvetica Light"/>
          <a:sym typeface="Helvetica Light"/>
        </a:defRPr>
      </a:lvl2pPr>
      <a:lvl3pPr marL="0" marR="0" indent="0" algn="ctr" defTabSz="914400" rtl="0" latinLnBrk="0">
        <a:lnSpc>
          <a:spcPct val="100000"/>
        </a:lnSpc>
        <a:spcBef>
          <a:spcPts val="0"/>
        </a:spcBef>
        <a:spcAft>
          <a:spcPts val="0"/>
        </a:spcAft>
        <a:buClrTx/>
        <a:buSzTx/>
        <a:buFontTx/>
        <a:buNone/>
        <a:tabLst/>
        <a:defRPr sz="5000" b="0" i="0" u="none" strike="noStrike" cap="none" spc="-1" baseline="0">
          <a:solidFill>
            <a:srgbClr val="000000"/>
          </a:solidFill>
          <a:uFillTx/>
          <a:latin typeface="Helvetica Light"/>
          <a:ea typeface="Helvetica Light"/>
          <a:cs typeface="Helvetica Light"/>
          <a:sym typeface="Helvetica Light"/>
        </a:defRPr>
      </a:lvl3pPr>
      <a:lvl4pPr marL="0" marR="0" indent="0" algn="ctr" defTabSz="914400" rtl="0" latinLnBrk="0">
        <a:lnSpc>
          <a:spcPct val="100000"/>
        </a:lnSpc>
        <a:spcBef>
          <a:spcPts val="0"/>
        </a:spcBef>
        <a:spcAft>
          <a:spcPts val="0"/>
        </a:spcAft>
        <a:buClrTx/>
        <a:buSzTx/>
        <a:buFontTx/>
        <a:buNone/>
        <a:tabLst/>
        <a:defRPr sz="5000" b="0" i="0" u="none" strike="noStrike" cap="none" spc="-1" baseline="0">
          <a:solidFill>
            <a:srgbClr val="000000"/>
          </a:solidFill>
          <a:uFillTx/>
          <a:latin typeface="Helvetica Light"/>
          <a:ea typeface="Helvetica Light"/>
          <a:cs typeface="Helvetica Light"/>
          <a:sym typeface="Helvetica Light"/>
        </a:defRPr>
      </a:lvl4pPr>
      <a:lvl5pPr marL="0" marR="0" indent="0" algn="ctr" defTabSz="914400" rtl="0" latinLnBrk="0">
        <a:lnSpc>
          <a:spcPct val="100000"/>
        </a:lnSpc>
        <a:spcBef>
          <a:spcPts val="0"/>
        </a:spcBef>
        <a:spcAft>
          <a:spcPts val="0"/>
        </a:spcAft>
        <a:buClrTx/>
        <a:buSzTx/>
        <a:buFontTx/>
        <a:buNone/>
        <a:tabLst/>
        <a:defRPr sz="5000" b="0" i="0" u="none" strike="noStrike" cap="none" spc="-1" baseline="0">
          <a:solidFill>
            <a:srgbClr val="000000"/>
          </a:solidFill>
          <a:uFillTx/>
          <a:latin typeface="Helvetica Light"/>
          <a:ea typeface="Helvetica Light"/>
          <a:cs typeface="Helvetica Light"/>
          <a:sym typeface="Helvetica Light"/>
        </a:defRPr>
      </a:lvl5pPr>
      <a:lvl6pPr marL="0" marR="0" indent="0" algn="ctr" defTabSz="914400" rtl="0" latinLnBrk="0">
        <a:lnSpc>
          <a:spcPct val="100000"/>
        </a:lnSpc>
        <a:spcBef>
          <a:spcPts val="0"/>
        </a:spcBef>
        <a:spcAft>
          <a:spcPts val="0"/>
        </a:spcAft>
        <a:buClrTx/>
        <a:buSzTx/>
        <a:buFontTx/>
        <a:buNone/>
        <a:tabLst/>
        <a:defRPr sz="5000" b="0" i="0" u="none" strike="noStrike" cap="none" spc="-1" baseline="0">
          <a:solidFill>
            <a:srgbClr val="000000"/>
          </a:solidFill>
          <a:uFillTx/>
          <a:latin typeface="Helvetica Light"/>
          <a:ea typeface="Helvetica Light"/>
          <a:cs typeface="Helvetica Light"/>
          <a:sym typeface="Helvetica Light"/>
        </a:defRPr>
      </a:lvl6pPr>
      <a:lvl7pPr marL="0" marR="0" indent="0" algn="ctr" defTabSz="914400" rtl="0" latinLnBrk="0">
        <a:lnSpc>
          <a:spcPct val="100000"/>
        </a:lnSpc>
        <a:spcBef>
          <a:spcPts val="0"/>
        </a:spcBef>
        <a:spcAft>
          <a:spcPts val="0"/>
        </a:spcAft>
        <a:buClrTx/>
        <a:buSzTx/>
        <a:buFontTx/>
        <a:buNone/>
        <a:tabLst/>
        <a:defRPr sz="5000" b="0" i="0" u="none" strike="noStrike" cap="none" spc="-1" baseline="0">
          <a:solidFill>
            <a:srgbClr val="000000"/>
          </a:solidFill>
          <a:uFillTx/>
          <a:latin typeface="Helvetica Light"/>
          <a:ea typeface="Helvetica Light"/>
          <a:cs typeface="Helvetica Light"/>
          <a:sym typeface="Helvetica Light"/>
        </a:defRPr>
      </a:lvl7pPr>
      <a:lvl8pPr marL="0" marR="0" indent="0" algn="ctr" defTabSz="914400" rtl="0" latinLnBrk="0">
        <a:lnSpc>
          <a:spcPct val="100000"/>
        </a:lnSpc>
        <a:spcBef>
          <a:spcPts val="0"/>
        </a:spcBef>
        <a:spcAft>
          <a:spcPts val="0"/>
        </a:spcAft>
        <a:buClrTx/>
        <a:buSzTx/>
        <a:buFontTx/>
        <a:buNone/>
        <a:tabLst/>
        <a:defRPr sz="5000" b="0" i="0" u="none" strike="noStrike" cap="none" spc="-1" baseline="0">
          <a:solidFill>
            <a:srgbClr val="000000"/>
          </a:solidFill>
          <a:uFillTx/>
          <a:latin typeface="Helvetica Light"/>
          <a:ea typeface="Helvetica Light"/>
          <a:cs typeface="Helvetica Light"/>
          <a:sym typeface="Helvetica Light"/>
        </a:defRPr>
      </a:lvl8pPr>
      <a:lvl9pPr marL="0" marR="0" indent="0" algn="ctr" defTabSz="914400" rtl="0" latinLnBrk="0">
        <a:lnSpc>
          <a:spcPct val="100000"/>
        </a:lnSpc>
        <a:spcBef>
          <a:spcPts val="0"/>
        </a:spcBef>
        <a:spcAft>
          <a:spcPts val="0"/>
        </a:spcAft>
        <a:buClrTx/>
        <a:buSzTx/>
        <a:buFontTx/>
        <a:buNone/>
        <a:tabLst/>
        <a:defRPr sz="5000" b="0" i="0" u="none" strike="noStrike" cap="none" spc="-1" baseline="0">
          <a:solidFill>
            <a:srgbClr val="000000"/>
          </a:solidFill>
          <a:uFillTx/>
          <a:latin typeface="Helvetica Light"/>
          <a:ea typeface="Helvetica Light"/>
          <a:cs typeface="Helvetica Light"/>
          <a:sym typeface="Helvetica Light"/>
        </a:defRPr>
      </a:lvl9pPr>
    </p:titleStyle>
    <p:bodyStyle>
      <a:lvl1pPr marL="431996" marR="0" indent="-322916" algn="l" defTabSz="914400" rtl="0" latinLnBrk="0">
        <a:lnSpc>
          <a:spcPct val="100000"/>
        </a:lnSpc>
        <a:spcBef>
          <a:spcPts val="1400"/>
        </a:spcBef>
        <a:spcAft>
          <a:spcPts val="0"/>
        </a:spcAft>
        <a:buClrTx/>
        <a:buSzPct val="45000"/>
        <a:buFontTx/>
        <a:buChar char="●"/>
        <a:tabLst/>
        <a:defRPr sz="5000" b="0" i="0" u="none" strike="noStrike" cap="none" spc="-1" baseline="0">
          <a:solidFill>
            <a:srgbClr val="000000"/>
          </a:solidFill>
          <a:uFillTx/>
          <a:latin typeface="Helvetica Light"/>
          <a:ea typeface="Helvetica Light"/>
          <a:cs typeface="Helvetica Light"/>
          <a:sym typeface="Helvetica Light"/>
        </a:defRPr>
      </a:lvl1pPr>
      <a:lvl2pPr marL="863998" marR="0" indent="-322919" algn="l" defTabSz="914400" rtl="0" latinLnBrk="0">
        <a:lnSpc>
          <a:spcPct val="100000"/>
        </a:lnSpc>
        <a:spcBef>
          <a:spcPts val="1400"/>
        </a:spcBef>
        <a:spcAft>
          <a:spcPts val="0"/>
        </a:spcAft>
        <a:buClrTx/>
        <a:buSzPct val="75000"/>
        <a:buFontTx/>
        <a:buChar char="•"/>
        <a:tabLst/>
        <a:defRPr sz="5000" b="0" i="0" u="none" strike="noStrike" cap="none" spc="-1" baseline="0">
          <a:solidFill>
            <a:srgbClr val="000000"/>
          </a:solidFill>
          <a:uFillTx/>
          <a:latin typeface="Helvetica Light"/>
          <a:ea typeface="Helvetica Light"/>
          <a:cs typeface="Helvetica Light"/>
          <a:sym typeface="Helvetica Light"/>
        </a:defRPr>
      </a:lvl2pPr>
      <a:lvl3pPr marL="1295998" marR="0" indent="-286919" algn="l" defTabSz="914400" rtl="0" latinLnBrk="0">
        <a:lnSpc>
          <a:spcPct val="100000"/>
        </a:lnSpc>
        <a:spcBef>
          <a:spcPts val="1400"/>
        </a:spcBef>
        <a:spcAft>
          <a:spcPts val="0"/>
        </a:spcAft>
        <a:buClrTx/>
        <a:buSzPct val="45000"/>
        <a:buFontTx/>
        <a:buChar char="•"/>
        <a:tabLst/>
        <a:defRPr sz="5000" b="0" i="0" u="none" strike="noStrike" cap="none" spc="-1" baseline="0">
          <a:solidFill>
            <a:srgbClr val="000000"/>
          </a:solidFill>
          <a:uFillTx/>
          <a:latin typeface="Helvetica Light"/>
          <a:ea typeface="Helvetica Light"/>
          <a:cs typeface="Helvetica Light"/>
          <a:sym typeface="Helvetica Light"/>
        </a:defRPr>
      </a:lvl3pPr>
      <a:lvl4pPr marL="1727998" marR="0" indent="-214920" algn="l" defTabSz="914400" rtl="0" latinLnBrk="0">
        <a:lnSpc>
          <a:spcPct val="100000"/>
        </a:lnSpc>
        <a:spcBef>
          <a:spcPts val="1400"/>
        </a:spcBef>
        <a:spcAft>
          <a:spcPts val="0"/>
        </a:spcAft>
        <a:buClrTx/>
        <a:buSzPct val="75000"/>
        <a:buFontTx/>
        <a:buChar char="•"/>
        <a:tabLst/>
        <a:defRPr sz="5000" b="0" i="0" u="none" strike="noStrike" cap="none" spc="-1" baseline="0">
          <a:solidFill>
            <a:srgbClr val="000000"/>
          </a:solidFill>
          <a:uFillTx/>
          <a:latin typeface="Helvetica Light"/>
          <a:ea typeface="Helvetica Light"/>
          <a:cs typeface="Helvetica Light"/>
          <a:sym typeface="Helvetica Light"/>
        </a:defRPr>
      </a:lvl4pPr>
      <a:lvl5pPr marL="2483997" marR="0" indent="-538920" algn="l" defTabSz="914400" rtl="0" latinLnBrk="0">
        <a:lnSpc>
          <a:spcPct val="100000"/>
        </a:lnSpc>
        <a:spcBef>
          <a:spcPts val="1400"/>
        </a:spcBef>
        <a:spcAft>
          <a:spcPts val="0"/>
        </a:spcAft>
        <a:buClrTx/>
        <a:buSzPct val="45000"/>
        <a:buFontTx/>
        <a:buChar char="•"/>
        <a:tabLst/>
        <a:defRPr sz="5000" b="0" i="0" u="none" strike="noStrike" cap="none" spc="-1" baseline="0">
          <a:solidFill>
            <a:srgbClr val="000000"/>
          </a:solidFill>
          <a:uFillTx/>
          <a:latin typeface="Helvetica Light"/>
          <a:ea typeface="Helvetica Light"/>
          <a:cs typeface="Helvetica Light"/>
          <a:sym typeface="Helvetica Light"/>
        </a:defRPr>
      </a:lvl5pPr>
      <a:lvl6pPr marL="2921000" marR="0" indent="-635000" algn="l" defTabSz="914400" rtl="0" latinLnBrk="0">
        <a:lnSpc>
          <a:spcPct val="100000"/>
        </a:lnSpc>
        <a:spcBef>
          <a:spcPts val="1400"/>
        </a:spcBef>
        <a:spcAft>
          <a:spcPts val="0"/>
        </a:spcAft>
        <a:buClrTx/>
        <a:buSzPct val="45000"/>
        <a:buFontTx/>
        <a:buChar char="●"/>
        <a:tabLst/>
        <a:defRPr sz="5000" b="0" i="0" u="none" strike="noStrike" cap="none" spc="-1" baseline="0">
          <a:solidFill>
            <a:srgbClr val="000000"/>
          </a:solidFill>
          <a:uFillTx/>
          <a:latin typeface="Helvetica Light"/>
          <a:ea typeface="Helvetica Light"/>
          <a:cs typeface="Helvetica Light"/>
          <a:sym typeface="Helvetica Light"/>
        </a:defRPr>
      </a:lvl6pPr>
      <a:lvl7pPr marL="3378200" marR="0" indent="-635000" algn="l" defTabSz="914400" rtl="0" latinLnBrk="0">
        <a:lnSpc>
          <a:spcPct val="100000"/>
        </a:lnSpc>
        <a:spcBef>
          <a:spcPts val="1400"/>
        </a:spcBef>
        <a:spcAft>
          <a:spcPts val="0"/>
        </a:spcAft>
        <a:buClrTx/>
        <a:buSzPct val="45000"/>
        <a:buFontTx/>
        <a:buChar char="●"/>
        <a:tabLst/>
        <a:defRPr sz="5000" b="0" i="0" u="none" strike="noStrike" cap="none" spc="-1" baseline="0">
          <a:solidFill>
            <a:srgbClr val="000000"/>
          </a:solidFill>
          <a:uFillTx/>
          <a:latin typeface="Helvetica Light"/>
          <a:ea typeface="Helvetica Light"/>
          <a:cs typeface="Helvetica Light"/>
          <a:sym typeface="Helvetica Light"/>
        </a:defRPr>
      </a:lvl7pPr>
      <a:lvl8pPr marL="3835400" marR="0" indent="-635000" algn="l" defTabSz="914400" rtl="0" latinLnBrk="0">
        <a:lnSpc>
          <a:spcPct val="100000"/>
        </a:lnSpc>
        <a:spcBef>
          <a:spcPts val="1400"/>
        </a:spcBef>
        <a:spcAft>
          <a:spcPts val="0"/>
        </a:spcAft>
        <a:buClrTx/>
        <a:buSzPct val="45000"/>
        <a:buFontTx/>
        <a:buChar char="●"/>
        <a:tabLst/>
        <a:defRPr sz="5000" b="0" i="0" u="none" strike="noStrike" cap="none" spc="-1" baseline="0">
          <a:solidFill>
            <a:srgbClr val="000000"/>
          </a:solidFill>
          <a:uFillTx/>
          <a:latin typeface="Helvetica Light"/>
          <a:ea typeface="Helvetica Light"/>
          <a:cs typeface="Helvetica Light"/>
          <a:sym typeface="Helvetica Light"/>
        </a:defRPr>
      </a:lvl8pPr>
      <a:lvl9pPr marL="4292600" marR="0" indent="-635000" algn="l" defTabSz="914400" rtl="0" latinLnBrk="0">
        <a:lnSpc>
          <a:spcPct val="100000"/>
        </a:lnSpc>
        <a:spcBef>
          <a:spcPts val="1400"/>
        </a:spcBef>
        <a:spcAft>
          <a:spcPts val="0"/>
        </a:spcAft>
        <a:buClrTx/>
        <a:buSzPct val="45000"/>
        <a:buFontTx/>
        <a:buChar char="●"/>
        <a:tabLst/>
        <a:defRPr sz="5000" b="0" i="0" u="none" strike="noStrike" cap="none" spc="-1" baseline="0">
          <a:solidFill>
            <a:srgbClr val="000000"/>
          </a:solidFill>
          <a:uFillTx/>
          <a:latin typeface="Helvetica Light"/>
          <a:ea typeface="Helvetica Light"/>
          <a:cs typeface="Helvetica Light"/>
          <a:sym typeface="Helvetica Light"/>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1" baseline="0">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800" b="0" i="0" u="none" strike="noStrike" cap="none" spc="-1" baseline="0">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800" b="0" i="0" u="none" strike="noStrike" cap="none" spc="-1" baseline="0">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800" b="0" i="0" u="none" strike="noStrike" cap="none" spc="-1" baseline="0">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800" b="0" i="0" u="none" strike="noStrike" cap="none" spc="-1" baseline="0">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800" b="0" i="0" u="none" strike="noStrike" cap="none" spc="-1" baseline="0">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800" b="0" i="0" u="none" strike="noStrike" cap="none" spc="-1" baseline="0">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800" b="0" i="0" u="none" strike="noStrike" cap="none" spc="-1" baseline="0">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800" b="0" i="0" u="none" strike="noStrike" cap="none" spc="-1"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14.png"/><Relationship Id="rId10" Type="http://schemas.openxmlformats.org/officeDocument/2006/relationships/image" Target="../media/image38.png"/><Relationship Id="rId4" Type="http://schemas.openxmlformats.org/officeDocument/2006/relationships/image" Target="../media/image13.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14.png"/><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45.png"/><Relationship Id="rId5" Type="http://schemas.openxmlformats.org/officeDocument/2006/relationships/image" Target="../media/image15.pn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D-Spray"/>
          <p:cNvSpPr txBox="1"/>
          <p:nvPr/>
        </p:nvSpPr>
        <p:spPr>
          <a:xfrm>
            <a:off x="0" y="2811702"/>
            <a:ext cx="13571646" cy="2021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marL="1143000" indent="-1143000">
              <a:buFont typeface="Arial" panose="020B0604020202020204" pitchFamily="34" charset="0"/>
              <a:buChar char="•"/>
              <a:defRPr sz="12200" b="1" cap="all">
                <a:solidFill>
                  <a:srgbClr val="3E3E3E"/>
                </a:solidFill>
                <a:latin typeface="Arial"/>
                <a:ea typeface="Arial"/>
                <a:cs typeface="Arial"/>
                <a:sym typeface="Arial"/>
              </a:defRPr>
            </a:pPr>
            <a:endParaRPr cap="none" dirty="0"/>
          </a:p>
        </p:txBody>
      </p:sp>
      <p:sp>
        <p:nvSpPr>
          <p:cNvPr id="258" name="Лучи здоровья"/>
          <p:cNvSpPr txBox="1"/>
          <p:nvPr/>
        </p:nvSpPr>
        <p:spPr>
          <a:xfrm>
            <a:off x="1298625" y="8336832"/>
            <a:ext cx="16608244" cy="1067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defRPr sz="6000">
                <a:solidFill>
                  <a:srgbClr val="3E3E3E"/>
                </a:solidFill>
                <a:latin typeface="Arial"/>
                <a:ea typeface="Arial"/>
                <a:cs typeface="Arial"/>
                <a:sym typeface="Arial"/>
              </a:defRPr>
            </a:lvl1pPr>
          </a:lstStyle>
          <a:p>
            <a:endParaRPr dirty="0"/>
          </a:p>
        </p:txBody>
      </p:sp>
      <p:sp>
        <p:nvSpPr>
          <p:cNvPr id="3" name="Прямоугольник 2">
            <a:extLst>
              <a:ext uri="{FF2B5EF4-FFF2-40B4-BE49-F238E27FC236}">
                <a16:creationId xmlns:a16="http://schemas.microsoft.com/office/drawing/2014/main" id="{DF6A5153-EA37-0948-B799-CDF267F2EAF7}"/>
              </a:ext>
            </a:extLst>
          </p:cNvPr>
          <p:cNvSpPr/>
          <p:nvPr/>
        </p:nvSpPr>
        <p:spPr>
          <a:xfrm>
            <a:off x="621094" y="8249115"/>
            <a:ext cx="11360123" cy="1015663"/>
          </a:xfrm>
          <a:prstGeom prst="rect">
            <a:avLst/>
          </a:prstGeom>
        </p:spPr>
        <p:txBody>
          <a:bodyPr wrap="square">
            <a:spAutoFit/>
          </a:bodyPr>
          <a:lstStyle/>
          <a:p>
            <a:pPr hangingPunct="1">
              <a:tabLst>
                <a:tab pos="0" algn="l"/>
              </a:tabLst>
            </a:pPr>
            <a:r>
              <a:rPr lang="es-ES" sz="6000" kern="1200" spc="-1" dirty="0">
                <a:solidFill>
                  <a:schemeClr val="tx1">
                    <a:lumMod val="65000"/>
                    <a:lumOff val="35000"/>
                  </a:schemeClr>
                </a:solidFill>
                <a:latin typeface="Arial"/>
                <a:cs typeface="+mn-cs"/>
              </a:rPr>
              <a:t> </a:t>
            </a:r>
          </a:p>
        </p:txBody>
      </p:sp>
      <p:pic>
        <p:nvPicPr>
          <p:cNvPr id="12" name="image1.jpeg 1" descr="image1.jpeg">
            <a:extLst>
              <a:ext uri="{FF2B5EF4-FFF2-40B4-BE49-F238E27FC236}">
                <a16:creationId xmlns:a16="http://schemas.microsoft.com/office/drawing/2014/main" id="{BCED9B61-DCEF-EB41-A10A-8D665BA1C28F}"/>
              </a:ext>
            </a:extLst>
          </p:cNvPr>
          <p:cNvPicPr/>
          <p:nvPr/>
        </p:nvPicPr>
        <p:blipFill>
          <a:blip r:embed="rId2"/>
          <a:stretch/>
        </p:blipFill>
        <p:spPr>
          <a:xfrm rot="102600">
            <a:off x="-453679" y="-1333042"/>
            <a:ext cx="29237040" cy="16417080"/>
          </a:xfrm>
          <a:prstGeom prst="rect">
            <a:avLst/>
          </a:prstGeom>
          <a:ln w="12700">
            <a:noFill/>
          </a:ln>
        </p:spPr>
      </p:pic>
      <p:pic>
        <p:nvPicPr>
          <p:cNvPr id="13" name="image5.png" descr="image5.png">
            <a:extLst>
              <a:ext uri="{FF2B5EF4-FFF2-40B4-BE49-F238E27FC236}">
                <a16:creationId xmlns:a16="http://schemas.microsoft.com/office/drawing/2014/main" id="{708D50A9-15E0-2E4E-ACEF-FBC66BD15A3C}"/>
              </a:ext>
            </a:extLst>
          </p:cNvPr>
          <p:cNvPicPr/>
          <p:nvPr/>
        </p:nvPicPr>
        <p:blipFill>
          <a:blip r:embed="rId3"/>
          <a:stretch/>
        </p:blipFill>
        <p:spPr>
          <a:xfrm>
            <a:off x="1298520" y="638962"/>
            <a:ext cx="3728520" cy="656280"/>
          </a:xfrm>
          <a:prstGeom prst="rect">
            <a:avLst/>
          </a:prstGeom>
          <a:ln w="12700">
            <a:noFill/>
          </a:ln>
        </p:spPr>
      </p:pic>
      <p:sp>
        <p:nvSpPr>
          <p:cNvPr id="9" name="Прямоугольник 8">
            <a:extLst>
              <a:ext uri="{FF2B5EF4-FFF2-40B4-BE49-F238E27FC236}">
                <a16:creationId xmlns:a16="http://schemas.microsoft.com/office/drawing/2014/main" id="{AEDAB106-C760-844B-899C-D1396C9CE114}"/>
              </a:ext>
            </a:extLst>
          </p:cNvPr>
          <p:cNvSpPr/>
          <p:nvPr/>
        </p:nvSpPr>
        <p:spPr>
          <a:xfrm>
            <a:off x="621094" y="5509613"/>
            <a:ext cx="8421306" cy="1969770"/>
          </a:xfrm>
          <a:prstGeom prst="rect">
            <a:avLst/>
          </a:prstGeom>
        </p:spPr>
        <p:txBody>
          <a:bodyPr wrap="square">
            <a:spAutoFit/>
          </a:bodyPr>
          <a:lstStyle/>
          <a:p>
            <a:pPr>
              <a:tabLst>
                <a:tab pos="0" algn="l"/>
              </a:tabLst>
            </a:pPr>
            <a:r>
              <a:rPr lang="ru-RU" sz="12200" b="1" cap="all" spc="-1" dirty="0">
                <a:solidFill>
                  <a:srgbClr val="3E3E3E"/>
                </a:solidFill>
                <a:latin typeface="Arial"/>
                <a:ea typeface="Arial"/>
              </a:rPr>
              <a:t>D-S</a:t>
            </a:r>
            <a:r>
              <a:rPr lang="ru-RU" sz="12200" b="1" spc="-1" dirty="0">
                <a:solidFill>
                  <a:srgbClr val="3E3E3E"/>
                </a:solidFill>
                <a:latin typeface="Arial"/>
                <a:ea typeface="Arial"/>
              </a:rPr>
              <a:t>pray</a:t>
            </a:r>
            <a:endParaRPr lang="ru-RU" sz="12200" spc="-1" dirty="0">
              <a:latin typeface="Arial"/>
            </a:endParaRPr>
          </a:p>
        </p:txBody>
      </p:sp>
      <p:sp>
        <p:nvSpPr>
          <p:cNvPr id="10" name="Прямоугольник 9">
            <a:extLst>
              <a:ext uri="{FF2B5EF4-FFF2-40B4-BE49-F238E27FC236}">
                <a16:creationId xmlns:a16="http://schemas.microsoft.com/office/drawing/2014/main" id="{019DC67C-E6F1-BE4D-B67B-5467237578FA}"/>
              </a:ext>
            </a:extLst>
          </p:cNvPr>
          <p:cNvSpPr/>
          <p:nvPr/>
        </p:nvSpPr>
        <p:spPr>
          <a:xfrm>
            <a:off x="874026" y="7823200"/>
            <a:ext cx="6695174" cy="1015663"/>
          </a:xfrm>
          <a:prstGeom prst="rect">
            <a:avLst/>
          </a:prstGeom>
        </p:spPr>
        <p:txBody>
          <a:bodyPr wrap="square">
            <a:spAutoFit/>
          </a:bodyPr>
          <a:lstStyle/>
          <a:p>
            <a:r>
              <a:rPr lang="es-ES" sz="6000" b="1" dirty="0"/>
              <a:t>Rayos de la salud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image7.png" descr="image7.png"/>
          <p:cNvPicPr>
            <a:picLocks noChangeAspect="1"/>
          </p:cNvPicPr>
          <p:nvPr/>
        </p:nvPicPr>
        <p:blipFill>
          <a:blip r:embed="rId2"/>
          <a:stretch>
            <a:fillRect/>
          </a:stretch>
        </p:blipFill>
        <p:spPr>
          <a:xfrm>
            <a:off x="1537560" y="12793680"/>
            <a:ext cx="1774802" cy="312126"/>
          </a:xfrm>
          <a:prstGeom prst="rect">
            <a:avLst/>
          </a:prstGeom>
          <a:ln w="12700">
            <a:miter lim="400000"/>
          </a:ln>
        </p:spPr>
      </p:pic>
      <p:sp>
        <p:nvSpPr>
          <p:cNvPr id="390"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2D2D2E"/>
                </a:solidFill>
                <a:latin typeface="Arial"/>
                <a:ea typeface="Arial"/>
                <a:cs typeface="Arial"/>
                <a:sym typeface="Arial"/>
              </a:defRPr>
            </a:lvl1pPr>
          </a:lstStyle>
          <a:p>
            <a:r>
              <a:t>D-Spray</a:t>
            </a:r>
          </a:p>
        </p:txBody>
      </p:sp>
      <p:pic>
        <p:nvPicPr>
          <p:cNvPr id="391" name="image12.png" descr="image12.png"/>
          <p:cNvPicPr>
            <a:picLocks noChangeAspect="1"/>
          </p:cNvPicPr>
          <p:nvPr/>
        </p:nvPicPr>
        <p:blipFill>
          <a:blip r:embed="rId3"/>
          <a:stretch>
            <a:fillRect/>
          </a:stretch>
        </p:blipFill>
        <p:spPr>
          <a:xfrm>
            <a:off x="23622511" y="-11771274"/>
            <a:ext cx="19629583" cy="13716004"/>
          </a:xfrm>
          <a:prstGeom prst="rect">
            <a:avLst/>
          </a:prstGeom>
          <a:ln w="12700">
            <a:miter lim="400000"/>
          </a:ln>
        </p:spPr>
      </p:pic>
      <p:sp>
        <p:nvSpPr>
          <p:cNvPr id="392" name="Кто больше…"/>
          <p:cNvSpPr txBox="1"/>
          <p:nvPr/>
        </p:nvSpPr>
        <p:spPr>
          <a:xfrm>
            <a:off x="1417317" y="2559396"/>
            <a:ext cx="9982653" cy="5068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defRPr sz="8000" b="1">
                <a:solidFill>
                  <a:srgbClr val="FFFFFF"/>
                </a:solidFill>
                <a:latin typeface="Arial"/>
                <a:ea typeface="Arial"/>
                <a:cs typeface="Arial"/>
                <a:sym typeface="Arial"/>
              </a:defRPr>
            </a:pPr>
            <a:r>
              <a:rPr lang="es-ES" sz="8000" b="1" dirty="0">
                <a:sym typeface="Arial"/>
              </a:rPr>
              <a:t>¿Quiénes corren mayor </a:t>
            </a:r>
            <a:r>
              <a:rPr lang="es-ES" sz="8000" b="1" dirty="0">
                <a:solidFill>
                  <a:srgbClr val="FDF098"/>
                </a:solidFill>
                <a:latin typeface="Arial"/>
                <a:cs typeface="Arial"/>
                <a:sym typeface="Arial"/>
              </a:rPr>
              <a:t>riesgo de tener deficiencia de vitamina D?</a:t>
            </a:r>
            <a:r>
              <a:rPr lang="ru-RU" sz="8000" b="1" dirty="0">
                <a:solidFill>
                  <a:srgbClr val="FDF098"/>
                </a:solidFill>
                <a:latin typeface="Arial"/>
                <a:cs typeface="Arial"/>
                <a:sym typeface="Arial"/>
              </a:rPr>
              <a:t> </a:t>
            </a:r>
            <a:r>
              <a:rPr sz="8000" b="1" dirty="0">
                <a:solidFill>
                  <a:srgbClr val="FDF098"/>
                </a:solidFill>
                <a:latin typeface="Arial"/>
                <a:cs typeface="Arial"/>
              </a:rPr>
              <a:t> </a:t>
            </a:r>
            <a:endParaRPr dirty="0">
              <a:solidFill>
                <a:srgbClr val="FDF098"/>
              </a:solidFill>
            </a:endParaRPr>
          </a:p>
        </p:txBody>
      </p:sp>
      <p:grpSp>
        <p:nvGrpSpPr>
          <p:cNvPr id="395" name="Сгруппировать"/>
          <p:cNvGrpSpPr/>
          <p:nvPr/>
        </p:nvGrpSpPr>
        <p:grpSpPr>
          <a:xfrm>
            <a:off x="23723246" y="-2042007"/>
            <a:ext cx="3855439" cy="4947105"/>
            <a:chOff x="0" y="-1"/>
            <a:chExt cx="3855438" cy="4947103"/>
          </a:xfrm>
        </p:grpSpPr>
        <p:pic>
          <p:nvPicPr>
            <p:cNvPr id="393" name="image13.png" descr="image13.png"/>
            <p:cNvPicPr>
              <a:picLocks noChangeAspect="1"/>
            </p:cNvPicPr>
            <p:nvPr/>
          </p:nvPicPr>
          <p:blipFill>
            <a:blip r:embed="rId4"/>
            <a:stretch>
              <a:fillRect/>
            </a:stretch>
          </p:blipFill>
          <p:spPr>
            <a:xfrm>
              <a:off x="2337485" y="461530"/>
              <a:ext cx="1517954" cy="4485573"/>
            </a:xfrm>
            <a:prstGeom prst="rect">
              <a:avLst/>
            </a:prstGeom>
            <a:ln w="12700" cap="flat">
              <a:noFill/>
              <a:miter lim="400000"/>
            </a:ln>
            <a:effectLst/>
          </p:spPr>
        </p:pic>
        <p:pic>
          <p:nvPicPr>
            <p:cNvPr id="394" name="image14.png" descr="image14.png"/>
            <p:cNvPicPr>
              <a:picLocks noChangeAspect="1"/>
            </p:cNvPicPr>
            <p:nvPr/>
          </p:nvPicPr>
          <p:blipFill>
            <a:blip r:embed="rId5">
              <a:alphaModFix amt="76031"/>
            </a:blip>
            <a:stretch>
              <a:fillRect/>
            </a:stretch>
          </p:blipFill>
          <p:spPr>
            <a:xfrm flipH="1">
              <a:off x="-1" y="-2"/>
              <a:ext cx="2632314" cy="1839308"/>
            </a:xfrm>
            <a:prstGeom prst="rect">
              <a:avLst/>
            </a:prstGeom>
            <a:ln w="12700" cap="flat">
              <a:noFill/>
              <a:miter lim="400000"/>
            </a:ln>
            <a:effectLst/>
          </p:spPr>
        </p:pic>
      </p:grpSp>
      <p:sp>
        <p:nvSpPr>
          <p:cNvPr id="396" name="Кружок"/>
          <p:cNvSpPr/>
          <p:nvPr/>
        </p:nvSpPr>
        <p:spPr>
          <a:xfrm>
            <a:off x="-4290687" y="-1858789"/>
            <a:ext cx="17433577" cy="17433578"/>
          </a:xfrm>
          <a:prstGeom prst="ellipse">
            <a:avLst/>
          </a:prstGeom>
          <a:ln w="50800">
            <a:solidFill>
              <a:srgbClr val="FAF0A4"/>
            </a:solidFill>
          </a:ln>
        </p:spPr>
        <p:txBody>
          <a:bodyPr lIns="45718" tIns="45718" rIns="45718" bIns="45718" anchor="ctr"/>
          <a:lstStyle/>
          <a:p>
            <a:pPr>
              <a:defRPr>
                <a:solidFill>
                  <a:srgbClr val="FFFFFF"/>
                </a:solidFill>
              </a:defRPr>
            </a:pPr>
            <a:endParaRPr/>
          </a:p>
        </p:txBody>
      </p:sp>
      <p:sp>
        <p:nvSpPr>
          <p:cNvPr id="397" name="Специалисты сходятся во мнении, что гиповитаминоз D приобретает черты эпидемии, охватывая детей, подростков, взрослых, беременных и кормящих женщин, пожилых людей"/>
          <p:cNvSpPr txBox="1"/>
          <p:nvPr/>
        </p:nvSpPr>
        <p:spPr>
          <a:xfrm>
            <a:off x="1417317" y="8118157"/>
            <a:ext cx="9215850" cy="2913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279" tIns="71279" rIns="71279" bIns="71279" anchor="ctr">
            <a:spAutoFit/>
          </a:bodyPr>
          <a:lstStyle/>
          <a:p>
            <a:r>
              <a:rPr lang="es-ES" sz="3600" spc="-111" dirty="0">
                <a:solidFill>
                  <a:srgbClr val="FFFFFF"/>
                </a:solidFill>
                <a:latin typeface="Arial"/>
                <a:cs typeface="Arial"/>
              </a:rPr>
              <a:t>Los expertos coinciden en que la deficiencia de vitamina D se está convirtiendo en una epidemia que afecta a niños, adolescentes, adultos, mujeres embarazadas y lactantes y ancianos.</a:t>
            </a:r>
            <a:endParaRPr lang="ru-RU" sz="3600" spc="-111" dirty="0">
              <a:solidFill>
                <a:srgbClr val="FFFFFF"/>
              </a:solidFill>
              <a:latin typeface="Arial"/>
              <a:cs typeface="Arial"/>
            </a:endParaRPr>
          </a:p>
        </p:txBody>
      </p:sp>
      <p:sp>
        <p:nvSpPr>
          <p:cNvPr id="398" name="Жители северных стран, включая Россию"/>
          <p:cNvSpPr txBox="1"/>
          <p:nvPr/>
        </p:nvSpPr>
        <p:spPr>
          <a:xfrm>
            <a:off x="15971296" y="1062682"/>
            <a:ext cx="5710716" cy="1200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20000"/>
              </a:lnSpc>
              <a:defRPr sz="3000" spc="-93">
                <a:solidFill>
                  <a:srgbClr val="FFFFFF"/>
                </a:solidFill>
                <a:latin typeface="Arial"/>
                <a:ea typeface="Arial"/>
                <a:cs typeface="Arial"/>
                <a:sym typeface="Arial"/>
              </a:defRPr>
            </a:lvl1pPr>
          </a:lstStyle>
          <a:p>
            <a:r>
              <a:rPr lang="es-ES" dirty="0"/>
              <a:t>Residentes de países del norte, incluida Rusia</a:t>
            </a:r>
            <a:r>
              <a:rPr lang="ru-RU" dirty="0"/>
              <a:t> </a:t>
            </a:r>
            <a:endParaRPr dirty="0"/>
          </a:p>
        </p:txBody>
      </p:sp>
      <p:sp>
        <p:nvSpPr>
          <p:cNvPr id="399" name="Люди с заболеваниями кишечника, печени или почек"/>
          <p:cNvSpPr txBox="1"/>
          <p:nvPr/>
        </p:nvSpPr>
        <p:spPr>
          <a:xfrm>
            <a:off x="15971296" y="3249352"/>
            <a:ext cx="6422973" cy="1200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20000"/>
              </a:lnSpc>
              <a:defRPr sz="3000" spc="-93">
                <a:solidFill>
                  <a:srgbClr val="FFFFFF"/>
                </a:solidFill>
                <a:latin typeface="Arial"/>
                <a:ea typeface="Arial"/>
                <a:cs typeface="Arial"/>
                <a:sym typeface="Arial"/>
              </a:defRPr>
            </a:lvl1pPr>
          </a:lstStyle>
          <a:p>
            <a:r>
              <a:rPr lang="es-ES" dirty="0"/>
              <a:t>Personas con enfermedad intestinal, hepática o renal</a:t>
            </a:r>
            <a:endParaRPr lang="ru-RU" dirty="0"/>
          </a:p>
        </p:txBody>
      </p:sp>
      <p:sp>
        <p:nvSpPr>
          <p:cNvPr id="400" name="Взрослые с избыточной массой тела и нарушением всасывания жиров"/>
          <p:cNvSpPr txBox="1"/>
          <p:nvPr/>
        </p:nvSpPr>
        <p:spPr>
          <a:xfrm>
            <a:off x="15946955" y="5436025"/>
            <a:ext cx="6422974" cy="1200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nSpc>
                <a:spcPct val="120000"/>
              </a:lnSpc>
              <a:defRPr sz="3000" spc="-93">
                <a:solidFill>
                  <a:srgbClr val="FFFFFF"/>
                </a:solidFill>
                <a:latin typeface="Arial"/>
                <a:ea typeface="Arial"/>
                <a:cs typeface="Arial"/>
                <a:sym typeface="Arial"/>
              </a:defRPr>
            </a:pPr>
            <a:r>
              <a:rPr lang="es-ES" sz="3000" dirty="0">
                <a:sym typeface="Arial"/>
              </a:rPr>
              <a:t>Adultos con sobrepeso con mala absorción de grasas</a:t>
            </a:r>
            <a:r>
              <a:rPr lang="ru-RU" sz="3000" dirty="0">
                <a:sym typeface="Arial"/>
              </a:rPr>
              <a:t> </a:t>
            </a:r>
            <a:endParaRPr dirty="0"/>
          </a:p>
        </p:txBody>
      </p:sp>
      <p:sp>
        <p:nvSpPr>
          <p:cNvPr id="401" name="Часто болеющие"/>
          <p:cNvSpPr txBox="1"/>
          <p:nvPr/>
        </p:nvSpPr>
        <p:spPr>
          <a:xfrm>
            <a:off x="15971296" y="7899693"/>
            <a:ext cx="6422973" cy="646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20000"/>
              </a:lnSpc>
              <a:defRPr sz="3000" spc="-93">
                <a:solidFill>
                  <a:srgbClr val="FFFFFF"/>
                </a:solidFill>
                <a:latin typeface="Arial"/>
                <a:ea typeface="Arial"/>
                <a:cs typeface="Arial"/>
                <a:sym typeface="Arial"/>
              </a:defRPr>
            </a:lvl1pPr>
          </a:lstStyle>
          <a:p>
            <a:r>
              <a:rPr lang="es-ES" dirty="0"/>
              <a:t>Frecuentemente enfermo</a:t>
            </a:r>
            <a:r>
              <a:rPr lang="ru-RU" dirty="0"/>
              <a:t> </a:t>
            </a:r>
            <a:endParaRPr dirty="0"/>
          </a:p>
        </p:txBody>
      </p:sp>
      <p:sp>
        <p:nvSpPr>
          <p:cNvPr id="402" name="Обладатели смуглой кожи"/>
          <p:cNvSpPr txBox="1"/>
          <p:nvPr/>
        </p:nvSpPr>
        <p:spPr>
          <a:xfrm>
            <a:off x="15971296" y="9845063"/>
            <a:ext cx="6422973" cy="646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20000"/>
              </a:lnSpc>
              <a:defRPr sz="3000" spc="-93">
                <a:solidFill>
                  <a:srgbClr val="FFFFFF"/>
                </a:solidFill>
                <a:latin typeface="Arial"/>
                <a:ea typeface="Arial"/>
                <a:cs typeface="Arial"/>
                <a:sym typeface="Arial"/>
              </a:defRPr>
            </a:lvl1pPr>
          </a:lstStyle>
          <a:p>
            <a:r>
              <a:rPr lang="es-ES" dirty="0"/>
              <a:t>Poseedores de piel oscura</a:t>
            </a:r>
            <a:r>
              <a:rPr lang="ru-RU" dirty="0"/>
              <a:t> </a:t>
            </a:r>
            <a:endParaRPr dirty="0"/>
          </a:p>
        </p:txBody>
      </p:sp>
      <p:sp>
        <p:nvSpPr>
          <p:cNvPr id="403" name="Пожилые люди"/>
          <p:cNvSpPr txBox="1"/>
          <p:nvPr/>
        </p:nvSpPr>
        <p:spPr>
          <a:xfrm>
            <a:off x="15971296" y="11925286"/>
            <a:ext cx="6422973" cy="646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20000"/>
              </a:lnSpc>
              <a:defRPr sz="3000" spc="-93">
                <a:solidFill>
                  <a:srgbClr val="FFFFFF"/>
                </a:solidFill>
                <a:latin typeface="Arial"/>
                <a:ea typeface="Arial"/>
                <a:cs typeface="Arial"/>
                <a:sym typeface="Arial"/>
              </a:defRPr>
            </a:lvl1pPr>
          </a:lstStyle>
          <a:p>
            <a:r>
              <a:rPr lang="es-ES" dirty="0"/>
              <a:t>Personas mayores</a:t>
            </a:r>
            <a:endParaRPr lang="ru-RU" dirty="0"/>
          </a:p>
        </p:txBody>
      </p:sp>
      <p:sp>
        <p:nvSpPr>
          <p:cNvPr id="404" name="Кружок"/>
          <p:cNvSpPr/>
          <p:nvPr/>
        </p:nvSpPr>
        <p:spPr>
          <a:xfrm>
            <a:off x="11310887" y="1507105"/>
            <a:ext cx="312127" cy="312124"/>
          </a:xfrm>
          <a:prstGeom prst="ellipse">
            <a:avLst/>
          </a:prstGeom>
          <a:solidFill>
            <a:srgbClr val="FAF0A3"/>
          </a:solidFill>
          <a:ln w="12700">
            <a:miter lim="400000"/>
          </a:ln>
        </p:spPr>
        <p:txBody>
          <a:bodyPr lIns="45718" tIns="45718" rIns="45718" bIns="45718" anchor="ctr"/>
          <a:lstStyle/>
          <a:p>
            <a:pPr>
              <a:defRPr>
                <a:solidFill>
                  <a:srgbClr val="FFFFFF"/>
                </a:solidFill>
              </a:defRPr>
            </a:pPr>
            <a:endParaRPr/>
          </a:p>
        </p:txBody>
      </p:sp>
      <p:sp>
        <p:nvSpPr>
          <p:cNvPr id="405" name="Кружок"/>
          <p:cNvSpPr/>
          <p:nvPr/>
        </p:nvSpPr>
        <p:spPr>
          <a:xfrm>
            <a:off x="13981889" y="1112834"/>
            <a:ext cx="1151471" cy="1151470"/>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406" name="Линия"/>
          <p:cNvSpPr/>
          <p:nvPr/>
        </p:nvSpPr>
        <p:spPr>
          <a:xfrm>
            <a:off x="11413528" y="1663166"/>
            <a:ext cx="2574610" cy="3"/>
          </a:xfrm>
          <a:prstGeom prst="line">
            <a:avLst/>
          </a:prstGeom>
          <a:ln w="38100">
            <a:solidFill>
              <a:srgbClr val="FDF098"/>
            </a:solidFill>
          </a:ln>
        </p:spPr>
        <p:txBody>
          <a:bodyPr lIns="45718" tIns="45718" rIns="45718" bIns="45718"/>
          <a:lstStyle/>
          <a:p>
            <a:endParaRPr/>
          </a:p>
        </p:txBody>
      </p:sp>
      <p:sp>
        <p:nvSpPr>
          <p:cNvPr id="407" name="Кружок"/>
          <p:cNvSpPr/>
          <p:nvPr/>
        </p:nvSpPr>
        <p:spPr>
          <a:xfrm>
            <a:off x="12442176" y="3604876"/>
            <a:ext cx="312127" cy="312127"/>
          </a:xfrm>
          <a:prstGeom prst="ellipse">
            <a:avLst/>
          </a:prstGeom>
          <a:solidFill>
            <a:srgbClr val="FAF0A3"/>
          </a:solidFill>
          <a:ln w="12700">
            <a:miter lim="400000"/>
          </a:ln>
        </p:spPr>
        <p:txBody>
          <a:bodyPr lIns="45718" tIns="45718" rIns="45718" bIns="45718" anchor="ctr"/>
          <a:lstStyle/>
          <a:p>
            <a:pPr>
              <a:defRPr>
                <a:solidFill>
                  <a:srgbClr val="FFFFFF"/>
                </a:solidFill>
              </a:defRPr>
            </a:pPr>
            <a:endParaRPr/>
          </a:p>
        </p:txBody>
      </p:sp>
      <p:sp>
        <p:nvSpPr>
          <p:cNvPr id="408" name="Кружок"/>
          <p:cNvSpPr/>
          <p:nvPr/>
        </p:nvSpPr>
        <p:spPr>
          <a:xfrm>
            <a:off x="13981889" y="3210604"/>
            <a:ext cx="1151471" cy="1151470"/>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409" name="Линия"/>
          <p:cNvSpPr/>
          <p:nvPr/>
        </p:nvSpPr>
        <p:spPr>
          <a:xfrm>
            <a:off x="12570217" y="3760937"/>
            <a:ext cx="1411864" cy="3"/>
          </a:xfrm>
          <a:prstGeom prst="line">
            <a:avLst/>
          </a:prstGeom>
          <a:ln w="38100">
            <a:solidFill>
              <a:srgbClr val="FDF098"/>
            </a:solidFill>
          </a:ln>
        </p:spPr>
        <p:txBody>
          <a:bodyPr lIns="45718" tIns="45718" rIns="45718" bIns="45718"/>
          <a:lstStyle/>
          <a:p>
            <a:endParaRPr/>
          </a:p>
        </p:txBody>
      </p:sp>
      <p:sp>
        <p:nvSpPr>
          <p:cNvPr id="410" name="Кружок"/>
          <p:cNvSpPr/>
          <p:nvPr/>
        </p:nvSpPr>
        <p:spPr>
          <a:xfrm>
            <a:off x="12945354" y="5728048"/>
            <a:ext cx="312126" cy="312127"/>
          </a:xfrm>
          <a:prstGeom prst="ellipse">
            <a:avLst/>
          </a:prstGeom>
          <a:solidFill>
            <a:srgbClr val="FAF0A3"/>
          </a:solidFill>
          <a:ln w="12700">
            <a:miter lim="400000"/>
          </a:ln>
        </p:spPr>
        <p:txBody>
          <a:bodyPr lIns="45718" tIns="45718" rIns="45718" bIns="45718" anchor="ctr"/>
          <a:lstStyle/>
          <a:p>
            <a:pPr>
              <a:defRPr>
                <a:solidFill>
                  <a:srgbClr val="FFFFFF"/>
                </a:solidFill>
              </a:defRPr>
            </a:pPr>
            <a:endParaRPr/>
          </a:p>
        </p:txBody>
      </p:sp>
      <p:sp>
        <p:nvSpPr>
          <p:cNvPr id="411" name="Кружок"/>
          <p:cNvSpPr/>
          <p:nvPr/>
        </p:nvSpPr>
        <p:spPr>
          <a:xfrm>
            <a:off x="13981889" y="5333774"/>
            <a:ext cx="1151471" cy="1151471"/>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412" name="Линия"/>
          <p:cNvSpPr/>
          <p:nvPr/>
        </p:nvSpPr>
        <p:spPr>
          <a:xfrm>
            <a:off x="13047994" y="5884108"/>
            <a:ext cx="947651" cy="3"/>
          </a:xfrm>
          <a:prstGeom prst="line">
            <a:avLst/>
          </a:prstGeom>
          <a:ln w="38100">
            <a:solidFill>
              <a:srgbClr val="FDF098"/>
            </a:solidFill>
          </a:ln>
        </p:spPr>
        <p:txBody>
          <a:bodyPr lIns="45718" tIns="45718" rIns="45718" bIns="45718"/>
          <a:lstStyle/>
          <a:p>
            <a:endParaRPr/>
          </a:p>
        </p:txBody>
      </p:sp>
      <p:sp>
        <p:nvSpPr>
          <p:cNvPr id="413" name="Кружок"/>
          <p:cNvSpPr/>
          <p:nvPr/>
        </p:nvSpPr>
        <p:spPr>
          <a:xfrm>
            <a:off x="12894554" y="7902019"/>
            <a:ext cx="312126" cy="312127"/>
          </a:xfrm>
          <a:prstGeom prst="ellipse">
            <a:avLst/>
          </a:prstGeom>
          <a:solidFill>
            <a:srgbClr val="FAF0A3"/>
          </a:solidFill>
          <a:ln w="12700">
            <a:miter lim="400000"/>
          </a:ln>
        </p:spPr>
        <p:txBody>
          <a:bodyPr lIns="45718" tIns="45718" rIns="45718" bIns="45718" anchor="ctr"/>
          <a:lstStyle/>
          <a:p>
            <a:pPr>
              <a:defRPr>
                <a:solidFill>
                  <a:srgbClr val="FFFFFF"/>
                </a:solidFill>
              </a:defRPr>
            </a:pPr>
            <a:endParaRPr/>
          </a:p>
        </p:txBody>
      </p:sp>
      <p:sp>
        <p:nvSpPr>
          <p:cNvPr id="414" name="Кружок"/>
          <p:cNvSpPr/>
          <p:nvPr/>
        </p:nvSpPr>
        <p:spPr>
          <a:xfrm>
            <a:off x="13981889" y="7507747"/>
            <a:ext cx="1151471" cy="1151471"/>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415" name="Линия"/>
          <p:cNvSpPr/>
          <p:nvPr/>
        </p:nvSpPr>
        <p:spPr>
          <a:xfrm>
            <a:off x="13022594" y="8058080"/>
            <a:ext cx="947651" cy="3"/>
          </a:xfrm>
          <a:prstGeom prst="line">
            <a:avLst/>
          </a:prstGeom>
          <a:ln w="38100">
            <a:solidFill>
              <a:srgbClr val="FDF098"/>
            </a:solidFill>
          </a:ln>
        </p:spPr>
        <p:txBody>
          <a:bodyPr lIns="45718" tIns="45718" rIns="45718" bIns="45718"/>
          <a:lstStyle/>
          <a:p>
            <a:endParaRPr/>
          </a:p>
        </p:txBody>
      </p:sp>
      <p:sp>
        <p:nvSpPr>
          <p:cNvPr id="416" name="Кружок"/>
          <p:cNvSpPr/>
          <p:nvPr/>
        </p:nvSpPr>
        <p:spPr>
          <a:xfrm>
            <a:off x="12289776" y="10012488"/>
            <a:ext cx="312127" cy="312127"/>
          </a:xfrm>
          <a:prstGeom prst="ellipse">
            <a:avLst/>
          </a:prstGeom>
          <a:solidFill>
            <a:srgbClr val="FAF0A3"/>
          </a:solidFill>
          <a:ln w="12700">
            <a:miter lim="400000"/>
          </a:ln>
        </p:spPr>
        <p:txBody>
          <a:bodyPr lIns="45718" tIns="45718" rIns="45718" bIns="45718" anchor="ctr"/>
          <a:lstStyle/>
          <a:p>
            <a:pPr>
              <a:defRPr>
                <a:solidFill>
                  <a:srgbClr val="FFFFFF"/>
                </a:solidFill>
              </a:defRPr>
            </a:pPr>
            <a:endParaRPr/>
          </a:p>
        </p:txBody>
      </p:sp>
      <p:sp>
        <p:nvSpPr>
          <p:cNvPr id="417" name="Кружок"/>
          <p:cNvSpPr/>
          <p:nvPr/>
        </p:nvSpPr>
        <p:spPr>
          <a:xfrm>
            <a:off x="13981889" y="9618218"/>
            <a:ext cx="1151471" cy="1151471"/>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418" name="Линия"/>
          <p:cNvSpPr/>
          <p:nvPr/>
        </p:nvSpPr>
        <p:spPr>
          <a:xfrm>
            <a:off x="12354290" y="10168549"/>
            <a:ext cx="1607304" cy="3"/>
          </a:xfrm>
          <a:prstGeom prst="line">
            <a:avLst/>
          </a:prstGeom>
          <a:ln w="38100">
            <a:solidFill>
              <a:srgbClr val="FDF098"/>
            </a:solidFill>
          </a:ln>
        </p:spPr>
        <p:txBody>
          <a:bodyPr lIns="45718" tIns="45718" rIns="45718" bIns="45718"/>
          <a:lstStyle/>
          <a:p>
            <a:endParaRPr/>
          </a:p>
        </p:txBody>
      </p:sp>
      <p:sp>
        <p:nvSpPr>
          <p:cNvPr id="419" name="Кружок"/>
          <p:cNvSpPr/>
          <p:nvPr/>
        </p:nvSpPr>
        <p:spPr>
          <a:xfrm>
            <a:off x="11073820" y="12092709"/>
            <a:ext cx="312127" cy="312127"/>
          </a:xfrm>
          <a:prstGeom prst="ellipse">
            <a:avLst/>
          </a:prstGeom>
          <a:solidFill>
            <a:srgbClr val="FAF0A3"/>
          </a:solidFill>
          <a:ln w="12700">
            <a:miter lim="400000"/>
          </a:ln>
        </p:spPr>
        <p:txBody>
          <a:bodyPr lIns="45718" tIns="45718" rIns="45718" bIns="45718" anchor="ctr"/>
          <a:lstStyle/>
          <a:p>
            <a:pPr>
              <a:defRPr>
                <a:solidFill>
                  <a:srgbClr val="FFFFFF"/>
                </a:solidFill>
              </a:defRPr>
            </a:pPr>
            <a:endParaRPr/>
          </a:p>
        </p:txBody>
      </p:sp>
      <p:sp>
        <p:nvSpPr>
          <p:cNvPr id="420" name="Кружок"/>
          <p:cNvSpPr/>
          <p:nvPr/>
        </p:nvSpPr>
        <p:spPr>
          <a:xfrm>
            <a:off x="13981889" y="11698437"/>
            <a:ext cx="1151471" cy="1151471"/>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421" name="Линия"/>
          <p:cNvSpPr/>
          <p:nvPr/>
        </p:nvSpPr>
        <p:spPr>
          <a:xfrm>
            <a:off x="11151061" y="12248770"/>
            <a:ext cx="2843559" cy="4"/>
          </a:xfrm>
          <a:prstGeom prst="line">
            <a:avLst/>
          </a:prstGeom>
          <a:ln w="38100">
            <a:solidFill>
              <a:srgbClr val="FDF098"/>
            </a:solidFill>
          </a:ln>
        </p:spPr>
        <p:txBody>
          <a:bodyPr lIns="45718" tIns="45718" rIns="45718" bIns="45718"/>
          <a:lstStyle/>
          <a:p>
            <a:endParaRPr/>
          </a:p>
        </p:txBody>
      </p:sp>
      <p:pic>
        <p:nvPicPr>
          <p:cNvPr id="422" name="image35.png" descr="image35.png"/>
          <p:cNvPicPr>
            <a:picLocks noChangeAspect="1"/>
          </p:cNvPicPr>
          <p:nvPr/>
        </p:nvPicPr>
        <p:blipFill>
          <a:blip r:embed="rId6"/>
          <a:stretch>
            <a:fillRect/>
          </a:stretch>
        </p:blipFill>
        <p:spPr>
          <a:xfrm>
            <a:off x="14098736" y="7581475"/>
            <a:ext cx="917776" cy="1004010"/>
          </a:xfrm>
          <a:prstGeom prst="rect">
            <a:avLst/>
          </a:prstGeom>
          <a:ln w="12700">
            <a:miter lim="400000"/>
          </a:ln>
        </p:spPr>
      </p:pic>
      <p:pic>
        <p:nvPicPr>
          <p:cNvPr id="423" name="image36.png" descr="image36.png"/>
          <p:cNvPicPr>
            <a:picLocks noChangeAspect="1"/>
          </p:cNvPicPr>
          <p:nvPr/>
        </p:nvPicPr>
        <p:blipFill>
          <a:blip r:embed="rId7"/>
          <a:stretch>
            <a:fillRect/>
          </a:stretch>
        </p:blipFill>
        <p:spPr>
          <a:xfrm>
            <a:off x="14065116" y="1124386"/>
            <a:ext cx="985013" cy="1077563"/>
          </a:xfrm>
          <a:prstGeom prst="rect">
            <a:avLst/>
          </a:prstGeom>
          <a:ln w="12700">
            <a:miter lim="400000"/>
          </a:ln>
        </p:spPr>
      </p:pic>
      <p:pic>
        <p:nvPicPr>
          <p:cNvPr id="424" name="image37.png" descr="image37.png"/>
          <p:cNvPicPr>
            <a:picLocks noChangeAspect="1"/>
          </p:cNvPicPr>
          <p:nvPr/>
        </p:nvPicPr>
        <p:blipFill>
          <a:blip r:embed="rId8"/>
          <a:stretch>
            <a:fillRect/>
          </a:stretch>
        </p:blipFill>
        <p:spPr>
          <a:xfrm>
            <a:off x="14077816" y="3247557"/>
            <a:ext cx="985013" cy="1077563"/>
          </a:xfrm>
          <a:prstGeom prst="rect">
            <a:avLst/>
          </a:prstGeom>
          <a:ln w="12700">
            <a:miter lim="400000"/>
          </a:ln>
        </p:spPr>
      </p:pic>
      <p:pic>
        <p:nvPicPr>
          <p:cNvPr id="425" name="image32.png" descr="image32.png"/>
          <p:cNvPicPr>
            <a:picLocks noChangeAspect="1"/>
          </p:cNvPicPr>
          <p:nvPr/>
        </p:nvPicPr>
        <p:blipFill>
          <a:blip r:embed="rId9"/>
          <a:stretch>
            <a:fillRect/>
          </a:stretch>
        </p:blipFill>
        <p:spPr>
          <a:xfrm>
            <a:off x="14238529" y="11806232"/>
            <a:ext cx="638189" cy="885080"/>
          </a:xfrm>
          <a:prstGeom prst="rect">
            <a:avLst/>
          </a:prstGeom>
          <a:ln w="12700">
            <a:miter lim="400000"/>
          </a:ln>
        </p:spPr>
      </p:pic>
      <p:pic>
        <p:nvPicPr>
          <p:cNvPr id="426" name="image38.png" descr="image38.png"/>
          <p:cNvPicPr>
            <a:picLocks noChangeAspect="1"/>
          </p:cNvPicPr>
          <p:nvPr/>
        </p:nvPicPr>
        <p:blipFill>
          <a:blip r:embed="rId10"/>
          <a:stretch>
            <a:fillRect/>
          </a:stretch>
        </p:blipFill>
        <p:spPr>
          <a:xfrm>
            <a:off x="14153092" y="5466970"/>
            <a:ext cx="809061" cy="885079"/>
          </a:xfrm>
          <a:prstGeom prst="rect">
            <a:avLst/>
          </a:prstGeom>
          <a:ln w="12700">
            <a:miter lim="400000"/>
          </a:ln>
        </p:spPr>
      </p:pic>
      <p:pic>
        <p:nvPicPr>
          <p:cNvPr id="427" name="image39.png" descr="image39.png"/>
          <p:cNvPicPr>
            <a:picLocks noChangeAspect="1"/>
          </p:cNvPicPr>
          <p:nvPr/>
        </p:nvPicPr>
        <p:blipFill>
          <a:blip r:embed="rId11"/>
          <a:stretch>
            <a:fillRect/>
          </a:stretch>
        </p:blipFill>
        <p:spPr>
          <a:xfrm>
            <a:off x="14078142" y="9677658"/>
            <a:ext cx="957602" cy="1047578"/>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image40.png" descr="image40.png"/>
          <p:cNvPicPr>
            <a:picLocks noChangeAspect="1"/>
          </p:cNvPicPr>
          <p:nvPr/>
        </p:nvPicPr>
        <p:blipFill>
          <a:blip r:embed="rId2"/>
          <a:srcRect l="7280" r="7281"/>
          <a:stretch>
            <a:fillRect/>
          </a:stretch>
        </p:blipFill>
        <p:spPr>
          <a:xfrm>
            <a:off x="1573412" y="8628946"/>
            <a:ext cx="1245669" cy="1400646"/>
          </a:xfrm>
          <a:prstGeom prst="rect">
            <a:avLst/>
          </a:prstGeom>
          <a:ln w="12700">
            <a:miter lim="400000"/>
          </a:ln>
        </p:spPr>
      </p:pic>
      <p:sp>
        <p:nvSpPr>
          <p:cNvPr id="430" name="Кружок"/>
          <p:cNvSpPr/>
          <p:nvPr/>
        </p:nvSpPr>
        <p:spPr>
          <a:xfrm>
            <a:off x="1418682" y="8526302"/>
            <a:ext cx="1555135" cy="1555135"/>
          </a:xfrm>
          <a:prstGeom prst="ellipse">
            <a:avLst/>
          </a:prstGeom>
          <a:ln w="38100">
            <a:solidFill>
              <a:srgbClr val="FDF098"/>
            </a:solidFill>
          </a:ln>
        </p:spPr>
        <p:txBody>
          <a:bodyPr lIns="45718" tIns="45718" rIns="45718" bIns="45718" anchor="ctr"/>
          <a:lstStyle/>
          <a:p>
            <a:pPr>
              <a:defRPr>
                <a:solidFill>
                  <a:srgbClr val="FDF098"/>
                </a:solidFill>
              </a:defRPr>
            </a:pPr>
            <a:endParaRPr/>
          </a:p>
        </p:txBody>
      </p:sp>
      <p:pic>
        <p:nvPicPr>
          <p:cNvPr id="431" name="image41.png" descr="image41.png"/>
          <p:cNvPicPr>
            <a:picLocks noChangeAspect="1"/>
          </p:cNvPicPr>
          <p:nvPr/>
        </p:nvPicPr>
        <p:blipFill>
          <a:blip r:embed="rId3"/>
          <a:stretch>
            <a:fillRect/>
          </a:stretch>
        </p:blipFill>
        <p:spPr>
          <a:xfrm>
            <a:off x="-785219" y="7197011"/>
            <a:ext cx="24894782" cy="584704"/>
          </a:xfrm>
          <a:prstGeom prst="rect">
            <a:avLst/>
          </a:prstGeom>
          <a:ln w="12700">
            <a:miter lim="400000"/>
          </a:ln>
        </p:spPr>
      </p:pic>
      <p:pic>
        <p:nvPicPr>
          <p:cNvPr id="432" name="image7.png" descr="image7.png"/>
          <p:cNvPicPr>
            <a:picLocks noChangeAspect="1"/>
          </p:cNvPicPr>
          <p:nvPr/>
        </p:nvPicPr>
        <p:blipFill>
          <a:blip r:embed="rId4"/>
          <a:stretch>
            <a:fillRect/>
          </a:stretch>
        </p:blipFill>
        <p:spPr>
          <a:xfrm>
            <a:off x="1537560" y="12793680"/>
            <a:ext cx="1774802" cy="312126"/>
          </a:xfrm>
          <a:prstGeom prst="rect">
            <a:avLst/>
          </a:prstGeom>
          <a:ln w="12700">
            <a:miter lim="400000"/>
          </a:ln>
        </p:spPr>
      </p:pic>
      <p:sp>
        <p:nvSpPr>
          <p:cNvPr id="433"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2D2D2E"/>
                </a:solidFill>
                <a:latin typeface="Arial"/>
                <a:ea typeface="Arial"/>
                <a:cs typeface="Arial"/>
                <a:sym typeface="Arial"/>
              </a:defRPr>
            </a:lvl1pPr>
          </a:lstStyle>
          <a:p>
            <a:r>
              <a:t>D-Spray</a:t>
            </a:r>
          </a:p>
        </p:txBody>
      </p:sp>
      <p:pic>
        <p:nvPicPr>
          <p:cNvPr id="434" name="image12.png" descr="image12.png"/>
          <p:cNvPicPr>
            <a:picLocks noChangeAspect="1"/>
          </p:cNvPicPr>
          <p:nvPr/>
        </p:nvPicPr>
        <p:blipFill>
          <a:blip r:embed="rId5"/>
          <a:stretch>
            <a:fillRect/>
          </a:stretch>
        </p:blipFill>
        <p:spPr>
          <a:xfrm>
            <a:off x="23622511" y="-11771274"/>
            <a:ext cx="19629583" cy="13716004"/>
          </a:xfrm>
          <a:prstGeom prst="rect">
            <a:avLst/>
          </a:prstGeom>
          <a:ln w="12700">
            <a:miter lim="400000"/>
          </a:ln>
        </p:spPr>
      </p:pic>
      <p:sp>
        <p:nvSpPr>
          <p:cNvPr id="435" name="Часто люди не замечают  симптомы дефицита витамина D"/>
          <p:cNvSpPr txBox="1"/>
          <p:nvPr/>
        </p:nvSpPr>
        <p:spPr>
          <a:xfrm>
            <a:off x="1304431" y="778746"/>
            <a:ext cx="22171814" cy="2606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defRPr sz="8000" b="1">
                <a:solidFill>
                  <a:srgbClr val="FFFFFF"/>
                </a:solidFill>
                <a:latin typeface="Arial"/>
                <a:ea typeface="Arial"/>
                <a:cs typeface="Arial"/>
                <a:sym typeface="Arial"/>
              </a:defRPr>
            </a:pPr>
            <a:r>
              <a:rPr lang="es-ES" sz="8000" b="1" dirty="0">
                <a:sym typeface="Arial"/>
              </a:rPr>
              <a:t>A menudo, las personas no notan </a:t>
            </a:r>
            <a:r>
              <a:rPr lang="es-ES" sz="8000" b="1" dirty="0">
                <a:solidFill>
                  <a:schemeClr val="accent4">
                    <a:lumMod val="40000"/>
                    <a:lumOff val="60000"/>
                  </a:schemeClr>
                </a:solidFill>
                <a:sym typeface="Arial"/>
              </a:rPr>
              <a:t>los síntomas de la deficiencia</a:t>
            </a:r>
            <a:r>
              <a:rPr lang="es-ES" sz="8000" b="1" dirty="0">
                <a:sym typeface="Arial"/>
              </a:rPr>
              <a:t> de vitamina D</a:t>
            </a:r>
            <a:r>
              <a:rPr lang="ru-RU" sz="8000" b="1" dirty="0">
                <a:sym typeface="Arial"/>
              </a:rPr>
              <a:t> </a:t>
            </a:r>
            <a:r>
              <a:rPr dirty="0"/>
              <a:t> </a:t>
            </a:r>
          </a:p>
        </p:txBody>
      </p:sp>
      <p:grpSp>
        <p:nvGrpSpPr>
          <p:cNvPr id="438" name="Сгруппировать"/>
          <p:cNvGrpSpPr/>
          <p:nvPr/>
        </p:nvGrpSpPr>
        <p:grpSpPr>
          <a:xfrm>
            <a:off x="23723246" y="-2042007"/>
            <a:ext cx="3855439" cy="4947105"/>
            <a:chOff x="0" y="-1"/>
            <a:chExt cx="3855438" cy="4947103"/>
          </a:xfrm>
        </p:grpSpPr>
        <p:pic>
          <p:nvPicPr>
            <p:cNvPr id="436" name="image13.png" descr="image13.png"/>
            <p:cNvPicPr>
              <a:picLocks noChangeAspect="1"/>
            </p:cNvPicPr>
            <p:nvPr/>
          </p:nvPicPr>
          <p:blipFill>
            <a:blip r:embed="rId6"/>
            <a:stretch>
              <a:fillRect/>
            </a:stretch>
          </p:blipFill>
          <p:spPr>
            <a:xfrm>
              <a:off x="2337485" y="461530"/>
              <a:ext cx="1517954" cy="4485573"/>
            </a:xfrm>
            <a:prstGeom prst="rect">
              <a:avLst/>
            </a:prstGeom>
            <a:ln w="12700" cap="flat">
              <a:noFill/>
              <a:miter lim="400000"/>
            </a:ln>
            <a:effectLst/>
          </p:spPr>
        </p:pic>
        <p:pic>
          <p:nvPicPr>
            <p:cNvPr id="437" name="image14.png" descr="image14.png"/>
            <p:cNvPicPr>
              <a:picLocks noChangeAspect="1"/>
            </p:cNvPicPr>
            <p:nvPr/>
          </p:nvPicPr>
          <p:blipFill>
            <a:blip r:embed="rId7">
              <a:alphaModFix amt="76031"/>
            </a:blip>
            <a:stretch>
              <a:fillRect/>
            </a:stretch>
          </p:blipFill>
          <p:spPr>
            <a:xfrm flipH="1">
              <a:off x="-1" y="-2"/>
              <a:ext cx="2632314" cy="1839308"/>
            </a:xfrm>
            <a:prstGeom prst="rect">
              <a:avLst/>
            </a:prstGeom>
            <a:ln w="12700" cap="flat">
              <a:noFill/>
              <a:miter lim="400000"/>
            </a:ln>
            <a:effectLst/>
          </p:spPr>
        </p:pic>
      </p:grpSp>
      <p:sp>
        <p:nvSpPr>
          <p:cNvPr id="439" name="О гиповитаминозе могут косвенно сообщать некоторые признаки.…"/>
          <p:cNvSpPr txBox="1"/>
          <p:nvPr/>
        </p:nvSpPr>
        <p:spPr>
          <a:xfrm>
            <a:off x="1322999" y="4107449"/>
            <a:ext cx="20257770" cy="1412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nSpc>
                <a:spcPct val="120000"/>
              </a:lnSpc>
              <a:defRPr sz="3600" spc="-111">
                <a:solidFill>
                  <a:srgbClr val="FFFFFF"/>
                </a:solidFill>
                <a:latin typeface="Arial"/>
                <a:ea typeface="Arial"/>
                <a:cs typeface="Arial"/>
                <a:sym typeface="Arial"/>
              </a:defRPr>
            </a:pPr>
            <a:r>
              <a:rPr lang="es-ES" sz="3600" dirty="0">
                <a:sym typeface="Arial"/>
              </a:rPr>
              <a:t>Algunos signos pueden informar indirectamente de hipovitaminosis. </a:t>
            </a:r>
          </a:p>
          <a:p>
            <a:pPr>
              <a:lnSpc>
                <a:spcPct val="120000"/>
              </a:lnSpc>
              <a:defRPr sz="3600" spc="-111">
                <a:solidFill>
                  <a:srgbClr val="FFFFFF"/>
                </a:solidFill>
                <a:latin typeface="Arial"/>
                <a:ea typeface="Arial"/>
                <a:cs typeface="Arial"/>
                <a:sym typeface="Arial"/>
              </a:defRPr>
            </a:pPr>
            <a:r>
              <a:rPr lang="es-ES" sz="3600" dirty="0">
                <a:sym typeface="Arial"/>
              </a:rPr>
              <a:t>En los adultos, estos pueden incluir:</a:t>
            </a:r>
            <a:r>
              <a:rPr lang="ru-RU" sz="3600" dirty="0">
                <a:sym typeface="Arial"/>
              </a:rPr>
              <a:t> </a:t>
            </a:r>
            <a:endParaRPr dirty="0"/>
          </a:p>
        </p:txBody>
      </p:sp>
      <p:sp>
        <p:nvSpPr>
          <p:cNvPr id="440" name="Хрупкость костей, боли в спине и суставах"/>
          <p:cNvSpPr txBox="1"/>
          <p:nvPr/>
        </p:nvSpPr>
        <p:spPr>
          <a:xfrm>
            <a:off x="1335698" y="10409798"/>
            <a:ext cx="3782762" cy="180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nSpc>
                <a:spcPct val="120000"/>
              </a:lnSpc>
              <a:defRPr sz="3100" spc="-96">
                <a:solidFill>
                  <a:srgbClr val="FFFFFF"/>
                </a:solidFill>
                <a:latin typeface="Arial"/>
                <a:ea typeface="Arial"/>
                <a:cs typeface="Arial"/>
                <a:sym typeface="Arial"/>
              </a:defRPr>
            </a:pPr>
            <a:r>
              <a:rPr lang="es-ES" sz="3100" dirty="0">
                <a:sym typeface="Arial"/>
              </a:rPr>
              <a:t>Huesos frágiles, </a:t>
            </a:r>
          </a:p>
          <a:p>
            <a:pPr>
              <a:lnSpc>
                <a:spcPct val="120000"/>
              </a:lnSpc>
              <a:defRPr sz="3100" spc="-96">
                <a:solidFill>
                  <a:srgbClr val="FFFFFF"/>
                </a:solidFill>
                <a:latin typeface="Arial"/>
                <a:ea typeface="Arial"/>
                <a:cs typeface="Arial"/>
                <a:sym typeface="Arial"/>
              </a:defRPr>
            </a:pPr>
            <a:r>
              <a:rPr lang="es-ES" sz="3100" dirty="0">
                <a:sym typeface="Arial"/>
              </a:rPr>
              <a:t>dolor de espalda y articulaciones</a:t>
            </a:r>
            <a:r>
              <a:rPr lang="ru-RU" sz="3100" dirty="0">
                <a:sym typeface="Arial"/>
              </a:rPr>
              <a:t> </a:t>
            </a:r>
            <a:endParaRPr dirty="0"/>
          </a:p>
        </p:txBody>
      </p:sp>
      <p:sp>
        <p:nvSpPr>
          <p:cNvPr id="441" name="Изменения настроения — апатия"/>
          <p:cNvSpPr txBox="1"/>
          <p:nvPr/>
        </p:nvSpPr>
        <p:spPr>
          <a:xfrm>
            <a:off x="20506413" y="10692792"/>
            <a:ext cx="2935196" cy="1136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nSpc>
                <a:spcPct val="108000"/>
              </a:lnSpc>
              <a:defRPr sz="3100" spc="-103">
                <a:solidFill>
                  <a:srgbClr val="FFFFFF"/>
                </a:solidFill>
                <a:latin typeface="Arial"/>
                <a:ea typeface="Arial"/>
                <a:cs typeface="Arial"/>
                <a:sym typeface="Arial"/>
              </a:defRPr>
            </a:pPr>
            <a:r>
              <a:rPr lang="es-ES" sz="3100" dirty="0">
                <a:sym typeface="Arial"/>
              </a:rPr>
              <a:t>Cambios de humor - apatía</a:t>
            </a:r>
            <a:r>
              <a:rPr lang="ru-RU" sz="3100" dirty="0">
                <a:sym typeface="Arial"/>
              </a:rPr>
              <a:t> </a:t>
            </a:r>
            <a:endParaRPr dirty="0"/>
          </a:p>
        </p:txBody>
      </p:sp>
      <p:sp>
        <p:nvSpPr>
          <p:cNvPr id="442" name="Снижение выносливости"/>
          <p:cNvSpPr txBox="1"/>
          <p:nvPr/>
        </p:nvSpPr>
        <p:spPr>
          <a:xfrm>
            <a:off x="8973249" y="10446417"/>
            <a:ext cx="3318617" cy="1136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nSpc>
                <a:spcPct val="108000"/>
              </a:lnSpc>
              <a:defRPr sz="3100">
                <a:solidFill>
                  <a:srgbClr val="FFFFFF"/>
                </a:solidFill>
                <a:latin typeface="Arial"/>
                <a:ea typeface="Arial"/>
                <a:cs typeface="Arial"/>
                <a:sym typeface="Arial"/>
              </a:defRPr>
            </a:pPr>
            <a:r>
              <a:rPr lang="es-ES" sz="3100" dirty="0">
                <a:sym typeface="Arial"/>
              </a:rPr>
              <a:t>Disminución de la resistencia</a:t>
            </a:r>
            <a:r>
              <a:rPr lang="ru-RU" sz="3100" dirty="0">
                <a:sym typeface="Arial"/>
              </a:rPr>
              <a:t> </a:t>
            </a:r>
            <a:endParaRPr dirty="0"/>
          </a:p>
        </p:txBody>
      </p:sp>
      <p:sp>
        <p:nvSpPr>
          <p:cNvPr id="443" name="Мышечная слабость"/>
          <p:cNvSpPr txBox="1"/>
          <p:nvPr/>
        </p:nvSpPr>
        <p:spPr>
          <a:xfrm>
            <a:off x="5173286" y="10446417"/>
            <a:ext cx="2448781" cy="1136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08000"/>
              </a:lnSpc>
              <a:defRPr sz="3100" spc="-103">
                <a:solidFill>
                  <a:srgbClr val="FFFFFF"/>
                </a:solidFill>
                <a:latin typeface="Arial"/>
                <a:ea typeface="Arial"/>
                <a:cs typeface="Arial"/>
                <a:sym typeface="Arial"/>
              </a:defRPr>
            </a:lvl1pPr>
          </a:lstStyle>
          <a:p>
            <a:r>
              <a:rPr lang="es-ES" dirty="0"/>
              <a:t>Debilidad muscular</a:t>
            </a:r>
            <a:r>
              <a:rPr lang="ru-RU" dirty="0"/>
              <a:t> </a:t>
            </a:r>
            <a:endParaRPr dirty="0"/>
          </a:p>
        </p:txBody>
      </p:sp>
      <p:sp>
        <p:nvSpPr>
          <p:cNvPr id="444" name="Частые респираторные инфекции"/>
          <p:cNvSpPr txBox="1"/>
          <p:nvPr/>
        </p:nvSpPr>
        <p:spPr>
          <a:xfrm>
            <a:off x="12858401" y="10435189"/>
            <a:ext cx="3131559" cy="1651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08000"/>
              </a:lnSpc>
              <a:defRPr sz="3100">
                <a:solidFill>
                  <a:srgbClr val="FFFFFF"/>
                </a:solidFill>
                <a:latin typeface="Arial"/>
                <a:ea typeface="Arial"/>
                <a:cs typeface="Arial"/>
                <a:sym typeface="Arial"/>
              </a:defRPr>
            </a:lvl1pPr>
          </a:lstStyle>
          <a:p>
            <a:r>
              <a:rPr lang="es-ES" dirty="0"/>
              <a:t>Infecciones respiratorias frecuentes</a:t>
            </a:r>
            <a:r>
              <a:rPr lang="ru-RU" dirty="0"/>
              <a:t> </a:t>
            </a:r>
            <a:endParaRPr dirty="0"/>
          </a:p>
        </p:txBody>
      </p:sp>
      <p:sp>
        <p:nvSpPr>
          <p:cNvPr id="445" name="Обострение кожных заболеваний"/>
          <p:cNvSpPr txBox="1"/>
          <p:nvPr/>
        </p:nvSpPr>
        <p:spPr>
          <a:xfrm>
            <a:off x="16682408" y="10435189"/>
            <a:ext cx="3131558" cy="1651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08000"/>
              </a:lnSpc>
              <a:defRPr sz="3100">
                <a:solidFill>
                  <a:srgbClr val="FFFFFF"/>
                </a:solidFill>
                <a:latin typeface="Arial"/>
                <a:ea typeface="Arial"/>
                <a:cs typeface="Arial"/>
                <a:sym typeface="Arial"/>
              </a:defRPr>
            </a:lvl1pPr>
          </a:lstStyle>
          <a:p>
            <a:r>
              <a:rPr lang="es-ES" dirty="0"/>
              <a:t>Exacerbación de enfermedades de la piel</a:t>
            </a:r>
            <a:r>
              <a:rPr lang="ru-RU" dirty="0"/>
              <a:t> </a:t>
            </a:r>
            <a:endParaRPr dirty="0"/>
          </a:p>
        </p:txBody>
      </p:sp>
      <p:grpSp>
        <p:nvGrpSpPr>
          <p:cNvPr id="448" name="Сгруппировать"/>
          <p:cNvGrpSpPr/>
          <p:nvPr/>
        </p:nvGrpSpPr>
        <p:grpSpPr>
          <a:xfrm>
            <a:off x="2040184" y="7379313"/>
            <a:ext cx="312130" cy="1151663"/>
            <a:chOff x="0" y="0"/>
            <a:chExt cx="312129" cy="1151662"/>
          </a:xfrm>
        </p:grpSpPr>
        <p:sp>
          <p:nvSpPr>
            <p:cNvPr id="446" name="Кружок"/>
            <p:cNvSpPr/>
            <p:nvPr/>
          </p:nvSpPr>
          <p:spPr>
            <a:xfrm rot="16200000">
              <a:off x="2" y="-3"/>
              <a:ext cx="312127" cy="312131"/>
            </a:xfrm>
            <a:prstGeom prst="ellipse">
              <a:avLst/>
            </a:prstGeom>
            <a:solidFill>
              <a:srgbClr val="FAF0A3"/>
            </a:solidFill>
            <a:ln w="12700" cap="flat">
              <a:noFill/>
              <a:miter lim="400000"/>
            </a:ln>
            <a:effectLst/>
          </p:spPr>
          <p:txBody>
            <a:bodyPr wrap="square" lIns="45718" tIns="45718" rIns="45718" bIns="45718" numCol="1" anchor="ctr">
              <a:noAutofit/>
            </a:bodyPr>
            <a:lstStyle/>
            <a:p>
              <a:pPr>
                <a:defRPr>
                  <a:solidFill>
                    <a:srgbClr val="FFFFFF"/>
                  </a:solidFill>
                </a:defRPr>
              </a:pPr>
              <a:endParaRPr/>
            </a:p>
          </p:txBody>
        </p:sp>
        <p:sp>
          <p:nvSpPr>
            <p:cNvPr id="447" name="Линия"/>
            <p:cNvSpPr/>
            <p:nvPr/>
          </p:nvSpPr>
          <p:spPr>
            <a:xfrm flipV="1">
              <a:off x="156061" y="204010"/>
              <a:ext cx="3" cy="947652"/>
            </a:xfrm>
            <a:prstGeom prst="line">
              <a:avLst/>
            </a:prstGeom>
            <a:noFill/>
            <a:ln w="38100" cap="flat">
              <a:solidFill>
                <a:srgbClr val="FDF098"/>
              </a:solidFill>
              <a:prstDash val="solid"/>
              <a:round/>
            </a:ln>
            <a:effectLst/>
          </p:spPr>
          <p:txBody>
            <a:bodyPr wrap="square" lIns="45718" tIns="45718" rIns="45718" bIns="45718" numCol="1" anchor="t">
              <a:noAutofit/>
            </a:bodyPr>
            <a:lstStyle/>
            <a:p>
              <a:endParaRPr/>
            </a:p>
          </p:txBody>
        </p:sp>
      </p:grpSp>
      <p:grpSp>
        <p:nvGrpSpPr>
          <p:cNvPr id="451" name="Сгруппировать"/>
          <p:cNvGrpSpPr/>
          <p:nvPr/>
        </p:nvGrpSpPr>
        <p:grpSpPr>
          <a:xfrm>
            <a:off x="5891381" y="7379313"/>
            <a:ext cx="312131" cy="1151664"/>
            <a:chOff x="0" y="0"/>
            <a:chExt cx="312129" cy="1151663"/>
          </a:xfrm>
        </p:grpSpPr>
        <p:sp>
          <p:nvSpPr>
            <p:cNvPr id="449" name="Кружок"/>
            <p:cNvSpPr/>
            <p:nvPr/>
          </p:nvSpPr>
          <p:spPr>
            <a:xfrm rot="16200000">
              <a:off x="2" y="-3"/>
              <a:ext cx="312127" cy="312131"/>
            </a:xfrm>
            <a:prstGeom prst="ellipse">
              <a:avLst/>
            </a:prstGeom>
            <a:solidFill>
              <a:srgbClr val="FAF0A3"/>
            </a:solidFill>
            <a:ln w="12700" cap="flat">
              <a:noFill/>
              <a:miter lim="400000"/>
            </a:ln>
            <a:effectLst/>
          </p:spPr>
          <p:txBody>
            <a:bodyPr wrap="square" lIns="45718" tIns="45718" rIns="45718" bIns="45718" numCol="1" anchor="ctr">
              <a:noAutofit/>
            </a:bodyPr>
            <a:lstStyle/>
            <a:p>
              <a:pPr>
                <a:defRPr>
                  <a:solidFill>
                    <a:srgbClr val="FFFFFF"/>
                  </a:solidFill>
                </a:defRPr>
              </a:pPr>
              <a:endParaRPr/>
            </a:p>
          </p:txBody>
        </p:sp>
        <p:sp>
          <p:nvSpPr>
            <p:cNvPr id="450" name="Линия"/>
            <p:cNvSpPr/>
            <p:nvPr/>
          </p:nvSpPr>
          <p:spPr>
            <a:xfrm flipV="1">
              <a:off x="156061" y="204012"/>
              <a:ext cx="3" cy="947651"/>
            </a:xfrm>
            <a:prstGeom prst="line">
              <a:avLst/>
            </a:prstGeom>
            <a:noFill/>
            <a:ln w="38100" cap="flat">
              <a:solidFill>
                <a:srgbClr val="FDF098"/>
              </a:solidFill>
              <a:prstDash val="solid"/>
              <a:round/>
            </a:ln>
            <a:effectLst/>
          </p:spPr>
          <p:txBody>
            <a:bodyPr wrap="square" lIns="45718" tIns="45718" rIns="45718" bIns="45718" numCol="1" anchor="t">
              <a:noAutofit/>
            </a:bodyPr>
            <a:lstStyle/>
            <a:p>
              <a:endParaRPr/>
            </a:p>
          </p:txBody>
        </p:sp>
      </p:grpSp>
      <p:grpSp>
        <p:nvGrpSpPr>
          <p:cNvPr id="454" name="Сгруппировать"/>
          <p:cNvGrpSpPr/>
          <p:nvPr/>
        </p:nvGrpSpPr>
        <p:grpSpPr>
          <a:xfrm>
            <a:off x="9704478" y="7379313"/>
            <a:ext cx="312131" cy="1151664"/>
            <a:chOff x="0" y="0"/>
            <a:chExt cx="312129" cy="1151663"/>
          </a:xfrm>
        </p:grpSpPr>
        <p:sp>
          <p:nvSpPr>
            <p:cNvPr id="452" name="Кружок"/>
            <p:cNvSpPr/>
            <p:nvPr/>
          </p:nvSpPr>
          <p:spPr>
            <a:xfrm rot="16200000">
              <a:off x="2" y="-3"/>
              <a:ext cx="312127" cy="312131"/>
            </a:xfrm>
            <a:prstGeom prst="ellipse">
              <a:avLst/>
            </a:prstGeom>
            <a:solidFill>
              <a:srgbClr val="FAF0A3"/>
            </a:solidFill>
            <a:ln w="12700" cap="flat">
              <a:noFill/>
              <a:miter lim="400000"/>
            </a:ln>
            <a:effectLst/>
          </p:spPr>
          <p:txBody>
            <a:bodyPr wrap="square" lIns="45718" tIns="45718" rIns="45718" bIns="45718" numCol="1" anchor="ctr">
              <a:noAutofit/>
            </a:bodyPr>
            <a:lstStyle/>
            <a:p>
              <a:pPr>
                <a:defRPr>
                  <a:solidFill>
                    <a:srgbClr val="FFFFFF"/>
                  </a:solidFill>
                </a:defRPr>
              </a:pPr>
              <a:endParaRPr/>
            </a:p>
          </p:txBody>
        </p:sp>
        <p:sp>
          <p:nvSpPr>
            <p:cNvPr id="453" name="Линия"/>
            <p:cNvSpPr/>
            <p:nvPr/>
          </p:nvSpPr>
          <p:spPr>
            <a:xfrm flipV="1">
              <a:off x="156061" y="204012"/>
              <a:ext cx="3" cy="947651"/>
            </a:xfrm>
            <a:prstGeom prst="line">
              <a:avLst/>
            </a:prstGeom>
            <a:noFill/>
            <a:ln w="38100" cap="flat">
              <a:solidFill>
                <a:srgbClr val="FDF098"/>
              </a:solidFill>
              <a:prstDash val="solid"/>
              <a:round/>
            </a:ln>
            <a:effectLst/>
          </p:spPr>
          <p:txBody>
            <a:bodyPr wrap="square" lIns="45718" tIns="45718" rIns="45718" bIns="45718" numCol="1" anchor="t">
              <a:noAutofit/>
            </a:bodyPr>
            <a:lstStyle/>
            <a:p>
              <a:endParaRPr/>
            </a:p>
          </p:txBody>
        </p:sp>
      </p:grpSp>
      <p:grpSp>
        <p:nvGrpSpPr>
          <p:cNvPr id="457" name="Сгруппировать"/>
          <p:cNvGrpSpPr/>
          <p:nvPr/>
        </p:nvGrpSpPr>
        <p:grpSpPr>
          <a:xfrm>
            <a:off x="13530276" y="7379313"/>
            <a:ext cx="312131" cy="1151664"/>
            <a:chOff x="0" y="0"/>
            <a:chExt cx="312129" cy="1151663"/>
          </a:xfrm>
        </p:grpSpPr>
        <p:sp>
          <p:nvSpPr>
            <p:cNvPr id="455" name="Кружок"/>
            <p:cNvSpPr/>
            <p:nvPr/>
          </p:nvSpPr>
          <p:spPr>
            <a:xfrm rot="16200000">
              <a:off x="2" y="-3"/>
              <a:ext cx="312127" cy="312131"/>
            </a:xfrm>
            <a:prstGeom prst="ellipse">
              <a:avLst/>
            </a:prstGeom>
            <a:solidFill>
              <a:srgbClr val="FAF0A3"/>
            </a:solidFill>
            <a:ln w="12700" cap="flat">
              <a:noFill/>
              <a:miter lim="400000"/>
            </a:ln>
            <a:effectLst/>
          </p:spPr>
          <p:txBody>
            <a:bodyPr wrap="square" lIns="45718" tIns="45718" rIns="45718" bIns="45718" numCol="1" anchor="ctr">
              <a:noAutofit/>
            </a:bodyPr>
            <a:lstStyle/>
            <a:p>
              <a:pPr>
                <a:defRPr>
                  <a:solidFill>
                    <a:srgbClr val="FFFFFF"/>
                  </a:solidFill>
                </a:defRPr>
              </a:pPr>
              <a:endParaRPr/>
            </a:p>
          </p:txBody>
        </p:sp>
        <p:sp>
          <p:nvSpPr>
            <p:cNvPr id="456" name="Линия"/>
            <p:cNvSpPr/>
            <p:nvPr/>
          </p:nvSpPr>
          <p:spPr>
            <a:xfrm flipV="1">
              <a:off x="156061" y="204012"/>
              <a:ext cx="3" cy="947651"/>
            </a:xfrm>
            <a:prstGeom prst="line">
              <a:avLst/>
            </a:prstGeom>
            <a:noFill/>
            <a:ln w="38100" cap="flat">
              <a:solidFill>
                <a:srgbClr val="FDF098"/>
              </a:solidFill>
              <a:prstDash val="solid"/>
              <a:round/>
            </a:ln>
            <a:effectLst/>
          </p:spPr>
          <p:txBody>
            <a:bodyPr wrap="square" lIns="45718" tIns="45718" rIns="45718" bIns="45718" numCol="1" anchor="t">
              <a:noAutofit/>
            </a:bodyPr>
            <a:lstStyle/>
            <a:p>
              <a:endParaRPr/>
            </a:p>
          </p:txBody>
        </p:sp>
      </p:grpSp>
      <p:grpSp>
        <p:nvGrpSpPr>
          <p:cNvPr id="460" name="Сгруппировать"/>
          <p:cNvGrpSpPr/>
          <p:nvPr/>
        </p:nvGrpSpPr>
        <p:grpSpPr>
          <a:xfrm>
            <a:off x="17406872" y="7379313"/>
            <a:ext cx="312131" cy="1151664"/>
            <a:chOff x="0" y="0"/>
            <a:chExt cx="312129" cy="1151663"/>
          </a:xfrm>
        </p:grpSpPr>
        <p:sp>
          <p:nvSpPr>
            <p:cNvPr id="458" name="Кружок"/>
            <p:cNvSpPr/>
            <p:nvPr/>
          </p:nvSpPr>
          <p:spPr>
            <a:xfrm rot="16200000">
              <a:off x="2" y="-3"/>
              <a:ext cx="312127" cy="312131"/>
            </a:xfrm>
            <a:prstGeom prst="ellipse">
              <a:avLst/>
            </a:prstGeom>
            <a:solidFill>
              <a:srgbClr val="FAF0A3"/>
            </a:solidFill>
            <a:ln w="12700" cap="flat">
              <a:noFill/>
              <a:miter lim="400000"/>
            </a:ln>
            <a:effectLst/>
          </p:spPr>
          <p:txBody>
            <a:bodyPr wrap="square" lIns="45718" tIns="45718" rIns="45718" bIns="45718" numCol="1" anchor="ctr">
              <a:noAutofit/>
            </a:bodyPr>
            <a:lstStyle/>
            <a:p>
              <a:pPr>
                <a:defRPr>
                  <a:solidFill>
                    <a:srgbClr val="FFFFFF"/>
                  </a:solidFill>
                </a:defRPr>
              </a:pPr>
              <a:endParaRPr/>
            </a:p>
          </p:txBody>
        </p:sp>
        <p:sp>
          <p:nvSpPr>
            <p:cNvPr id="459" name="Линия"/>
            <p:cNvSpPr/>
            <p:nvPr/>
          </p:nvSpPr>
          <p:spPr>
            <a:xfrm flipV="1">
              <a:off x="156061" y="204012"/>
              <a:ext cx="3" cy="947651"/>
            </a:xfrm>
            <a:prstGeom prst="line">
              <a:avLst/>
            </a:prstGeom>
            <a:noFill/>
            <a:ln w="38100" cap="flat">
              <a:solidFill>
                <a:srgbClr val="FDF098"/>
              </a:solidFill>
              <a:prstDash val="solid"/>
              <a:round/>
            </a:ln>
            <a:effectLst/>
          </p:spPr>
          <p:txBody>
            <a:bodyPr wrap="square" lIns="45718" tIns="45718" rIns="45718" bIns="45718" numCol="1" anchor="t">
              <a:noAutofit/>
            </a:bodyPr>
            <a:lstStyle/>
            <a:p>
              <a:endParaRPr/>
            </a:p>
          </p:txBody>
        </p:sp>
      </p:grpSp>
      <p:grpSp>
        <p:nvGrpSpPr>
          <p:cNvPr id="463" name="Сгруппировать"/>
          <p:cNvGrpSpPr/>
          <p:nvPr/>
        </p:nvGrpSpPr>
        <p:grpSpPr>
          <a:xfrm>
            <a:off x="21207268" y="7379313"/>
            <a:ext cx="312131" cy="1151664"/>
            <a:chOff x="0" y="0"/>
            <a:chExt cx="312129" cy="1151663"/>
          </a:xfrm>
        </p:grpSpPr>
        <p:sp>
          <p:nvSpPr>
            <p:cNvPr id="461" name="Кружок"/>
            <p:cNvSpPr/>
            <p:nvPr/>
          </p:nvSpPr>
          <p:spPr>
            <a:xfrm rot="16200000">
              <a:off x="2" y="-3"/>
              <a:ext cx="312127" cy="312131"/>
            </a:xfrm>
            <a:prstGeom prst="ellipse">
              <a:avLst/>
            </a:prstGeom>
            <a:solidFill>
              <a:srgbClr val="FAF0A3"/>
            </a:solidFill>
            <a:ln w="12700" cap="flat">
              <a:noFill/>
              <a:miter lim="400000"/>
            </a:ln>
            <a:effectLst/>
          </p:spPr>
          <p:txBody>
            <a:bodyPr wrap="square" lIns="45718" tIns="45718" rIns="45718" bIns="45718" numCol="1" anchor="ctr">
              <a:noAutofit/>
            </a:bodyPr>
            <a:lstStyle/>
            <a:p>
              <a:pPr>
                <a:defRPr>
                  <a:solidFill>
                    <a:srgbClr val="FFFFFF"/>
                  </a:solidFill>
                </a:defRPr>
              </a:pPr>
              <a:endParaRPr/>
            </a:p>
          </p:txBody>
        </p:sp>
        <p:sp>
          <p:nvSpPr>
            <p:cNvPr id="462" name="Линия"/>
            <p:cNvSpPr/>
            <p:nvPr/>
          </p:nvSpPr>
          <p:spPr>
            <a:xfrm flipV="1">
              <a:off x="156061" y="204012"/>
              <a:ext cx="3" cy="947651"/>
            </a:xfrm>
            <a:prstGeom prst="line">
              <a:avLst/>
            </a:prstGeom>
            <a:noFill/>
            <a:ln w="38100" cap="flat">
              <a:solidFill>
                <a:srgbClr val="FDF098"/>
              </a:solidFill>
              <a:prstDash val="solid"/>
              <a:round/>
            </a:ln>
            <a:effectLst/>
          </p:spPr>
          <p:txBody>
            <a:bodyPr wrap="square" lIns="45718" tIns="45718" rIns="45718" bIns="45718" numCol="1" anchor="t">
              <a:noAutofit/>
            </a:bodyPr>
            <a:lstStyle/>
            <a:p>
              <a:endParaRPr/>
            </a:p>
          </p:txBody>
        </p:sp>
      </p:grpSp>
      <p:pic>
        <p:nvPicPr>
          <p:cNvPr id="464" name="image41.png" descr="image41.png"/>
          <p:cNvPicPr>
            <a:picLocks noChangeAspect="1"/>
          </p:cNvPicPr>
          <p:nvPr/>
        </p:nvPicPr>
        <p:blipFill>
          <a:blip r:embed="rId3"/>
          <a:stretch>
            <a:fillRect/>
          </a:stretch>
        </p:blipFill>
        <p:spPr>
          <a:xfrm>
            <a:off x="22206016" y="7197011"/>
            <a:ext cx="24894782" cy="584704"/>
          </a:xfrm>
          <a:prstGeom prst="rect">
            <a:avLst/>
          </a:prstGeom>
          <a:ln w="12700">
            <a:miter lim="400000"/>
          </a:ln>
        </p:spPr>
      </p:pic>
      <p:grpSp>
        <p:nvGrpSpPr>
          <p:cNvPr id="467" name="Сгруппировать"/>
          <p:cNvGrpSpPr/>
          <p:nvPr/>
        </p:nvGrpSpPr>
        <p:grpSpPr>
          <a:xfrm>
            <a:off x="-785218" y="6875280"/>
            <a:ext cx="49410015" cy="584706"/>
            <a:chOff x="1" y="0"/>
            <a:chExt cx="49410012" cy="584705"/>
          </a:xfrm>
        </p:grpSpPr>
        <p:pic>
          <p:nvPicPr>
            <p:cNvPr id="465" name="image41.png" descr="image41.png"/>
            <p:cNvPicPr>
              <a:picLocks noChangeAspect="1"/>
            </p:cNvPicPr>
            <p:nvPr/>
          </p:nvPicPr>
          <p:blipFill>
            <a:blip r:embed="rId3">
              <a:alphaModFix amt="47858"/>
            </a:blip>
            <a:stretch>
              <a:fillRect/>
            </a:stretch>
          </p:blipFill>
          <p:spPr>
            <a:xfrm>
              <a:off x="1" y="-1"/>
              <a:ext cx="24894780" cy="584706"/>
            </a:xfrm>
            <a:prstGeom prst="rect">
              <a:avLst/>
            </a:prstGeom>
            <a:ln w="12700" cap="flat">
              <a:noFill/>
              <a:miter lim="400000"/>
            </a:ln>
            <a:effectLst/>
          </p:spPr>
        </p:pic>
        <p:pic>
          <p:nvPicPr>
            <p:cNvPr id="466" name="image41.png" descr="image41.png"/>
            <p:cNvPicPr>
              <a:picLocks noChangeAspect="1"/>
            </p:cNvPicPr>
            <p:nvPr/>
          </p:nvPicPr>
          <p:blipFill>
            <a:blip r:embed="rId3">
              <a:alphaModFix amt="48000"/>
            </a:blip>
            <a:stretch>
              <a:fillRect/>
            </a:stretch>
          </p:blipFill>
          <p:spPr>
            <a:xfrm>
              <a:off x="24515233" y="-1"/>
              <a:ext cx="24894781" cy="584706"/>
            </a:xfrm>
            <a:prstGeom prst="rect">
              <a:avLst/>
            </a:prstGeom>
            <a:ln w="12700" cap="flat">
              <a:noFill/>
              <a:miter lim="400000"/>
            </a:ln>
            <a:effectLst/>
          </p:spPr>
        </p:pic>
      </p:grpSp>
      <p:grpSp>
        <p:nvGrpSpPr>
          <p:cNvPr id="470" name="Сгруппировать"/>
          <p:cNvGrpSpPr/>
          <p:nvPr/>
        </p:nvGrpSpPr>
        <p:grpSpPr>
          <a:xfrm>
            <a:off x="-785218" y="7548388"/>
            <a:ext cx="49410015" cy="584708"/>
            <a:chOff x="1" y="0"/>
            <a:chExt cx="49410012" cy="584706"/>
          </a:xfrm>
        </p:grpSpPr>
        <p:pic>
          <p:nvPicPr>
            <p:cNvPr id="468" name="image41.png" descr="image41.png"/>
            <p:cNvPicPr>
              <a:picLocks noChangeAspect="1"/>
            </p:cNvPicPr>
            <p:nvPr/>
          </p:nvPicPr>
          <p:blipFill>
            <a:blip r:embed="rId3">
              <a:alphaModFix amt="47858"/>
            </a:blip>
            <a:stretch>
              <a:fillRect/>
            </a:stretch>
          </p:blipFill>
          <p:spPr>
            <a:xfrm>
              <a:off x="1" y="0"/>
              <a:ext cx="24894780" cy="584708"/>
            </a:xfrm>
            <a:prstGeom prst="rect">
              <a:avLst/>
            </a:prstGeom>
            <a:ln w="12700" cap="flat">
              <a:noFill/>
              <a:miter lim="400000"/>
            </a:ln>
            <a:effectLst/>
          </p:spPr>
        </p:pic>
        <p:pic>
          <p:nvPicPr>
            <p:cNvPr id="469" name="image41.png" descr="image41.png"/>
            <p:cNvPicPr>
              <a:picLocks noChangeAspect="1"/>
            </p:cNvPicPr>
            <p:nvPr/>
          </p:nvPicPr>
          <p:blipFill>
            <a:blip r:embed="rId3">
              <a:alphaModFix amt="48000"/>
            </a:blip>
            <a:stretch>
              <a:fillRect/>
            </a:stretch>
          </p:blipFill>
          <p:spPr>
            <a:xfrm>
              <a:off x="24515233" y="0"/>
              <a:ext cx="24894781" cy="584708"/>
            </a:xfrm>
            <a:prstGeom prst="rect">
              <a:avLst/>
            </a:prstGeom>
            <a:ln w="12700" cap="flat">
              <a:noFill/>
              <a:miter lim="400000"/>
            </a:ln>
            <a:effectLst/>
          </p:spPr>
        </p:pic>
      </p:grpSp>
      <p:grpSp>
        <p:nvGrpSpPr>
          <p:cNvPr id="473" name="Сгруппировать"/>
          <p:cNvGrpSpPr/>
          <p:nvPr/>
        </p:nvGrpSpPr>
        <p:grpSpPr>
          <a:xfrm>
            <a:off x="-785218" y="7964592"/>
            <a:ext cx="49410015" cy="584706"/>
            <a:chOff x="1" y="0"/>
            <a:chExt cx="49410012" cy="584705"/>
          </a:xfrm>
        </p:grpSpPr>
        <p:pic>
          <p:nvPicPr>
            <p:cNvPr id="471" name="image41.png" descr="image41.png"/>
            <p:cNvPicPr>
              <a:picLocks noChangeAspect="1"/>
            </p:cNvPicPr>
            <p:nvPr/>
          </p:nvPicPr>
          <p:blipFill>
            <a:blip r:embed="rId3">
              <a:alphaModFix amt="7346"/>
            </a:blip>
            <a:stretch>
              <a:fillRect/>
            </a:stretch>
          </p:blipFill>
          <p:spPr>
            <a:xfrm>
              <a:off x="1" y="-1"/>
              <a:ext cx="24894780" cy="584706"/>
            </a:xfrm>
            <a:prstGeom prst="rect">
              <a:avLst/>
            </a:prstGeom>
            <a:ln w="12700" cap="flat">
              <a:noFill/>
              <a:miter lim="400000"/>
            </a:ln>
            <a:effectLst/>
          </p:spPr>
        </p:pic>
        <p:pic>
          <p:nvPicPr>
            <p:cNvPr id="472" name="image41.png" descr="image41.png"/>
            <p:cNvPicPr>
              <a:picLocks noChangeAspect="1"/>
            </p:cNvPicPr>
            <p:nvPr/>
          </p:nvPicPr>
          <p:blipFill>
            <a:blip r:embed="rId3">
              <a:alphaModFix amt="6550"/>
            </a:blip>
            <a:stretch>
              <a:fillRect/>
            </a:stretch>
          </p:blipFill>
          <p:spPr>
            <a:xfrm>
              <a:off x="24515233" y="-1"/>
              <a:ext cx="24894781" cy="584706"/>
            </a:xfrm>
            <a:prstGeom prst="rect">
              <a:avLst/>
            </a:prstGeom>
            <a:ln w="12700" cap="flat">
              <a:noFill/>
              <a:miter lim="400000"/>
            </a:ln>
            <a:effectLst/>
          </p:spPr>
        </p:pic>
      </p:grpSp>
      <p:pic>
        <p:nvPicPr>
          <p:cNvPr id="474" name="image42.png" descr="image42.png"/>
          <p:cNvPicPr>
            <a:picLocks noChangeAspect="1"/>
          </p:cNvPicPr>
          <p:nvPr/>
        </p:nvPicPr>
        <p:blipFill>
          <a:blip r:embed="rId8"/>
          <a:srcRect l="290" r="290"/>
          <a:stretch>
            <a:fillRect/>
          </a:stretch>
        </p:blipFill>
        <p:spPr>
          <a:xfrm>
            <a:off x="16944537" y="8692888"/>
            <a:ext cx="1343374" cy="1298092"/>
          </a:xfrm>
          <a:prstGeom prst="rect">
            <a:avLst/>
          </a:prstGeom>
          <a:ln w="12700">
            <a:miter lim="400000"/>
          </a:ln>
        </p:spPr>
      </p:pic>
      <p:pic>
        <p:nvPicPr>
          <p:cNvPr id="475" name="image43.png" descr="image43.png"/>
          <p:cNvPicPr>
            <a:picLocks noChangeAspect="1"/>
          </p:cNvPicPr>
          <p:nvPr/>
        </p:nvPicPr>
        <p:blipFill>
          <a:blip r:embed="rId9"/>
          <a:srcRect l="290" r="288"/>
          <a:stretch>
            <a:fillRect/>
          </a:stretch>
        </p:blipFill>
        <p:spPr>
          <a:xfrm>
            <a:off x="5431911" y="8709049"/>
            <a:ext cx="1231066" cy="1189569"/>
          </a:xfrm>
          <a:prstGeom prst="rect">
            <a:avLst/>
          </a:prstGeom>
          <a:ln w="12700">
            <a:miter lim="400000"/>
          </a:ln>
        </p:spPr>
      </p:pic>
      <p:pic>
        <p:nvPicPr>
          <p:cNvPr id="476" name="image44.png" descr="image44.png"/>
          <p:cNvPicPr>
            <a:picLocks noChangeAspect="1"/>
          </p:cNvPicPr>
          <p:nvPr/>
        </p:nvPicPr>
        <p:blipFill>
          <a:blip r:embed="rId10"/>
          <a:srcRect l="290" r="290"/>
          <a:stretch>
            <a:fillRect/>
          </a:stretch>
        </p:blipFill>
        <p:spPr>
          <a:xfrm>
            <a:off x="13001952" y="8680188"/>
            <a:ext cx="1343374" cy="1298092"/>
          </a:xfrm>
          <a:prstGeom prst="rect">
            <a:avLst/>
          </a:prstGeom>
          <a:ln w="12700">
            <a:miter lim="400000"/>
          </a:ln>
        </p:spPr>
      </p:pic>
      <p:pic>
        <p:nvPicPr>
          <p:cNvPr id="477" name="image45.png" descr="image45.png"/>
          <p:cNvPicPr>
            <a:picLocks noChangeAspect="1"/>
          </p:cNvPicPr>
          <p:nvPr/>
        </p:nvPicPr>
        <p:blipFill>
          <a:blip r:embed="rId11"/>
          <a:srcRect l="290" r="289"/>
          <a:stretch>
            <a:fillRect/>
          </a:stretch>
        </p:blipFill>
        <p:spPr>
          <a:xfrm>
            <a:off x="20622571" y="8616246"/>
            <a:ext cx="1396858" cy="1349775"/>
          </a:xfrm>
          <a:prstGeom prst="rect">
            <a:avLst/>
          </a:prstGeom>
          <a:ln w="12700">
            <a:miter lim="400000"/>
          </a:ln>
        </p:spPr>
      </p:pic>
      <p:sp>
        <p:nvSpPr>
          <p:cNvPr id="478" name="Кружок"/>
          <p:cNvSpPr/>
          <p:nvPr/>
        </p:nvSpPr>
        <p:spPr>
          <a:xfrm>
            <a:off x="5250829" y="8526302"/>
            <a:ext cx="1555135" cy="1555135"/>
          </a:xfrm>
          <a:prstGeom prst="ellipse">
            <a:avLst/>
          </a:prstGeom>
          <a:ln w="38100">
            <a:solidFill>
              <a:srgbClr val="FDF098"/>
            </a:solidFill>
          </a:ln>
        </p:spPr>
        <p:txBody>
          <a:bodyPr lIns="45718" tIns="45718" rIns="45718" bIns="45718" anchor="ctr"/>
          <a:lstStyle/>
          <a:p>
            <a:pPr>
              <a:defRPr>
                <a:solidFill>
                  <a:srgbClr val="FDF098"/>
                </a:solidFill>
              </a:defRPr>
            </a:pPr>
            <a:endParaRPr/>
          </a:p>
        </p:txBody>
      </p:sp>
      <p:sp>
        <p:nvSpPr>
          <p:cNvPr id="479" name="Кружок"/>
          <p:cNvSpPr/>
          <p:nvPr/>
        </p:nvSpPr>
        <p:spPr>
          <a:xfrm>
            <a:off x="9082975" y="8526302"/>
            <a:ext cx="1555135" cy="1555135"/>
          </a:xfrm>
          <a:prstGeom prst="ellipse">
            <a:avLst/>
          </a:prstGeom>
          <a:ln w="38100">
            <a:solidFill>
              <a:srgbClr val="FDF098"/>
            </a:solidFill>
          </a:ln>
        </p:spPr>
        <p:txBody>
          <a:bodyPr lIns="45718" tIns="45718" rIns="45718" bIns="45718" anchor="ctr"/>
          <a:lstStyle/>
          <a:p>
            <a:pPr>
              <a:defRPr>
                <a:solidFill>
                  <a:srgbClr val="FDF098"/>
                </a:solidFill>
              </a:defRPr>
            </a:pPr>
            <a:endParaRPr/>
          </a:p>
        </p:txBody>
      </p:sp>
      <p:sp>
        <p:nvSpPr>
          <p:cNvPr id="480" name="Кружок"/>
          <p:cNvSpPr/>
          <p:nvPr/>
        </p:nvSpPr>
        <p:spPr>
          <a:xfrm>
            <a:off x="12908773" y="8526302"/>
            <a:ext cx="1555135" cy="1555135"/>
          </a:xfrm>
          <a:prstGeom prst="ellipse">
            <a:avLst/>
          </a:prstGeom>
          <a:ln w="38100">
            <a:solidFill>
              <a:srgbClr val="FDF098"/>
            </a:solidFill>
          </a:ln>
        </p:spPr>
        <p:txBody>
          <a:bodyPr lIns="45718" tIns="45718" rIns="45718" bIns="45718" anchor="ctr"/>
          <a:lstStyle/>
          <a:p>
            <a:pPr>
              <a:defRPr>
                <a:solidFill>
                  <a:srgbClr val="FDF098"/>
                </a:solidFill>
              </a:defRPr>
            </a:pPr>
            <a:endParaRPr/>
          </a:p>
        </p:txBody>
      </p:sp>
      <p:sp>
        <p:nvSpPr>
          <p:cNvPr id="481" name="Кружок"/>
          <p:cNvSpPr/>
          <p:nvPr/>
        </p:nvSpPr>
        <p:spPr>
          <a:xfrm>
            <a:off x="16785369" y="8526302"/>
            <a:ext cx="1555135" cy="1555135"/>
          </a:xfrm>
          <a:prstGeom prst="ellipse">
            <a:avLst/>
          </a:prstGeom>
          <a:ln w="38100">
            <a:solidFill>
              <a:srgbClr val="FDF098"/>
            </a:solidFill>
          </a:ln>
        </p:spPr>
        <p:txBody>
          <a:bodyPr lIns="45718" tIns="45718" rIns="45718" bIns="45718" anchor="ctr"/>
          <a:lstStyle/>
          <a:p>
            <a:pPr>
              <a:defRPr>
                <a:solidFill>
                  <a:srgbClr val="FDF098"/>
                </a:solidFill>
              </a:defRPr>
            </a:pPr>
            <a:endParaRPr/>
          </a:p>
        </p:txBody>
      </p:sp>
      <p:sp>
        <p:nvSpPr>
          <p:cNvPr id="482" name="Кружок"/>
          <p:cNvSpPr/>
          <p:nvPr/>
        </p:nvSpPr>
        <p:spPr>
          <a:xfrm>
            <a:off x="20556134" y="8526302"/>
            <a:ext cx="1555135" cy="1555135"/>
          </a:xfrm>
          <a:prstGeom prst="ellipse">
            <a:avLst/>
          </a:prstGeom>
          <a:ln w="38100">
            <a:solidFill>
              <a:srgbClr val="FDF098"/>
            </a:solidFill>
          </a:ln>
        </p:spPr>
        <p:txBody>
          <a:bodyPr lIns="45718" tIns="45718" rIns="45718" bIns="45718" anchor="ctr"/>
          <a:lstStyle/>
          <a:p>
            <a:pPr>
              <a:defRPr>
                <a:solidFill>
                  <a:srgbClr val="FDF098"/>
                </a:solidFill>
              </a:defRPr>
            </a:pPr>
            <a:endParaRPr/>
          </a:p>
        </p:txBody>
      </p:sp>
      <p:pic>
        <p:nvPicPr>
          <p:cNvPr id="483" name="image46.png" descr="image46.png"/>
          <p:cNvPicPr>
            <a:picLocks noChangeAspect="1"/>
          </p:cNvPicPr>
          <p:nvPr/>
        </p:nvPicPr>
        <p:blipFill>
          <a:blip r:embed="rId12"/>
          <a:stretch>
            <a:fillRect/>
          </a:stretch>
        </p:blipFill>
        <p:spPr>
          <a:xfrm>
            <a:off x="9262985" y="8632914"/>
            <a:ext cx="1230929" cy="1189438"/>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Потери костной ткани"/>
          <p:cNvSpPr txBox="1"/>
          <p:nvPr/>
        </p:nvSpPr>
        <p:spPr>
          <a:xfrm>
            <a:off x="17604899" y="6751880"/>
            <a:ext cx="4360920" cy="621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r>
              <a:rPr lang="es-ES" sz="3100" dirty="0">
                <a:solidFill>
                  <a:srgbClr val="FFFFFF"/>
                </a:solidFill>
                <a:latin typeface="Arial"/>
                <a:cs typeface="Arial"/>
                <a:sym typeface="Arial"/>
              </a:rPr>
              <a:t>Pérdida de hueso</a:t>
            </a:r>
            <a:endParaRPr lang="ru-RU" sz="3100" dirty="0">
              <a:solidFill>
                <a:srgbClr val="FFFFFF"/>
              </a:solidFill>
              <a:latin typeface="Arial"/>
              <a:cs typeface="Arial"/>
              <a:sym typeface="Arial"/>
            </a:endParaRPr>
          </a:p>
        </p:txBody>
      </p:sp>
      <p:grpSp>
        <p:nvGrpSpPr>
          <p:cNvPr id="488" name="Сгруппировать"/>
          <p:cNvGrpSpPr/>
          <p:nvPr/>
        </p:nvGrpSpPr>
        <p:grpSpPr>
          <a:xfrm>
            <a:off x="18969646" y="4600187"/>
            <a:ext cx="1631427" cy="1631427"/>
            <a:chOff x="0" y="0"/>
            <a:chExt cx="1631426" cy="1631426"/>
          </a:xfrm>
        </p:grpSpPr>
        <p:sp>
          <p:nvSpPr>
            <p:cNvPr id="486" name="Кружок"/>
            <p:cNvSpPr/>
            <p:nvPr/>
          </p:nvSpPr>
          <p:spPr>
            <a:xfrm>
              <a:off x="0" y="0"/>
              <a:ext cx="1631427" cy="1631427"/>
            </a:xfrm>
            <a:prstGeom prst="ellipse">
              <a:avLst/>
            </a:prstGeom>
            <a:noFill/>
            <a:ln w="38100" cap="flat">
              <a:solidFill>
                <a:srgbClr val="FFFFFF"/>
              </a:solidFill>
              <a:prstDash val="solid"/>
              <a:round/>
            </a:ln>
            <a:effectLst/>
          </p:spPr>
          <p:txBody>
            <a:bodyPr wrap="square" lIns="45718" tIns="45718" rIns="45718" bIns="45718" numCol="1" anchor="ctr">
              <a:noAutofit/>
            </a:bodyPr>
            <a:lstStyle/>
            <a:p>
              <a:pPr>
                <a:defRPr>
                  <a:solidFill>
                    <a:srgbClr val="FFFFFF"/>
                  </a:solidFill>
                </a:defRPr>
              </a:pPr>
              <a:endParaRPr/>
            </a:p>
          </p:txBody>
        </p:sp>
        <p:pic>
          <p:nvPicPr>
            <p:cNvPr id="487" name="image47.png" descr="image47.png"/>
            <p:cNvPicPr>
              <a:picLocks noChangeAspect="1"/>
            </p:cNvPicPr>
            <p:nvPr/>
          </p:nvPicPr>
          <p:blipFill>
            <a:blip r:embed="rId3"/>
            <a:stretch>
              <a:fillRect/>
            </a:stretch>
          </p:blipFill>
          <p:spPr>
            <a:xfrm>
              <a:off x="240380" y="224035"/>
              <a:ext cx="1150666" cy="1183354"/>
            </a:xfrm>
            <a:prstGeom prst="rect">
              <a:avLst/>
            </a:prstGeom>
            <a:ln w="12700" cap="flat">
              <a:noFill/>
              <a:miter lim="400000"/>
            </a:ln>
            <a:effectLst/>
          </p:spPr>
        </p:pic>
      </p:grpSp>
      <p:pic>
        <p:nvPicPr>
          <p:cNvPr id="489" name="image7.png" descr="image7.png"/>
          <p:cNvPicPr>
            <a:picLocks noChangeAspect="1"/>
          </p:cNvPicPr>
          <p:nvPr/>
        </p:nvPicPr>
        <p:blipFill>
          <a:blip r:embed="rId4"/>
          <a:stretch>
            <a:fillRect/>
          </a:stretch>
        </p:blipFill>
        <p:spPr>
          <a:xfrm>
            <a:off x="1537560" y="12793680"/>
            <a:ext cx="1774802" cy="312127"/>
          </a:xfrm>
          <a:prstGeom prst="rect">
            <a:avLst/>
          </a:prstGeom>
          <a:ln w="12700">
            <a:miter lim="400000"/>
          </a:ln>
        </p:spPr>
      </p:pic>
      <p:sp>
        <p:nvSpPr>
          <p:cNvPr id="490" name="D-Spray"/>
          <p:cNvSpPr txBox="1"/>
          <p:nvPr/>
        </p:nvSpPr>
        <p:spPr>
          <a:xfrm>
            <a:off x="22412072" y="12782823"/>
            <a:ext cx="1128326" cy="426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2D2D2E"/>
                </a:solidFill>
                <a:latin typeface="Arial"/>
                <a:ea typeface="Arial"/>
                <a:cs typeface="Arial"/>
                <a:sym typeface="Arial"/>
              </a:defRPr>
            </a:lvl1pPr>
          </a:lstStyle>
          <a:p>
            <a:r>
              <a:t>D-Spray</a:t>
            </a:r>
          </a:p>
        </p:txBody>
      </p:sp>
      <p:pic>
        <p:nvPicPr>
          <p:cNvPr id="491" name="image12.png" descr="image12.png"/>
          <p:cNvPicPr>
            <a:picLocks noChangeAspect="1"/>
          </p:cNvPicPr>
          <p:nvPr/>
        </p:nvPicPr>
        <p:blipFill>
          <a:blip r:embed="rId5"/>
          <a:stretch>
            <a:fillRect/>
          </a:stretch>
        </p:blipFill>
        <p:spPr>
          <a:xfrm>
            <a:off x="23622511" y="-11771274"/>
            <a:ext cx="19629584" cy="13716004"/>
          </a:xfrm>
          <a:prstGeom prst="rect">
            <a:avLst/>
          </a:prstGeom>
          <a:ln w="12700">
            <a:miter lim="400000"/>
          </a:ln>
        </p:spPr>
      </p:pic>
      <p:sp>
        <p:nvSpPr>
          <p:cNvPr id="492" name="Регулярный прием витамина D существенно снижает риски:"/>
          <p:cNvSpPr txBox="1"/>
          <p:nvPr/>
        </p:nvSpPr>
        <p:spPr>
          <a:xfrm>
            <a:off x="761211" y="637410"/>
            <a:ext cx="22671260" cy="2606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tabLst>
                <a:tab pos="5638800" algn="l"/>
              </a:tabLst>
              <a:defRPr sz="8000" b="1">
                <a:solidFill>
                  <a:srgbClr val="FFFFFF"/>
                </a:solidFill>
                <a:latin typeface="Arial"/>
                <a:ea typeface="Arial"/>
                <a:cs typeface="Arial"/>
                <a:sym typeface="Arial"/>
              </a:defRPr>
            </a:pPr>
            <a:r>
              <a:rPr lang="es-ES" sz="8000" b="1" dirty="0">
                <a:sym typeface="Arial"/>
              </a:rPr>
              <a:t>La ingesta regular </a:t>
            </a:r>
            <a:r>
              <a:rPr lang="es-ES" sz="8000" b="1" dirty="0">
                <a:solidFill>
                  <a:schemeClr val="accent4">
                    <a:lumMod val="40000"/>
                    <a:lumOff val="60000"/>
                  </a:schemeClr>
                </a:solidFill>
                <a:sym typeface="Arial"/>
              </a:rPr>
              <a:t>de vitamina D reduce significativamente los riesgos</a:t>
            </a:r>
            <a:r>
              <a:rPr lang="ru-RU" sz="8000" b="1" dirty="0">
                <a:solidFill>
                  <a:schemeClr val="accent4">
                    <a:lumMod val="40000"/>
                    <a:lumOff val="60000"/>
                  </a:schemeClr>
                </a:solidFill>
                <a:sym typeface="Arial"/>
              </a:rPr>
              <a:t> </a:t>
            </a:r>
            <a:endParaRPr dirty="0">
              <a:solidFill>
                <a:schemeClr val="accent4">
                  <a:lumMod val="40000"/>
                  <a:lumOff val="60000"/>
                </a:schemeClr>
              </a:solidFill>
            </a:endParaRPr>
          </a:p>
        </p:txBody>
      </p:sp>
      <p:sp>
        <p:nvSpPr>
          <p:cNvPr id="493" name="Развития сердечно-сосудистых заболеваний"/>
          <p:cNvSpPr txBox="1"/>
          <p:nvPr/>
        </p:nvSpPr>
        <p:spPr>
          <a:xfrm>
            <a:off x="9642299" y="6444263"/>
            <a:ext cx="5090286" cy="123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gn="ctr">
              <a:lnSpc>
                <a:spcPct val="120000"/>
              </a:lnSpc>
              <a:defRPr sz="3100">
                <a:solidFill>
                  <a:srgbClr val="FFFFFF"/>
                </a:solidFill>
                <a:latin typeface="Arial"/>
                <a:ea typeface="Arial"/>
                <a:cs typeface="Arial"/>
                <a:sym typeface="Arial"/>
              </a:defRPr>
            </a:lvl1pPr>
          </a:lstStyle>
          <a:p>
            <a:r>
              <a:rPr lang="es-ES" dirty="0"/>
              <a:t>Desarrollo de enfermedad cardiovascular</a:t>
            </a:r>
            <a:endParaRPr lang="ru-RU" dirty="0"/>
          </a:p>
        </p:txBody>
      </p:sp>
      <p:sp>
        <p:nvSpPr>
          <p:cNvPr id="494" name="Угасания репродуктивной функции"/>
          <p:cNvSpPr txBox="1"/>
          <p:nvPr/>
        </p:nvSpPr>
        <p:spPr>
          <a:xfrm>
            <a:off x="2192758" y="6751880"/>
            <a:ext cx="4793539" cy="621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r>
              <a:rPr lang="es-ES" sz="3100" dirty="0">
                <a:solidFill>
                  <a:srgbClr val="FFFFFF"/>
                </a:solidFill>
                <a:latin typeface="Arial"/>
                <a:cs typeface="Arial"/>
                <a:sym typeface="Arial"/>
              </a:rPr>
              <a:t>Disminución reproductiva</a:t>
            </a:r>
            <a:endParaRPr lang="ru-RU" sz="3100" dirty="0">
              <a:solidFill>
                <a:srgbClr val="FFFFFF"/>
              </a:solidFill>
              <a:latin typeface="Arial"/>
              <a:cs typeface="Arial"/>
              <a:sym typeface="Arial"/>
            </a:endParaRPr>
          </a:p>
        </p:txBody>
      </p:sp>
      <p:sp>
        <p:nvSpPr>
          <p:cNvPr id="495" name="Развития депрессии"/>
          <p:cNvSpPr txBox="1"/>
          <p:nvPr/>
        </p:nvSpPr>
        <p:spPr>
          <a:xfrm>
            <a:off x="4818369" y="10482547"/>
            <a:ext cx="7091841" cy="62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gn="ctr">
              <a:lnSpc>
                <a:spcPct val="108000"/>
              </a:lnSpc>
              <a:defRPr sz="3100">
                <a:solidFill>
                  <a:srgbClr val="FFFFFF"/>
                </a:solidFill>
                <a:latin typeface="Arial"/>
                <a:ea typeface="Arial"/>
                <a:cs typeface="Arial"/>
                <a:sym typeface="Arial"/>
              </a:defRPr>
            </a:lvl1pPr>
          </a:lstStyle>
          <a:p>
            <a:r>
              <a:rPr lang="es-ES" dirty="0"/>
              <a:t>Desarrollo de depresión</a:t>
            </a:r>
            <a:r>
              <a:rPr lang="ru-RU" dirty="0"/>
              <a:t> </a:t>
            </a:r>
            <a:endParaRPr dirty="0"/>
          </a:p>
        </p:txBody>
      </p:sp>
      <p:sp>
        <p:nvSpPr>
          <p:cNvPr id="496" name="Частых инфекционных заболеваний"/>
          <p:cNvSpPr txBox="1"/>
          <p:nvPr/>
        </p:nvSpPr>
        <p:spPr>
          <a:xfrm>
            <a:off x="13175219" y="10471315"/>
            <a:ext cx="6572323" cy="1136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gn="ctr">
              <a:lnSpc>
                <a:spcPct val="108000"/>
              </a:lnSpc>
              <a:defRPr sz="3100">
                <a:solidFill>
                  <a:srgbClr val="FFFFFF"/>
                </a:solidFill>
                <a:latin typeface="Arial"/>
                <a:ea typeface="Arial"/>
                <a:cs typeface="Arial"/>
                <a:sym typeface="Arial"/>
              </a:defRPr>
            </a:pPr>
            <a:r>
              <a:rPr lang="es-ES" sz="3100" dirty="0">
                <a:sym typeface="Arial"/>
              </a:rPr>
              <a:t>Enfermedades infecciosas frecuentes</a:t>
            </a:r>
            <a:r>
              <a:rPr lang="ru-RU" sz="3100" dirty="0">
                <a:sym typeface="Arial"/>
              </a:rPr>
              <a:t> </a:t>
            </a:r>
            <a:endParaRPr dirty="0"/>
          </a:p>
        </p:txBody>
      </p:sp>
      <p:grpSp>
        <p:nvGrpSpPr>
          <p:cNvPr id="499" name="Сгруппировать"/>
          <p:cNvGrpSpPr/>
          <p:nvPr/>
        </p:nvGrpSpPr>
        <p:grpSpPr>
          <a:xfrm>
            <a:off x="15645668" y="8518790"/>
            <a:ext cx="1631427" cy="1631427"/>
            <a:chOff x="0" y="0"/>
            <a:chExt cx="1631426" cy="1631426"/>
          </a:xfrm>
        </p:grpSpPr>
        <p:pic>
          <p:nvPicPr>
            <p:cNvPr id="497" name="image48.png" descr="image48.png"/>
            <p:cNvPicPr>
              <a:picLocks noChangeAspect="1"/>
            </p:cNvPicPr>
            <p:nvPr/>
          </p:nvPicPr>
          <p:blipFill>
            <a:blip r:embed="rId6"/>
            <a:stretch>
              <a:fillRect/>
            </a:stretch>
          </p:blipFill>
          <p:spPr>
            <a:xfrm>
              <a:off x="167261" y="175750"/>
              <a:ext cx="1265465" cy="1279927"/>
            </a:xfrm>
            <a:prstGeom prst="rect">
              <a:avLst/>
            </a:prstGeom>
            <a:ln w="12700" cap="flat">
              <a:noFill/>
              <a:miter lim="400000"/>
            </a:ln>
            <a:effectLst/>
          </p:spPr>
        </p:pic>
        <p:sp>
          <p:nvSpPr>
            <p:cNvPr id="498" name="Кружок"/>
            <p:cNvSpPr/>
            <p:nvPr/>
          </p:nvSpPr>
          <p:spPr>
            <a:xfrm>
              <a:off x="0" y="0"/>
              <a:ext cx="1631427" cy="1631427"/>
            </a:xfrm>
            <a:prstGeom prst="ellipse">
              <a:avLst/>
            </a:prstGeom>
            <a:noFill/>
            <a:ln w="38100" cap="flat">
              <a:solidFill>
                <a:srgbClr val="FFFFFF"/>
              </a:solidFill>
              <a:prstDash val="solid"/>
              <a:round/>
            </a:ln>
            <a:effectLst/>
          </p:spPr>
          <p:txBody>
            <a:bodyPr wrap="square" lIns="45718" tIns="45718" rIns="45718" bIns="45718" numCol="1" anchor="ctr">
              <a:noAutofit/>
            </a:bodyPr>
            <a:lstStyle/>
            <a:p>
              <a:pPr>
                <a:defRPr>
                  <a:solidFill>
                    <a:srgbClr val="FFFFFF"/>
                  </a:solidFill>
                </a:defRPr>
              </a:pPr>
              <a:endParaRPr/>
            </a:p>
          </p:txBody>
        </p:sp>
      </p:grpSp>
      <p:grpSp>
        <p:nvGrpSpPr>
          <p:cNvPr id="502" name="Сгруппировать"/>
          <p:cNvGrpSpPr/>
          <p:nvPr/>
        </p:nvGrpSpPr>
        <p:grpSpPr>
          <a:xfrm>
            <a:off x="3773815" y="4600187"/>
            <a:ext cx="1631427" cy="1631427"/>
            <a:chOff x="0" y="0"/>
            <a:chExt cx="1631426" cy="1631426"/>
          </a:xfrm>
        </p:grpSpPr>
        <p:sp>
          <p:nvSpPr>
            <p:cNvPr id="500" name="Кружок"/>
            <p:cNvSpPr/>
            <p:nvPr/>
          </p:nvSpPr>
          <p:spPr>
            <a:xfrm>
              <a:off x="0" y="0"/>
              <a:ext cx="1631427" cy="1631427"/>
            </a:xfrm>
            <a:prstGeom prst="ellipse">
              <a:avLst/>
            </a:prstGeom>
            <a:noFill/>
            <a:ln w="38100" cap="flat">
              <a:solidFill>
                <a:srgbClr val="FFFFFF"/>
              </a:solidFill>
              <a:prstDash val="solid"/>
              <a:round/>
            </a:ln>
            <a:effectLst/>
          </p:spPr>
          <p:txBody>
            <a:bodyPr wrap="square" lIns="45718" tIns="45718" rIns="45718" bIns="45718" numCol="1" anchor="ctr">
              <a:noAutofit/>
            </a:bodyPr>
            <a:lstStyle/>
            <a:p>
              <a:pPr>
                <a:defRPr>
                  <a:solidFill>
                    <a:srgbClr val="FFFFFF"/>
                  </a:solidFill>
                </a:defRPr>
              </a:pPr>
              <a:endParaRPr/>
            </a:p>
          </p:txBody>
        </p:sp>
        <p:pic>
          <p:nvPicPr>
            <p:cNvPr id="501" name="image49.png" descr="image49.png"/>
            <p:cNvPicPr>
              <a:picLocks noChangeAspect="1"/>
            </p:cNvPicPr>
            <p:nvPr/>
          </p:nvPicPr>
          <p:blipFill>
            <a:blip r:embed="rId7"/>
            <a:stretch>
              <a:fillRect/>
            </a:stretch>
          </p:blipFill>
          <p:spPr>
            <a:xfrm>
              <a:off x="193826" y="175748"/>
              <a:ext cx="1243772" cy="1279928"/>
            </a:xfrm>
            <a:prstGeom prst="rect">
              <a:avLst/>
            </a:prstGeom>
            <a:ln w="12700" cap="flat">
              <a:noFill/>
              <a:miter lim="400000"/>
            </a:ln>
            <a:effectLst/>
          </p:spPr>
        </p:pic>
      </p:grpSp>
      <p:grpSp>
        <p:nvGrpSpPr>
          <p:cNvPr id="505" name="Сгруппировать"/>
          <p:cNvGrpSpPr/>
          <p:nvPr/>
        </p:nvGrpSpPr>
        <p:grpSpPr>
          <a:xfrm>
            <a:off x="7548578" y="8518790"/>
            <a:ext cx="1631427" cy="1631427"/>
            <a:chOff x="0" y="0"/>
            <a:chExt cx="1631426" cy="1631426"/>
          </a:xfrm>
        </p:grpSpPr>
        <p:sp>
          <p:nvSpPr>
            <p:cNvPr id="503" name="Кружок"/>
            <p:cNvSpPr/>
            <p:nvPr/>
          </p:nvSpPr>
          <p:spPr>
            <a:xfrm>
              <a:off x="0" y="0"/>
              <a:ext cx="1631427" cy="1631427"/>
            </a:xfrm>
            <a:prstGeom prst="ellipse">
              <a:avLst/>
            </a:prstGeom>
            <a:noFill/>
            <a:ln w="38100" cap="flat">
              <a:solidFill>
                <a:srgbClr val="FFFFFF"/>
              </a:solidFill>
              <a:prstDash val="solid"/>
              <a:round/>
            </a:ln>
            <a:effectLst/>
          </p:spPr>
          <p:txBody>
            <a:bodyPr wrap="square" lIns="45718" tIns="45718" rIns="45718" bIns="45718" numCol="1" anchor="ctr">
              <a:noAutofit/>
            </a:bodyPr>
            <a:lstStyle/>
            <a:p>
              <a:pPr>
                <a:defRPr>
                  <a:solidFill>
                    <a:srgbClr val="FFFFFF"/>
                  </a:solidFill>
                </a:defRPr>
              </a:pPr>
              <a:endParaRPr/>
            </a:p>
          </p:txBody>
        </p:sp>
        <p:pic>
          <p:nvPicPr>
            <p:cNvPr id="504" name="image50.png" descr="image50.png"/>
            <p:cNvPicPr>
              <a:picLocks noChangeAspect="1"/>
            </p:cNvPicPr>
            <p:nvPr/>
          </p:nvPicPr>
          <p:blipFill>
            <a:blip r:embed="rId8"/>
            <a:stretch>
              <a:fillRect/>
            </a:stretch>
          </p:blipFill>
          <p:spPr>
            <a:xfrm>
              <a:off x="299168" y="224035"/>
              <a:ext cx="1033088" cy="1183355"/>
            </a:xfrm>
            <a:prstGeom prst="rect">
              <a:avLst/>
            </a:prstGeom>
            <a:ln w="12700" cap="flat">
              <a:noFill/>
              <a:miter lim="400000"/>
            </a:ln>
            <a:effectLst/>
          </p:spPr>
        </p:pic>
      </p:grpSp>
      <p:grpSp>
        <p:nvGrpSpPr>
          <p:cNvPr id="508" name="Сгруппировать"/>
          <p:cNvGrpSpPr/>
          <p:nvPr/>
        </p:nvGrpSpPr>
        <p:grpSpPr>
          <a:xfrm>
            <a:off x="11371730" y="4600187"/>
            <a:ext cx="1631425" cy="1631427"/>
            <a:chOff x="0" y="0"/>
            <a:chExt cx="1631423" cy="1631426"/>
          </a:xfrm>
        </p:grpSpPr>
        <p:sp>
          <p:nvSpPr>
            <p:cNvPr id="506" name="Кружок"/>
            <p:cNvSpPr/>
            <p:nvPr/>
          </p:nvSpPr>
          <p:spPr>
            <a:xfrm>
              <a:off x="0" y="0"/>
              <a:ext cx="1631424" cy="1631427"/>
            </a:xfrm>
            <a:prstGeom prst="ellipse">
              <a:avLst/>
            </a:prstGeom>
            <a:noFill/>
            <a:ln w="38100" cap="flat">
              <a:solidFill>
                <a:srgbClr val="FFFFFF"/>
              </a:solidFill>
              <a:prstDash val="solid"/>
              <a:round/>
            </a:ln>
            <a:effectLst/>
          </p:spPr>
          <p:txBody>
            <a:bodyPr wrap="square" lIns="45718" tIns="45718" rIns="45718" bIns="45718" numCol="1" anchor="ctr">
              <a:noAutofit/>
            </a:bodyPr>
            <a:lstStyle/>
            <a:p>
              <a:pPr>
                <a:defRPr>
                  <a:solidFill>
                    <a:srgbClr val="FFFFFF"/>
                  </a:solidFill>
                </a:defRPr>
              </a:pPr>
              <a:endParaRPr/>
            </a:p>
          </p:txBody>
        </p:sp>
        <p:pic>
          <p:nvPicPr>
            <p:cNvPr id="507" name="image51.png" descr="image51.png"/>
            <p:cNvPicPr>
              <a:picLocks noChangeAspect="1"/>
            </p:cNvPicPr>
            <p:nvPr/>
          </p:nvPicPr>
          <p:blipFill>
            <a:blip r:embed="rId9"/>
            <a:stretch>
              <a:fillRect/>
            </a:stretch>
          </p:blipFill>
          <p:spPr>
            <a:xfrm>
              <a:off x="130540" y="109066"/>
              <a:ext cx="1446547" cy="1413292"/>
            </a:xfrm>
            <a:prstGeom prst="rect">
              <a:avLst/>
            </a:prstGeom>
            <a:ln w="12700" cap="flat">
              <a:noFill/>
              <a:miter lim="400000"/>
            </a:ln>
            <a:effectLst/>
          </p:spPr>
        </p:pic>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Прямоугольник"/>
          <p:cNvSpPr/>
          <p:nvPr/>
        </p:nvSpPr>
        <p:spPr>
          <a:xfrm>
            <a:off x="12387022" y="0"/>
            <a:ext cx="11996978" cy="13715999"/>
          </a:xfrm>
          <a:prstGeom prst="rect">
            <a:avLst/>
          </a:prstGeom>
          <a:solidFill>
            <a:srgbClr val="EC6E57"/>
          </a:solidFill>
          <a:ln w="12700">
            <a:miter lim="400000"/>
          </a:ln>
        </p:spPr>
        <p:txBody>
          <a:bodyPr lIns="45718" tIns="45718" rIns="45718" bIns="45718" anchor="ctr"/>
          <a:lstStyle/>
          <a:p>
            <a:pPr>
              <a:defRPr>
                <a:solidFill>
                  <a:schemeClr val="accent5"/>
                </a:solidFill>
                <a:latin typeface="Arial"/>
                <a:ea typeface="Arial"/>
                <a:cs typeface="Arial"/>
                <a:sym typeface="Arial"/>
              </a:defRPr>
            </a:pPr>
            <a:endParaRPr/>
          </a:p>
        </p:txBody>
      </p:sp>
      <p:sp>
        <p:nvSpPr>
          <p:cNvPr id="513" name="D-Spray"/>
          <p:cNvSpPr txBox="1"/>
          <p:nvPr/>
        </p:nvSpPr>
        <p:spPr>
          <a:xfrm>
            <a:off x="1402557" y="2619401"/>
            <a:ext cx="8732478" cy="1413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defRPr sz="9000" b="1" spc="-1">
                <a:solidFill>
                  <a:schemeClr val="accent5"/>
                </a:solidFill>
                <a:latin typeface="Arial"/>
                <a:ea typeface="Arial"/>
                <a:cs typeface="Arial"/>
                <a:sym typeface="Arial"/>
              </a:defRPr>
            </a:lvl1pPr>
          </a:lstStyle>
          <a:p>
            <a:r>
              <a:t>D-Spray</a:t>
            </a:r>
          </a:p>
        </p:txBody>
      </p:sp>
      <p:pic>
        <p:nvPicPr>
          <p:cNvPr id="514" name="image7.png" descr="image7.png"/>
          <p:cNvPicPr>
            <a:picLocks noChangeAspect="1"/>
          </p:cNvPicPr>
          <p:nvPr/>
        </p:nvPicPr>
        <p:blipFill>
          <a:blip r:embed="rId2"/>
          <a:stretch>
            <a:fillRect/>
          </a:stretch>
        </p:blipFill>
        <p:spPr>
          <a:xfrm>
            <a:off x="1537560" y="12793680"/>
            <a:ext cx="1774802" cy="312126"/>
          </a:xfrm>
          <a:prstGeom prst="rect">
            <a:avLst/>
          </a:prstGeom>
          <a:ln w="12700">
            <a:miter lim="400000"/>
          </a:ln>
        </p:spPr>
      </p:pic>
      <p:sp>
        <p:nvSpPr>
          <p:cNvPr id="515" name="2179"/>
          <p:cNvSpPr txBox="1"/>
          <p:nvPr/>
        </p:nvSpPr>
        <p:spPr>
          <a:xfrm>
            <a:off x="1473838" y="4373999"/>
            <a:ext cx="9033124" cy="750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defRPr sz="4000" b="1" spc="-100">
                <a:solidFill>
                  <a:srgbClr val="535353"/>
                </a:solidFill>
                <a:latin typeface="Helvetica Neue"/>
                <a:ea typeface="Helvetica Neue"/>
                <a:cs typeface="Helvetica Neue"/>
                <a:sym typeface="Helvetica Neue"/>
              </a:defRPr>
            </a:lvl1pPr>
          </a:lstStyle>
          <a:p>
            <a:r>
              <a:t>2179</a:t>
            </a:r>
          </a:p>
        </p:txBody>
      </p:sp>
      <p:sp>
        <p:nvSpPr>
          <p:cNvPr id="516" name="КЛУБНАЯ ЦЕНА"/>
          <p:cNvSpPr txBox="1"/>
          <p:nvPr/>
        </p:nvSpPr>
        <p:spPr>
          <a:xfrm>
            <a:off x="1508398" y="8348864"/>
            <a:ext cx="9033124"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spcBef>
                <a:spcPts val="5100"/>
              </a:spcBef>
              <a:defRPr sz="3300" b="1" spc="-100">
                <a:solidFill>
                  <a:srgbClr val="33414E"/>
                </a:solidFill>
                <a:latin typeface="Arial"/>
                <a:ea typeface="Arial"/>
                <a:cs typeface="Arial"/>
                <a:sym typeface="Arial"/>
              </a:defRPr>
            </a:lvl1pPr>
          </a:lstStyle>
          <a:p>
            <a:r>
              <a:rPr lang="es-ES" sz="3200" dirty="0">
                <a:solidFill>
                  <a:srgbClr val="2D2D2E"/>
                </a:solidFill>
              </a:rPr>
              <a:t>PRECIO</a:t>
            </a:r>
            <a:r>
              <a:rPr lang="es-ES" sz="2400" dirty="0"/>
              <a:t> </a:t>
            </a:r>
            <a:r>
              <a:rPr lang="es-ES" sz="3200" dirty="0">
                <a:solidFill>
                  <a:srgbClr val="2D2D2E"/>
                </a:solidFill>
              </a:rPr>
              <a:t>DE CLUB</a:t>
            </a:r>
            <a:endParaRPr lang="ru-RU" sz="3200" dirty="0">
              <a:solidFill>
                <a:srgbClr val="2D2D2E"/>
              </a:solidFill>
            </a:endParaRPr>
          </a:p>
        </p:txBody>
      </p:sp>
      <p:sp>
        <p:nvSpPr>
          <p:cNvPr id="517" name="РОЗНИЧНАЯ ЦЕНА"/>
          <p:cNvSpPr txBox="1"/>
          <p:nvPr/>
        </p:nvSpPr>
        <p:spPr>
          <a:xfrm>
            <a:off x="1508399" y="9752956"/>
            <a:ext cx="696671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spcBef>
                <a:spcPts val="5100"/>
              </a:spcBef>
              <a:defRPr sz="3300" b="1" spc="-100">
                <a:solidFill>
                  <a:srgbClr val="33414E"/>
                </a:solidFill>
                <a:latin typeface="Arial"/>
                <a:ea typeface="Arial"/>
                <a:cs typeface="Arial"/>
                <a:sym typeface="Arial"/>
              </a:defRPr>
            </a:lvl1pPr>
          </a:lstStyle>
          <a:p>
            <a:r>
              <a:rPr lang="es-ES" sz="3400" dirty="0">
                <a:solidFill>
                  <a:srgbClr val="2D2D2E"/>
                </a:solidFill>
              </a:rPr>
              <a:t>PRECIO AL POR MENOR</a:t>
            </a:r>
            <a:endParaRPr lang="ru-RU" sz="3400" dirty="0">
              <a:solidFill>
                <a:srgbClr val="2D2D2E"/>
              </a:solidFill>
            </a:endParaRPr>
          </a:p>
        </p:txBody>
      </p:sp>
      <p:sp>
        <p:nvSpPr>
          <p:cNvPr id="518" name="?? у.е"/>
          <p:cNvSpPr txBox="1"/>
          <p:nvPr/>
        </p:nvSpPr>
        <p:spPr>
          <a:xfrm>
            <a:off x="6828480" y="9639883"/>
            <a:ext cx="3122646"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5100"/>
              </a:spcBef>
              <a:defRPr sz="4500" b="1" spc="-100">
                <a:solidFill>
                  <a:srgbClr val="535353"/>
                </a:solidFill>
                <a:latin typeface="Arial"/>
                <a:ea typeface="Arial"/>
                <a:cs typeface="Arial"/>
                <a:sym typeface="Arial"/>
              </a:defRPr>
            </a:pPr>
            <a:r>
              <a:rPr lang="es-ES" dirty="0"/>
              <a:t>15,00 EUR</a:t>
            </a:r>
            <a:endParaRPr sz="3300" dirty="0"/>
          </a:p>
        </p:txBody>
      </p:sp>
      <p:sp>
        <p:nvSpPr>
          <p:cNvPr id="519" name="?? у.е"/>
          <p:cNvSpPr txBox="1"/>
          <p:nvPr/>
        </p:nvSpPr>
        <p:spPr>
          <a:xfrm>
            <a:off x="6828480" y="8167124"/>
            <a:ext cx="2967742"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5100"/>
              </a:spcBef>
              <a:defRPr sz="4500" b="1" spc="-100">
                <a:solidFill>
                  <a:srgbClr val="535353"/>
                </a:solidFill>
                <a:latin typeface="Arial"/>
                <a:ea typeface="Arial"/>
                <a:cs typeface="Arial"/>
                <a:sym typeface="Arial"/>
              </a:defRPr>
            </a:pPr>
            <a:r>
              <a:rPr lang="es-ES" dirty="0"/>
              <a:t>12,00 EUR</a:t>
            </a:r>
            <a:endParaRPr sz="3300" dirty="0"/>
          </a:p>
        </p:txBody>
      </p:sp>
      <p:sp>
        <p:nvSpPr>
          <p:cNvPr id="520" name="БОНУСНЫЕ БАЛЛЫ"/>
          <p:cNvSpPr txBox="1"/>
          <p:nvPr/>
        </p:nvSpPr>
        <p:spPr>
          <a:xfrm>
            <a:off x="1508398" y="6921690"/>
            <a:ext cx="9033124"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spcBef>
                <a:spcPts val="5100"/>
              </a:spcBef>
              <a:defRPr sz="3300" b="1" spc="-100">
                <a:solidFill>
                  <a:srgbClr val="33414E"/>
                </a:solidFill>
                <a:latin typeface="Arial"/>
                <a:ea typeface="Arial"/>
                <a:cs typeface="Arial"/>
                <a:sym typeface="Arial"/>
              </a:defRPr>
            </a:lvl1pPr>
          </a:lstStyle>
          <a:p>
            <a:r>
              <a:rPr lang="en-US" dirty="0"/>
              <a:t>PUNTOS DE BONIFICACIÓN</a:t>
            </a:r>
            <a:endParaRPr dirty="0"/>
          </a:p>
        </p:txBody>
      </p:sp>
      <p:sp>
        <p:nvSpPr>
          <p:cNvPr id="521" name="??"/>
          <p:cNvSpPr txBox="1"/>
          <p:nvPr/>
        </p:nvSpPr>
        <p:spPr>
          <a:xfrm>
            <a:off x="7210697" y="6780762"/>
            <a:ext cx="1951668"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spcBef>
                <a:spcPts val="5100"/>
              </a:spcBef>
              <a:defRPr sz="4500" b="1" spc="-100">
                <a:solidFill>
                  <a:srgbClr val="535353"/>
                </a:solidFill>
                <a:latin typeface="Arial"/>
                <a:ea typeface="Arial"/>
                <a:cs typeface="Arial"/>
                <a:sym typeface="Arial"/>
              </a:defRPr>
            </a:lvl1pPr>
          </a:lstStyle>
          <a:p>
            <a:endParaRPr dirty="0"/>
          </a:p>
        </p:txBody>
      </p:sp>
      <p:sp>
        <p:nvSpPr>
          <p:cNvPr id="522" name="Кружок"/>
          <p:cNvSpPr/>
          <p:nvPr/>
        </p:nvSpPr>
        <p:spPr>
          <a:xfrm>
            <a:off x="7460277" y="6591864"/>
            <a:ext cx="1070291" cy="1070291"/>
          </a:xfrm>
          <a:prstGeom prst="ellipse">
            <a:avLst/>
          </a:prstGeom>
          <a:ln w="38160">
            <a:solidFill>
              <a:srgbClr val="FF5500"/>
            </a:solidFill>
          </a:ln>
        </p:spPr>
        <p:txBody>
          <a:bodyPr lIns="45718" tIns="45718" rIns="45718" bIns="45718" anchor="ctr"/>
          <a:lstStyle/>
          <a:p>
            <a:pPr>
              <a:defRPr>
                <a:latin typeface="Arial"/>
                <a:ea typeface="Arial"/>
                <a:cs typeface="Arial"/>
                <a:sym typeface="Arial"/>
              </a:defRPr>
            </a:pPr>
            <a:r>
              <a:rPr lang="es-ES" sz="4500" dirty="0"/>
              <a:t> 7</a:t>
            </a:r>
            <a:endParaRPr sz="4500" dirty="0"/>
          </a:p>
        </p:txBody>
      </p:sp>
      <p:sp>
        <p:nvSpPr>
          <p:cNvPr id="523"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2D2D2E"/>
                </a:solidFill>
                <a:latin typeface="Arial"/>
                <a:ea typeface="Arial"/>
                <a:cs typeface="Arial"/>
                <a:sym typeface="Arial"/>
              </a:defRPr>
            </a:lvl1pPr>
          </a:lstStyle>
          <a:p>
            <a:r>
              <a:t>D-Spray</a:t>
            </a:r>
          </a:p>
        </p:txBody>
      </p:sp>
      <p:pic>
        <p:nvPicPr>
          <p:cNvPr id="15" name="Рисунок 14">
            <a:extLst>
              <a:ext uri="{FF2B5EF4-FFF2-40B4-BE49-F238E27FC236}">
                <a16:creationId xmlns:a16="http://schemas.microsoft.com/office/drawing/2014/main" id="{0A5DCA9F-27B4-E543-87FD-23794040BDD2}"/>
              </a:ext>
            </a:extLst>
          </p:cNvPr>
          <p:cNvPicPr/>
          <p:nvPr/>
        </p:nvPicPr>
        <p:blipFill>
          <a:blip r:embed="rId3"/>
          <a:stretch/>
        </p:blipFill>
        <p:spPr>
          <a:xfrm>
            <a:off x="15271207" y="1143001"/>
            <a:ext cx="6775993" cy="10464800"/>
          </a:xfrm>
          <a:prstGeom prst="rect">
            <a:avLst/>
          </a:prstGeom>
          <a:ln w="0">
            <a:noFill/>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image52.png" descr="image52.png"/>
          <p:cNvPicPr>
            <a:picLocks noChangeAspect="1"/>
          </p:cNvPicPr>
          <p:nvPr/>
        </p:nvPicPr>
        <p:blipFill>
          <a:blip r:embed="rId2"/>
          <a:stretch>
            <a:fillRect/>
          </a:stretch>
        </p:blipFill>
        <p:spPr>
          <a:xfrm>
            <a:off x="10326960" y="12192840"/>
            <a:ext cx="3729247" cy="657007"/>
          </a:xfrm>
          <a:prstGeom prst="rect">
            <a:avLst/>
          </a:prstGeom>
          <a:ln w="12700">
            <a:miter lim="400000"/>
          </a:ln>
        </p:spPr>
      </p:pic>
      <p:sp>
        <p:nvSpPr>
          <p:cNvPr id="526" name="D-Spray"/>
          <p:cNvSpPr txBox="1"/>
          <p:nvPr/>
        </p:nvSpPr>
        <p:spPr>
          <a:xfrm>
            <a:off x="4706087" y="3647518"/>
            <a:ext cx="14971822" cy="2561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gn="ctr">
              <a:defRPr sz="17000" b="1" spc="-1">
                <a:solidFill>
                  <a:srgbClr val="FDF098"/>
                </a:solidFill>
                <a:latin typeface="Arial"/>
                <a:ea typeface="Arial"/>
                <a:cs typeface="Arial"/>
                <a:sym typeface="Arial"/>
              </a:defRPr>
            </a:lvl1pPr>
          </a:lstStyle>
          <a:p>
            <a:r>
              <a:t>D-Spray</a:t>
            </a:r>
          </a:p>
        </p:txBody>
      </p:sp>
      <p:sp>
        <p:nvSpPr>
          <p:cNvPr id="527" name="Лучи здоровья"/>
          <p:cNvSpPr txBox="1"/>
          <p:nvPr/>
        </p:nvSpPr>
        <p:spPr>
          <a:xfrm>
            <a:off x="4383588" y="6551319"/>
            <a:ext cx="15616824" cy="1944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gn="ctr">
              <a:defRPr sz="11700" b="1">
                <a:solidFill>
                  <a:srgbClr val="FFFFFF"/>
                </a:solidFill>
                <a:latin typeface="Arial"/>
                <a:ea typeface="Arial"/>
                <a:cs typeface="Arial"/>
                <a:sym typeface="Arial"/>
              </a:defRPr>
            </a:lvl1pPr>
          </a:lstStyle>
          <a:p>
            <a:r>
              <a:rPr lang="es-ES" dirty="0"/>
              <a:t>Rayos de la salud</a:t>
            </a:r>
            <a:r>
              <a:rPr lang="ru-RU" dirty="0"/>
              <a:t> </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6.png" descr="image6.png"/>
          <p:cNvPicPr>
            <a:picLocks noChangeAspect="1"/>
          </p:cNvPicPr>
          <p:nvPr/>
        </p:nvPicPr>
        <p:blipFill>
          <a:blip r:embed="rId3"/>
          <a:srcRect l="24339" r="18933"/>
          <a:stretch>
            <a:fillRect/>
          </a:stretch>
        </p:blipFill>
        <p:spPr>
          <a:xfrm rot="21455222">
            <a:off x="8198393" y="4081206"/>
            <a:ext cx="19564609" cy="19400285"/>
          </a:xfrm>
          <a:prstGeom prst="rect">
            <a:avLst/>
          </a:prstGeom>
          <a:ln w="12700">
            <a:miter lim="400000"/>
          </a:ln>
        </p:spPr>
      </p:pic>
      <p:pic>
        <p:nvPicPr>
          <p:cNvPr id="261" name="image7.png" descr="image7.png"/>
          <p:cNvPicPr>
            <a:picLocks noChangeAspect="1"/>
          </p:cNvPicPr>
          <p:nvPr/>
        </p:nvPicPr>
        <p:blipFill>
          <a:blip r:embed="rId4"/>
          <a:stretch>
            <a:fillRect/>
          </a:stretch>
        </p:blipFill>
        <p:spPr>
          <a:xfrm>
            <a:off x="1537560" y="12793680"/>
            <a:ext cx="1774802" cy="312126"/>
          </a:xfrm>
          <a:prstGeom prst="rect">
            <a:avLst/>
          </a:prstGeom>
          <a:ln w="12700">
            <a:miter lim="400000"/>
          </a:ln>
        </p:spPr>
      </p:pic>
      <p:sp>
        <p:nvSpPr>
          <p:cNvPr id="262"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2D2D2E"/>
                </a:solidFill>
                <a:latin typeface="Arial"/>
                <a:ea typeface="Arial"/>
                <a:cs typeface="Arial"/>
                <a:sym typeface="Arial"/>
              </a:defRPr>
            </a:lvl1pPr>
          </a:lstStyle>
          <a:p>
            <a:r>
              <a:t>D-Spray</a:t>
            </a:r>
          </a:p>
        </p:txBody>
      </p:sp>
      <p:sp>
        <p:nvSpPr>
          <p:cNvPr id="263" name="Витамин D регулирует все процессы в организме*"/>
          <p:cNvSpPr txBox="1"/>
          <p:nvPr/>
        </p:nvSpPr>
        <p:spPr>
          <a:xfrm>
            <a:off x="1417317" y="867268"/>
            <a:ext cx="15215253" cy="2606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defRPr sz="8000" b="1">
                <a:solidFill>
                  <a:schemeClr val="accent5"/>
                </a:solidFill>
                <a:latin typeface="Arial"/>
                <a:ea typeface="Arial"/>
                <a:cs typeface="Arial"/>
                <a:sym typeface="Arial"/>
              </a:defRPr>
            </a:pPr>
            <a:r>
              <a:rPr lang="es-ES" sz="8000" b="1" dirty="0">
                <a:sym typeface="Arial"/>
              </a:rPr>
              <a:t>La vitamina D </a:t>
            </a:r>
            <a:r>
              <a:rPr lang="es-ES" sz="8000" b="1" dirty="0">
                <a:solidFill>
                  <a:srgbClr val="363F47"/>
                </a:solidFill>
                <a:latin typeface="Arial"/>
                <a:cs typeface="Arial"/>
                <a:sym typeface="Arial"/>
              </a:rPr>
              <a:t>regula todos los procesos del organismo</a:t>
            </a:r>
            <a:r>
              <a:rPr dirty="0">
                <a:solidFill>
                  <a:srgbClr val="363F47"/>
                </a:solidFill>
              </a:rPr>
              <a:t>*</a:t>
            </a:r>
            <a:r>
              <a:rPr lang="en-US" dirty="0">
                <a:solidFill>
                  <a:srgbClr val="363F47"/>
                </a:solidFill>
              </a:rPr>
              <a:t>.</a:t>
            </a:r>
            <a:r>
              <a:rPr dirty="0">
                <a:solidFill>
                  <a:srgbClr val="363F47"/>
                </a:solidFill>
              </a:rPr>
              <a:t> </a:t>
            </a:r>
          </a:p>
        </p:txBody>
      </p:sp>
      <p:sp>
        <p:nvSpPr>
          <p:cNvPr id="264" name="задерживаются городской пылью, смогом и облаками"/>
          <p:cNvSpPr txBox="1"/>
          <p:nvPr/>
        </p:nvSpPr>
        <p:spPr>
          <a:xfrm>
            <a:off x="13845663" y="9821262"/>
            <a:ext cx="7838680" cy="1382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08000"/>
              </a:lnSpc>
              <a:defRPr sz="4000" b="1">
                <a:solidFill>
                  <a:srgbClr val="363F47"/>
                </a:solidFill>
                <a:latin typeface="Arial"/>
                <a:ea typeface="Arial"/>
                <a:cs typeface="Arial"/>
                <a:sym typeface="Arial"/>
              </a:defRPr>
            </a:lvl1pPr>
          </a:lstStyle>
          <a:p>
            <a:r>
              <a:rPr lang="es-ES" dirty="0"/>
              <a:t>Están atrapados por el polvo de la ciudad, el smog y las nubes</a:t>
            </a:r>
            <a:endParaRPr lang="ru-RU" dirty="0"/>
          </a:p>
        </p:txBody>
      </p:sp>
      <p:sp>
        <p:nvSpPr>
          <p:cNvPr id="265" name="Витамин D сложно в достаточном количестве получить из пищи"/>
          <p:cNvSpPr txBox="1"/>
          <p:nvPr/>
        </p:nvSpPr>
        <p:spPr>
          <a:xfrm>
            <a:off x="3202819" y="8775603"/>
            <a:ext cx="6467419" cy="1382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8000"/>
              </a:lnSpc>
              <a:defRPr sz="4000">
                <a:solidFill>
                  <a:schemeClr val="accent5"/>
                </a:solidFill>
                <a:latin typeface="Arial"/>
                <a:ea typeface="Arial"/>
                <a:cs typeface="Arial"/>
                <a:sym typeface="Arial"/>
              </a:defRPr>
            </a:pPr>
            <a:r>
              <a:rPr lang="es-ES" sz="4000" dirty="0">
                <a:solidFill>
                  <a:srgbClr val="363F47"/>
                </a:solidFill>
                <a:latin typeface="Arial"/>
                <a:cs typeface="Arial"/>
                <a:sym typeface="Arial"/>
              </a:rPr>
              <a:t>Es difícil obtener suficiente </a:t>
            </a:r>
            <a:r>
              <a:rPr lang="es-ES" sz="4000" dirty="0">
                <a:solidFill>
                  <a:schemeClr val="accent5"/>
                </a:solidFill>
                <a:latin typeface="Arial"/>
                <a:cs typeface="Arial"/>
                <a:sym typeface="Arial"/>
              </a:rPr>
              <a:t>vitamina D</a:t>
            </a:r>
            <a:r>
              <a:rPr lang="es-ES" sz="4000" dirty="0">
                <a:solidFill>
                  <a:srgbClr val="363F47"/>
                </a:solidFill>
                <a:latin typeface="Arial"/>
                <a:cs typeface="Arial"/>
                <a:sym typeface="Arial"/>
              </a:rPr>
              <a:t> de los alimentos</a:t>
            </a:r>
            <a:r>
              <a:rPr lang="ru-RU" sz="4000" dirty="0">
                <a:solidFill>
                  <a:srgbClr val="363F47"/>
                </a:solidFill>
                <a:latin typeface="Arial"/>
                <a:cs typeface="Arial"/>
                <a:sym typeface="Arial"/>
              </a:rPr>
              <a:t> </a:t>
            </a:r>
            <a:endParaRPr sz="4000" dirty="0">
              <a:solidFill>
                <a:srgbClr val="363F47"/>
              </a:solidFill>
              <a:latin typeface="Arial"/>
              <a:cs typeface="Arial"/>
            </a:endParaRPr>
          </a:p>
        </p:txBody>
      </p:sp>
      <p:sp>
        <p:nvSpPr>
          <p:cNvPr id="266" name="Организм синтезирует его самостоятельно под воздействием солнечных лучей"/>
          <p:cNvSpPr txBox="1"/>
          <p:nvPr/>
        </p:nvSpPr>
        <p:spPr>
          <a:xfrm>
            <a:off x="3202820" y="5435788"/>
            <a:ext cx="8955121" cy="1382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8000"/>
              </a:lnSpc>
              <a:defRPr sz="4000">
                <a:solidFill>
                  <a:srgbClr val="363F47"/>
                </a:solidFill>
                <a:latin typeface="Arial"/>
                <a:ea typeface="Arial"/>
                <a:cs typeface="Arial"/>
                <a:sym typeface="Arial"/>
              </a:defRPr>
            </a:pPr>
            <a:r>
              <a:rPr lang="es-ES" sz="4000" dirty="0">
                <a:sym typeface="Arial"/>
              </a:rPr>
              <a:t>El organismo la sintetiza por sí solo</a:t>
            </a:r>
            <a:r>
              <a:rPr lang="ru-RU" sz="4000" dirty="0">
                <a:sym typeface="Arial"/>
              </a:rPr>
              <a:t> </a:t>
            </a:r>
            <a:r>
              <a:rPr lang="es-ES" sz="4000" dirty="0">
                <a:solidFill>
                  <a:schemeClr val="accent5"/>
                </a:solidFill>
                <a:latin typeface="Arial"/>
                <a:cs typeface="Arial"/>
                <a:sym typeface="Arial"/>
              </a:rPr>
              <a:t>bajo la influencia de la luz solar</a:t>
            </a:r>
            <a:r>
              <a:rPr lang="es-ES" sz="4000" dirty="0">
                <a:sym typeface="Arial"/>
              </a:rPr>
              <a:t>. </a:t>
            </a:r>
            <a:endParaRPr lang="ru-RU" sz="4000" dirty="0">
              <a:sym typeface="Arial"/>
            </a:endParaRPr>
          </a:p>
        </p:txBody>
      </p:sp>
      <p:pic>
        <p:nvPicPr>
          <p:cNvPr id="267" name="image8.png" descr="image8.png"/>
          <p:cNvPicPr>
            <a:picLocks noChangeAspect="1"/>
          </p:cNvPicPr>
          <p:nvPr/>
        </p:nvPicPr>
        <p:blipFill>
          <a:blip r:embed="rId5"/>
          <a:stretch>
            <a:fillRect/>
          </a:stretch>
        </p:blipFill>
        <p:spPr>
          <a:xfrm rot="17398407" flipH="1">
            <a:off x="11897735" y="1707305"/>
            <a:ext cx="8818838" cy="2316751"/>
          </a:xfrm>
          <a:prstGeom prst="rect">
            <a:avLst/>
          </a:prstGeom>
          <a:ln w="12700">
            <a:miter lim="400000"/>
          </a:ln>
        </p:spPr>
      </p:pic>
      <p:pic>
        <p:nvPicPr>
          <p:cNvPr id="268" name="image8.png" descr="image8.png"/>
          <p:cNvPicPr>
            <a:picLocks noChangeAspect="1"/>
          </p:cNvPicPr>
          <p:nvPr/>
        </p:nvPicPr>
        <p:blipFill>
          <a:blip r:embed="rId5"/>
          <a:stretch>
            <a:fillRect/>
          </a:stretch>
        </p:blipFill>
        <p:spPr>
          <a:xfrm rot="17398407" flipH="1">
            <a:off x="14330900" y="1787077"/>
            <a:ext cx="8820573" cy="2317207"/>
          </a:xfrm>
          <a:prstGeom prst="rect">
            <a:avLst/>
          </a:prstGeom>
          <a:ln w="12700">
            <a:miter lim="400000"/>
          </a:ln>
        </p:spPr>
      </p:pic>
      <p:pic>
        <p:nvPicPr>
          <p:cNvPr id="269" name="image8.png" descr="image8.png"/>
          <p:cNvPicPr>
            <a:picLocks noChangeAspect="1"/>
          </p:cNvPicPr>
          <p:nvPr/>
        </p:nvPicPr>
        <p:blipFill>
          <a:blip r:embed="rId5"/>
          <a:stretch>
            <a:fillRect/>
          </a:stretch>
        </p:blipFill>
        <p:spPr>
          <a:xfrm rot="17398407" flipH="1">
            <a:off x="17049114" y="1890852"/>
            <a:ext cx="8639596" cy="2269665"/>
          </a:xfrm>
          <a:prstGeom prst="rect">
            <a:avLst/>
          </a:prstGeom>
          <a:ln w="12700">
            <a:miter lim="400000"/>
          </a:ln>
        </p:spPr>
      </p:pic>
      <p:pic>
        <p:nvPicPr>
          <p:cNvPr id="270" name="image9.png" descr="image9.png"/>
          <p:cNvPicPr>
            <a:picLocks noChangeAspect="1"/>
          </p:cNvPicPr>
          <p:nvPr/>
        </p:nvPicPr>
        <p:blipFill>
          <a:blip r:embed="rId6"/>
          <a:stretch>
            <a:fillRect/>
          </a:stretch>
        </p:blipFill>
        <p:spPr>
          <a:xfrm>
            <a:off x="1161167" y="8524768"/>
            <a:ext cx="1573267" cy="1563790"/>
          </a:xfrm>
          <a:prstGeom prst="rect">
            <a:avLst/>
          </a:prstGeom>
          <a:ln w="12700">
            <a:miter lim="400000"/>
          </a:ln>
        </p:spPr>
      </p:pic>
      <p:pic>
        <p:nvPicPr>
          <p:cNvPr id="271" name="image10.png" descr="image10.png"/>
          <p:cNvPicPr>
            <a:picLocks noChangeAspect="1"/>
          </p:cNvPicPr>
          <p:nvPr/>
        </p:nvPicPr>
        <p:blipFill>
          <a:blip r:embed="rId7"/>
          <a:stretch>
            <a:fillRect/>
          </a:stretch>
        </p:blipFill>
        <p:spPr>
          <a:xfrm>
            <a:off x="965568" y="5183032"/>
            <a:ext cx="1888265" cy="1888265"/>
          </a:xfrm>
          <a:prstGeom prst="rect">
            <a:avLst/>
          </a:prstGeom>
          <a:ln w="12700">
            <a:miter lim="400000"/>
          </a:ln>
        </p:spPr>
      </p:pic>
      <p:sp>
        <p:nvSpPr>
          <p:cNvPr id="272" name="До 50% UV лучей"/>
          <p:cNvSpPr txBox="1"/>
          <p:nvPr/>
        </p:nvSpPr>
        <p:spPr>
          <a:xfrm>
            <a:off x="13845663" y="7827079"/>
            <a:ext cx="9853660" cy="1948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08000"/>
              </a:lnSpc>
              <a:defRPr sz="4000" b="1">
                <a:solidFill>
                  <a:schemeClr val="accent5"/>
                </a:solidFill>
                <a:latin typeface="Arial"/>
                <a:ea typeface="Arial"/>
                <a:cs typeface="Arial"/>
                <a:sym typeface="Arial"/>
              </a:defRPr>
            </a:pPr>
            <a:r>
              <a:rPr lang="es-ES" sz="4000" b="1" dirty="0">
                <a:sym typeface="Arial"/>
              </a:rPr>
              <a:t>Hasta un</a:t>
            </a:r>
            <a:r>
              <a:rPr lang="ru-RU" sz="4000" b="1" dirty="0">
                <a:sym typeface="Arial"/>
              </a:rPr>
              <a:t> </a:t>
            </a:r>
            <a:r>
              <a:rPr dirty="0"/>
              <a:t> </a:t>
            </a:r>
            <a:r>
              <a:rPr sz="12000" dirty="0"/>
              <a:t>50% UV</a:t>
            </a:r>
            <a:r>
              <a:rPr dirty="0"/>
              <a:t> </a:t>
            </a:r>
            <a:r>
              <a:rPr lang="es-ES" sz="4000" b="1" dirty="0">
                <a:sym typeface="Arial"/>
              </a:rPr>
              <a:t>rayos</a:t>
            </a:r>
            <a:r>
              <a:rPr lang="ru-RU" sz="4000" b="1" dirty="0">
                <a:sym typeface="Arial"/>
              </a:rPr>
              <a:t> </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Согласно последним исследованиям, недостаток витамина D выявляется глобально во всем мире, даже в солнечных странах"/>
          <p:cNvSpPr txBox="1"/>
          <p:nvPr/>
        </p:nvSpPr>
        <p:spPr>
          <a:xfrm>
            <a:off x="1417316" y="600570"/>
            <a:ext cx="22296668" cy="3237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defRPr sz="6700" b="1">
                <a:solidFill>
                  <a:srgbClr val="363F47"/>
                </a:solidFill>
                <a:latin typeface="Arial"/>
                <a:ea typeface="Arial"/>
                <a:cs typeface="Arial"/>
                <a:sym typeface="Arial"/>
              </a:defRPr>
            </a:pPr>
            <a:r>
              <a:rPr lang="es-ES" sz="6700" b="1" dirty="0">
                <a:sym typeface="Arial"/>
              </a:rPr>
              <a:t>Según las últimas investigaciones, </a:t>
            </a:r>
            <a:r>
              <a:rPr lang="es-ES" sz="6700" b="1" dirty="0">
                <a:solidFill>
                  <a:schemeClr val="accent5"/>
                </a:solidFill>
                <a:latin typeface="Arial"/>
                <a:cs typeface="Arial"/>
                <a:sym typeface="Arial"/>
              </a:rPr>
              <a:t>la deficiencia de vitamina D se detecta a nivel mundial en todo el mundo,</a:t>
            </a:r>
            <a:r>
              <a:rPr dirty="0"/>
              <a:t> </a:t>
            </a:r>
            <a:r>
              <a:rPr lang="es-ES" sz="6700" b="1" dirty="0">
                <a:sym typeface="Arial"/>
              </a:rPr>
              <a:t>incluso en países soleados.</a:t>
            </a:r>
            <a:endParaRPr lang="ru-RU" sz="6700" b="1" dirty="0">
              <a:sym typeface="Arial"/>
            </a:endParaRPr>
          </a:p>
        </p:txBody>
      </p:sp>
      <p:pic>
        <p:nvPicPr>
          <p:cNvPr id="277" name="image7.png" descr="image7.png"/>
          <p:cNvPicPr>
            <a:picLocks noChangeAspect="1"/>
          </p:cNvPicPr>
          <p:nvPr/>
        </p:nvPicPr>
        <p:blipFill>
          <a:blip r:embed="rId2"/>
          <a:stretch>
            <a:fillRect/>
          </a:stretch>
        </p:blipFill>
        <p:spPr>
          <a:xfrm>
            <a:off x="1537560" y="12793680"/>
            <a:ext cx="1774802" cy="312126"/>
          </a:xfrm>
          <a:prstGeom prst="rect">
            <a:avLst/>
          </a:prstGeom>
          <a:ln w="12700">
            <a:miter lim="400000"/>
          </a:ln>
        </p:spPr>
      </p:pic>
      <p:sp>
        <p:nvSpPr>
          <p:cNvPr id="278"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2D2D2E"/>
                </a:solidFill>
                <a:latin typeface="Arial"/>
                <a:ea typeface="Arial"/>
                <a:cs typeface="Arial"/>
                <a:sym typeface="Arial"/>
              </a:defRPr>
            </a:lvl1pPr>
          </a:lstStyle>
          <a:p>
            <a:r>
              <a:t>D-Spray</a:t>
            </a:r>
          </a:p>
        </p:txBody>
      </p:sp>
      <p:graphicFrame>
        <p:nvGraphicFramePr>
          <p:cNvPr id="279" name="Двухмерная столбчатая диаграмма"/>
          <p:cNvGraphicFramePr/>
          <p:nvPr>
            <p:extLst>
              <p:ext uri="{D42A27DB-BD31-4B8C-83A1-F6EECF244321}">
                <p14:modId xmlns:p14="http://schemas.microsoft.com/office/powerpoint/2010/main" val="1093664682"/>
              </p:ext>
            </p:extLst>
          </p:nvPr>
        </p:nvGraphicFramePr>
        <p:xfrm>
          <a:off x="6340871" y="4916781"/>
          <a:ext cx="16491591" cy="7186137"/>
        </p:xfrm>
        <a:graphic>
          <a:graphicData uri="http://schemas.openxmlformats.org/drawingml/2006/chart">
            <c:chart xmlns:c="http://schemas.openxmlformats.org/drawingml/2006/chart" xmlns:r="http://schemas.openxmlformats.org/officeDocument/2006/relationships" r:id="rId3"/>
          </a:graphicData>
        </a:graphic>
      </p:graphicFrame>
      <p:sp>
        <p:nvSpPr>
          <p:cNvPr id="280" name="Процент взрослого населения с дефицитом (ниже 25 нмоль/л) или недостаточностью (менее 50 нмоль/л) витамина D3"/>
          <p:cNvSpPr txBox="1"/>
          <p:nvPr/>
        </p:nvSpPr>
        <p:spPr>
          <a:xfrm>
            <a:off x="328858" y="9771617"/>
            <a:ext cx="5264727" cy="1703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s-ES" sz="2600" dirty="0"/>
              <a:t>El porcentaje de adultos con deficiencia de vitamina D3 </a:t>
            </a:r>
          </a:p>
          <a:p>
            <a:r>
              <a:rPr lang="es-ES" sz="2600" dirty="0"/>
              <a:t>(menos de 25 </a:t>
            </a:r>
            <a:r>
              <a:rPr lang="es-ES" sz="2600" dirty="0" err="1"/>
              <a:t>nmol</a:t>
            </a:r>
            <a:r>
              <a:rPr lang="es-ES" sz="2600" dirty="0"/>
              <a:t> / L) o deficiencia (menos de 50 </a:t>
            </a:r>
            <a:r>
              <a:rPr lang="es-ES" sz="2600" dirty="0" err="1"/>
              <a:t>nmol</a:t>
            </a:r>
            <a:r>
              <a:rPr lang="es-ES" sz="2600" dirty="0"/>
              <a:t> / L)</a:t>
            </a:r>
            <a:endParaRPr lang="ru-RU" sz="2600" dirty="0"/>
          </a:p>
        </p:txBody>
      </p:sp>
      <p:sp>
        <p:nvSpPr>
          <p:cNvPr id="281" name="Прямоугольник"/>
          <p:cNvSpPr/>
          <p:nvPr/>
        </p:nvSpPr>
        <p:spPr>
          <a:xfrm>
            <a:off x="0" y="9483830"/>
            <a:ext cx="5791200" cy="2278604"/>
          </a:xfrm>
          <a:prstGeom prst="rect">
            <a:avLst/>
          </a:prstGeom>
          <a:ln w="25400">
            <a:solidFill>
              <a:schemeClr val="accent5"/>
            </a:solidFill>
          </a:ln>
        </p:spPr>
        <p:txBody>
          <a:bodyPr lIns="45718" tIns="45718" rIns="45718" bIns="45718" anchor="ctr"/>
          <a:lstStyle/>
          <a:p>
            <a:endParaRPr/>
          </a:p>
        </p:txBody>
      </p:sp>
      <p:sp>
        <p:nvSpPr>
          <p:cNvPr id="282" name="Дефицит"/>
          <p:cNvSpPr txBox="1"/>
          <p:nvPr/>
        </p:nvSpPr>
        <p:spPr>
          <a:xfrm>
            <a:off x="2042122" y="5146878"/>
            <a:ext cx="2804177" cy="522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40000"/>
              </a:lnSpc>
              <a:defRPr sz="2200" b="1">
                <a:solidFill>
                  <a:srgbClr val="36414D"/>
                </a:solidFill>
                <a:latin typeface="Arial"/>
                <a:ea typeface="Arial"/>
                <a:cs typeface="Arial"/>
                <a:sym typeface="Arial"/>
              </a:defRPr>
            </a:lvl1pPr>
          </a:lstStyle>
          <a:p>
            <a:r>
              <a:rPr lang="es-ES" dirty="0"/>
              <a:t>Déficit</a:t>
            </a:r>
            <a:r>
              <a:rPr lang="ru-RU" dirty="0"/>
              <a:t> </a:t>
            </a:r>
            <a:endParaRPr dirty="0"/>
          </a:p>
        </p:txBody>
      </p:sp>
      <p:sp>
        <p:nvSpPr>
          <p:cNvPr id="283" name="Прямоугольник"/>
          <p:cNvSpPr/>
          <p:nvPr/>
        </p:nvSpPr>
        <p:spPr>
          <a:xfrm>
            <a:off x="1445283" y="5194832"/>
            <a:ext cx="416169" cy="426349"/>
          </a:xfrm>
          <a:prstGeom prst="rect">
            <a:avLst/>
          </a:prstGeom>
          <a:solidFill>
            <a:srgbClr val="CF4945"/>
          </a:solidFill>
          <a:ln w="12700">
            <a:miter lim="400000"/>
          </a:ln>
        </p:spPr>
        <p:txBody>
          <a:bodyPr lIns="45718" tIns="45718" rIns="45718" bIns="45718" anchor="ctr"/>
          <a:lstStyle/>
          <a:p>
            <a:endParaRPr/>
          </a:p>
        </p:txBody>
      </p:sp>
      <p:sp>
        <p:nvSpPr>
          <p:cNvPr id="284" name="Прямоугольник"/>
          <p:cNvSpPr/>
          <p:nvPr/>
        </p:nvSpPr>
        <p:spPr>
          <a:xfrm>
            <a:off x="1445283" y="5860496"/>
            <a:ext cx="416169" cy="426352"/>
          </a:xfrm>
          <a:prstGeom prst="rect">
            <a:avLst/>
          </a:prstGeom>
          <a:solidFill>
            <a:srgbClr val="E3C456"/>
          </a:solidFill>
          <a:ln w="12700">
            <a:miter lim="400000"/>
          </a:ln>
        </p:spPr>
        <p:txBody>
          <a:bodyPr lIns="45718" tIns="45718" rIns="45718" bIns="45718" anchor="ctr"/>
          <a:lstStyle/>
          <a:p>
            <a:endParaRPr/>
          </a:p>
        </p:txBody>
      </p:sp>
      <p:sp>
        <p:nvSpPr>
          <p:cNvPr id="285" name="Недостаток"/>
          <p:cNvSpPr txBox="1"/>
          <p:nvPr/>
        </p:nvSpPr>
        <p:spPr>
          <a:xfrm>
            <a:off x="2042122" y="5812542"/>
            <a:ext cx="2804177" cy="522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40000"/>
              </a:lnSpc>
              <a:defRPr sz="2200" b="1">
                <a:solidFill>
                  <a:srgbClr val="36414D"/>
                </a:solidFill>
                <a:latin typeface="Arial"/>
                <a:ea typeface="Arial"/>
                <a:cs typeface="Arial"/>
                <a:sym typeface="Arial"/>
              </a:defRPr>
            </a:lvl1pPr>
          </a:lstStyle>
          <a:p>
            <a:r>
              <a:rPr lang="es-ES" dirty="0"/>
              <a:t>Deficiencia</a:t>
            </a:r>
            <a:r>
              <a:rPr lang="ru-RU" dirty="0"/>
              <a:t> </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mage7.png" descr="image7.png"/>
          <p:cNvPicPr>
            <a:picLocks noChangeAspect="1"/>
          </p:cNvPicPr>
          <p:nvPr/>
        </p:nvPicPr>
        <p:blipFill>
          <a:blip r:embed="rId3"/>
          <a:stretch>
            <a:fillRect/>
          </a:stretch>
        </p:blipFill>
        <p:spPr>
          <a:xfrm>
            <a:off x="1537560" y="12793680"/>
            <a:ext cx="1774802" cy="312126"/>
          </a:xfrm>
          <a:prstGeom prst="rect">
            <a:avLst/>
          </a:prstGeom>
          <a:ln w="12700">
            <a:miter lim="400000"/>
          </a:ln>
        </p:spPr>
      </p:pic>
      <p:sp>
        <p:nvSpPr>
          <p:cNvPr id="288"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2D2D2E"/>
                </a:solidFill>
                <a:latin typeface="Arial"/>
                <a:ea typeface="Arial"/>
                <a:cs typeface="Arial"/>
                <a:sym typeface="Arial"/>
              </a:defRPr>
            </a:lvl1pPr>
          </a:lstStyle>
          <a:p>
            <a:r>
              <a:t>D-Spray</a:t>
            </a:r>
          </a:p>
        </p:txBody>
      </p:sp>
      <p:sp>
        <p:nvSpPr>
          <p:cNvPr id="289" name="Для полноценной работы всех органов и систем Витамин D должен не только поступать в организм в достаточном количестве, но и максимально хорошо усваиваться"/>
          <p:cNvSpPr txBox="1"/>
          <p:nvPr/>
        </p:nvSpPr>
        <p:spPr>
          <a:xfrm>
            <a:off x="1480387" y="2294547"/>
            <a:ext cx="9919491" cy="3457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lang="es-ES" sz="4000" dirty="0">
                <a:solidFill>
                  <a:srgbClr val="363F47"/>
                </a:solidFill>
                <a:latin typeface="Arial"/>
                <a:cs typeface="Arial"/>
              </a:rPr>
              <a:t>Para el pleno funcionamiento de todos los órganos y sistemas, la vitamina D no solo debe</a:t>
            </a:r>
            <a:r>
              <a:rPr lang="en-US" sz="4000" dirty="0">
                <a:solidFill>
                  <a:srgbClr val="363F47"/>
                </a:solidFill>
                <a:latin typeface="Arial"/>
                <a:cs typeface="Arial"/>
              </a:rPr>
              <a:t> </a:t>
            </a:r>
            <a:r>
              <a:rPr lang="es-ES" sz="4000" dirty="0">
                <a:solidFill>
                  <a:srgbClr val="363F47"/>
                </a:solidFill>
                <a:latin typeface="Arial"/>
                <a:cs typeface="Arial"/>
              </a:rPr>
              <a:t>entrar en el cuerpo en cantidades suficientes, pero también</a:t>
            </a:r>
            <a:r>
              <a:rPr lang="es-ES" sz="4000" b="1" dirty="0">
                <a:solidFill>
                  <a:schemeClr val="accent5"/>
                </a:solidFill>
                <a:latin typeface="Arial"/>
                <a:cs typeface="Arial"/>
              </a:rPr>
              <a:t> asimilarse bien, tanto como sea posible</a:t>
            </a:r>
            <a:r>
              <a:rPr lang="es-ES" dirty="0"/>
              <a:t>.</a:t>
            </a:r>
            <a:br>
              <a:rPr b="1" dirty="0">
                <a:solidFill>
                  <a:schemeClr val="accent5"/>
                </a:solidFill>
              </a:rPr>
            </a:br>
            <a:endParaRPr b="1" dirty="0">
              <a:solidFill>
                <a:schemeClr val="accent5"/>
              </a:solidFill>
            </a:endParaRPr>
          </a:p>
        </p:txBody>
      </p:sp>
      <p:sp>
        <p:nvSpPr>
          <p:cNvPr id="293" name="В составе спрея — МСT- жирные кислоты которые способствуют более быстрому и естественному усвоению Витамина D"/>
          <p:cNvSpPr txBox="1"/>
          <p:nvPr/>
        </p:nvSpPr>
        <p:spPr>
          <a:xfrm>
            <a:off x="1433820" y="6723674"/>
            <a:ext cx="11987990" cy="379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lang="es-ES" sz="6000" b="1" dirty="0">
                <a:solidFill>
                  <a:srgbClr val="363F47"/>
                </a:solidFill>
                <a:latin typeface="Arial"/>
                <a:cs typeface="Arial"/>
              </a:rPr>
              <a:t>El espray contiene </a:t>
            </a:r>
            <a:r>
              <a:rPr lang="es-ES" sz="6000" b="1" dirty="0">
                <a:solidFill>
                  <a:schemeClr val="accent5"/>
                </a:solidFill>
                <a:latin typeface="Arial"/>
                <a:cs typeface="Arial"/>
              </a:rPr>
              <a:t>ácidos grasos MCT</a:t>
            </a:r>
            <a:r>
              <a:rPr lang="es-ES" sz="6000" b="1" dirty="0">
                <a:solidFill>
                  <a:srgbClr val="363F47"/>
                </a:solidFill>
                <a:latin typeface="Arial"/>
                <a:cs typeface="Arial"/>
              </a:rPr>
              <a:t> que contribuyen a una</a:t>
            </a:r>
            <a:r>
              <a:rPr lang="en-US" sz="6000" b="1" dirty="0">
                <a:solidFill>
                  <a:srgbClr val="363F47"/>
                </a:solidFill>
                <a:latin typeface="Arial"/>
                <a:cs typeface="Arial"/>
              </a:rPr>
              <a:t> </a:t>
            </a:r>
            <a:r>
              <a:rPr lang="es-ES" sz="6000" b="1" dirty="0">
                <a:solidFill>
                  <a:srgbClr val="363F47"/>
                </a:solidFill>
                <a:latin typeface="Arial"/>
                <a:cs typeface="Arial"/>
              </a:rPr>
              <a:t>absorción rápida y natural de la vitamina D.</a:t>
            </a:r>
            <a:endParaRPr lang="ru-RU" sz="6000" b="1" dirty="0">
              <a:solidFill>
                <a:srgbClr val="363F47"/>
              </a:solidFill>
              <a:latin typeface="Arial"/>
              <a:cs typeface="Arial"/>
            </a:endParaRPr>
          </a:p>
        </p:txBody>
      </p:sp>
      <p:pic>
        <p:nvPicPr>
          <p:cNvPr id="294" name="image11.png" descr="image11.png"/>
          <p:cNvPicPr>
            <a:picLocks noChangeAspect="1"/>
          </p:cNvPicPr>
          <p:nvPr/>
        </p:nvPicPr>
        <p:blipFill>
          <a:blip r:embed="rId4"/>
          <a:stretch>
            <a:fillRect/>
          </a:stretch>
        </p:blipFill>
        <p:spPr>
          <a:xfrm>
            <a:off x="12767051" y="1475922"/>
            <a:ext cx="10220415" cy="10939837"/>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 name="Сгруппировать"/>
          <p:cNvGrpSpPr/>
          <p:nvPr/>
        </p:nvGrpSpPr>
        <p:grpSpPr>
          <a:xfrm>
            <a:off x="9420457" y="342806"/>
            <a:ext cx="14647148" cy="18794474"/>
            <a:chOff x="0" y="0"/>
            <a:chExt cx="14647145" cy="18794473"/>
          </a:xfrm>
        </p:grpSpPr>
        <p:pic>
          <p:nvPicPr>
            <p:cNvPr id="298" name="image13.png" descr="image13.png"/>
            <p:cNvPicPr>
              <a:picLocks noChangeAspect="1"/>
            </p:cNvPicPr>
            <p:nvPr/>
          </p:nvPicPr>
          <p:blipFill>
            <a:blip r:embed="rId3"/>
            <a:stretch>
              <a:fillRect/>
            </a:stretch>
          </p:blipFill>
          <p:spPr>
            <a:xfrm>
              <a:off x="8880312" y="1753393"/>
              <a:ext cx="5766833" cy="17041080"/>
            </a:xfrm>
            <a:prstGeom prst="rect">
              <a:avLst/>
            </a:prstGeom>
            <a:ln w="12700" cap="flat">
              <a:noFill/>
              <a:miter lim="400000"/>
            </a:ln>
            <a:effectLst/>
          </p:spPr>
        </p:pic>
        <p:pic>
          <p:nvPicPr>
            <p:cNvPr id="299" name="image14.png" descr="image14.png"/>
            <p:cNvPicPr>
              <a:picLocks noChangeAspect="1"/>
            </p:cNvPicPr>
            <p:nvPr/>
          </p:nvPicPr>
          <p:blipFill>
            <a:blip r:embed="rId4">
              <a:alphaModFix amt="76031"/>
            </a:blip>
            <a:stretch>
              <a:fillRect/>
            </a:stretch>
          </p:blipFill>
          <p:spPr>
            <a:xfrm flipH="1">
              <a:off x="-1" y="-1"/>
              <a:ext cx="10000386" cy="6987684"/>
            </a:xfrm>
            <a:prstGeom prst="rect">
              <a:avLst/>
            </a:prstGeom>
            <a:ln w="12700" cap="flat">
              <a:noFill/>
              <a:miter lim="400000"/>
            </a:ln>
            <a:effectLst/>
          </p:spPr>
        </p:pic>
      </p:grpSp>
      <p:pic>
        <p:nvPicPr>
          <p:cNvPr id="301" name="image7.png" descr="image7.png"/>
          <p:cNvPicPr>
            <a:picLocks noChangeAspect="1"/>
          </p:cNvPicPr>
          <p:nvPr/>
        </p:nvPicPr>
        <p:blipFill>
          <a:blip r:embed="rId5"/>
          <a:stretch>
            <a:fillRect/>
          </a:stretch>
        </p:blipFill>
        <p:spPr>
          <a:xfrm>
            <a:off x="1537560" y="12793680"/>
            <a:ext cx="1774802" cy="312126"/>
          </a:xfrm>
          <a:prstGeom prst="rect">
            <a:avLst/>
          </a:prstGeom>
          <a:ln w="12700">
            <a:miter lim="400000"/>
          </a:ln>
        </p:spPr>
      </p:pic>
      <p:sp>
        <p:nvSpPr>
          <p:cNvPr id="302"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2D2D2E"/>
                </a:solidFill>
                <a:latin typeface="Arial"/>
                <a:ea typeface="Arial"/>
                <a:cs typeface="Arial"/>
                <a:sym typeface="Arial"/>
              </a:defRPr>
            </a:lvl1pPr>
          </a:lstStyle>
          <a:p>
            <a:r>
              <a:t>D-Spray</a:t>
            </a:r>
          </a:p>
        </p:txBody>
      </p:sp>
      <p:sp>
        <p:nvSpPr>
          <p:cNvPr id="303" name="Мельчайшие частицы спрея легко проникают в кровоток через слизистую полости рта. Мелкодисперсное распыление увеличивает площадь усвоения."/>
          <p:cNvSpPr txBox="1"/>
          <p:nvPr/>
        </p:nvSpPr>
        <p:spPr>
          <a:xfrm>
            <a:off x="1417316" y="6084052"/>
            <a:ext cx="14647145" cy="2081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4000">
                <a:solidFill>
                  <a:srgbClr val="FFFFFF"/>
                </a:solidFill>
                <a:latin typeface="Arial"/>
                <a:ea typeface="Arial"/>
                <a:cs typeface="Arial"/>
                <a:sym typeface="Arial"/>
              </a:defRPr>
            </a:lvl1pPr>
          </a:lstStyle>
          <a:p>
            <a:r>
              <a:rPr lang="es-ES" dirty="0"/>
              <a:t>Las partículas más pequeñas del espray penetran fácilmente en el torrente sanguíneo a través de la mucosa oral. La atomización fina aumenta el área de absorción.</a:t>
            </a:r>
            <a:r>
              <a:rPr lang="ru-RU" dirty="0"/>
              <a:t> </a:t>
            </a:r>
            <a:endParaRPr dirty="0"/>
          </a:p>
        </p:txBody>
      </p:sp>
      <p:pic>
        <p:nvPicPr>
          <p:cNvPr id="304" name="image12.png" descr="image12.png"/>
          <p:cNvPicPr>
            <a:picLocks noChangeAspect="1"/>
          </p:cNvPicPr>
          <p:nvPr/>
        </p:nvPicPr>
        <p:blipFill>
          <a:blip r:embed="rId6"/>
          <a:stretch>
            <a:fillRect/>
          </a:stretch>
        </p:blipFill>
        <p:spPr>
          <a:xfrm>
            <a:off x="26025106" y="-5370475"/>
            <a:ext cx="19629582" cy="13716004"/>
          </a:xfrm>
          <a:prstGeom prst="rect">
            <a:avLst/>
          </a:prstGeom>
          <a:ln w="12700">
            <a:miter lim="400000"/>
          </a:ln>
        </p:spPr>
      </p:pic>
      <p:sp>
        <p:nvSpPr>
          <p:cNvPr id="305" name="Форма спрея — эффективный способ доставки витамина"/>
          <p:cNvSpPr txBox="1"/>
          <p:nvPr/>
        </p:nvSpPr>
        <p:spPr>
          <a:xfrm>
            <a:off x="1417316" y="787059"/>
            <a:ext cx="11296278" cy="4575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nSpc>
                <a:spcPct val="90000"/>
              </a:lnSpc>
              <a:defRPr sz="8000" b="1">
                <a:solidFill>
                  <a:srgbClr val="FFFFFF"/>
                </a:solidFill>
                <a:latin typeface="Arial"/>
                <a:ea typeface="Arial"/>
                <a:cs typeface="Arial"/>
                <a:sym typeface="Arial"/>
              </a:defRPr>
            </a:pPr>
            <a:r>
              <a:rPr lang="es-ES" sz="8000" b="1" dirty="0">
                <a:sym typeface="Arial"/>
              </a:rPr>
              <a:t>La forma en aerosol es </a:t>
            </a:r>
            <a:r>
              <a:rPr lang="es-ES" sz="8000" b="1" dirty="0">
                <a:solidFill>
                  <a:srgbClr val="FDF098"/>
                </a:solidFill>
                <a:latin typeface="Arial"/>
                <a:cs typeface="Arial"/>
                <a:sym typeface="Arial"/>
              </a:rPr>
              <a:t>una forma eficaz de administrar </a:t>
            </a:r>
            <a:r>
              <a:rPr lang="es-ES" sz="8000" b="1" dirty="0">
                <a:solidFill>
                  <a:srgbClr val="FFFFFF"/>
                </a:solidFill>
                <a:latin typeface="Arial"/>
                <a:cs typeface="Arial"/>
                <a:sym typeface="Arial"/>
              </a:rPr>
              <a:t>la</a:t>
            </a:r>
            <a:r>
              <a:rPr lang="es-ES" sz="8000" b="1" dirty="0">
                <a:solidFill>
                  <a:srgbClr val="FDF098"/>
                </a:solidFill>
                <a:latin typeface="Arial"/>
                <a:cs typeface="Arial"/>
                <a:sym typeface="Arial"/>
              </a:rPr>
              <a:t> </a:t>
            </a:r>
            <a:r>
              <a:rPr lang="es-ES" sz="8000" b="1" dirty="0">
                <a:sym typeface="Arial"/>
              </a:rPr>
              <a:t>vitamina. </a:t>
            </a:r>
            <a:endParaRPr lang="es-ES" dirty="0"/>
          </a:p>
        </p:txBody>
      </p:sp>
      <p:sp>
        <p:nvSpPr>
          <p:cNvPr id="306" name="Эффективность жирорастворимой формы витамина в виде спрея клинически доказана*"/>
          <p:cNvSpPr txBox="1"/>
          <p:nvPr/>
        </p:nvSpPr>
        <p:spPr>
          <a:xfrm>
            <a:off x="1417316" y="8560882"/>
            <a:ext cx="13602421" cy="30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10000"/>
              </a:lnSpc>
              <a:defRPr sz="6000" b="1">
                <a:solidFill>
                  <a:schemeClr val="accent4">
                    <a:lumOff val="20588"/>
                  </a:schemeClr>
                </a:solidFill>
                <a:latin typeface="Arial"/>
                <a:ea typeface="Arial"/>
                <a:cs typeface="Arial"/>
                <a:sym typeface="Arial"/>
              </a:defRPr>
            </a:lvl1pPr>
          </a:lstStyle>
          <a:p>
            <a:r>
              <a:rPr lang="es-ES" dirty="0"/>
              <a:t>Se ha demostrado clínicamente que el aerosol de vitaminas liposolubles es eficaz</a:t>
            </a:r>
            <a:r>
              <a:rPr dirty="0"/>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image7.png" descr="image7.png"/>
          <p:cNvPicPr>
            <a:picLocks noChangeAspect="1"/>
          </p:cNvPicPr>
          <p:nvPr/>
        </p:nvPicPr>
        <p:blipFill>
          <a:blip r:embed="rId2"/>
          <a:stretch>
            <a:fillRect/>
          </a:stretch>
        </p:blipFill>
        <p:spPr>
          <a:xfrm>
            <a:off x="1537560" y="12793680"/>
            <a:ext cx="1774802" cy="312126"/>
          </a:xfrm>
          <a:prstGeom prst="rect">
            <a:avLst/>
          </a:prstGeom>
          <a:ln w="12700">
            <a:miter lim="400000"/>
          </a:ln>
        </p:spPr>
      </p:pic>
      <p:sp>
        <p:nvSpPr>
          <p:cNvPr id="311"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2D2D2E"/>
                </a:solidFill>
                <a:latin typeface="Arial"/>
                <a:ea typeface="Arial"/>
                <a:cs typeface="Arial"/>
                <a:sym typeface="Arial"/>
              </a:defRPr>
            </a:lvl1pPr>
          </a:lstStyle>
          <a:p>
            <a:r>
              <a:t>D-Spray</a:t>
            </a:r>
          </a:p>
        </p:txBody>
      </p:sp>
      <p:sp>
        <p:nvSpPr>
          <p:cNvPr id="312" name="Легко проникает в кровоток"/>
          <p:cNvSpPr txBox="1"/>
          <p:nvPr/>
        </p:nvSpPr>
        <p:spPr>
          <a:xfrm>
            <a:off x="2035558" y="9574893"/>
            <a:ext cx="4301109" cy="2047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lnSpc>
                <a:spcPct val="108000"/>
              </a:lnSpc>
              <a:defRPr sz="4000">
                <a:solidFill>
                  <a:srgbClr val="363F47"/>
                </a:solidFill>
                <a:latin typeface="Arial"/>
                <a:ea typeface="Arial"/>
                <a:cs typeface="Arial"/>
                <a:sym typeface="Arial"/>
              </a:defRPr>
            </a:lvl1pPr>
          </a:lstStyle>
          <a:p>
            <a:r>
              <a:rPr lang="es-ES" dirty="0"/>
              <a:t>Ingresa fácilmente al torrente sanguíneo</a:t>
            </a:r>
            <a:endParaRPr lang="ru-RU" dirty="0"/>
          </a:p>
        </p:txBody>
      </p:sp>
      <p:sp>
        <p:nvSpPr>
          <p:cNvPr id="313" name="Увеличивает площадь усвоения"/>
          <p:cNvSpPr txBox="1"/>
          <p:nvPr/>
        </p:nvSpPr>
        <p:spPr>
          <a:xfrm>
            <a:off x="8981888" y="9914885"/>
            <a:ext cx="6272100"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r>
              <a:rPr lang="es-ES" sz="4000" dirty="0">
                <a:solidFill>
                  <a:srgbClr val="363F47"/>
                </a:solidFill>
                <a:latin typeface="Arial"/>
                <a:cs typeface="Arial"/>
                <a:sym typeface="Arial"/>
              </a:rPr>
              <a:t>Aumenta</a:t>
            </a:r>
            <a:r>
              <a:rPr lang="es-ES" dirty="0"/>
              <a:t> </a:t>
            </a:r>
            <a:r>
              <a:rPr lang="es-ES" sz="4000" dirty="0">
                <a:solidFill>
                  <a:srgbClr val="363F47"/>
                </a:solidFill>
                <a:latin typeface="Arial"/>
                <a:cs typeface="Arial"/>
              </a:rPr>
              <a:t>el área de asimilación</a:t>
            </a:r>
            <a:endParaRPr lang="ru-RU" sz="4000" dirty="0">
              <a:solidFill>
                <a:srgbClr val="363F47"/>
              </a:solidFill>
              <a:latin typeface="Arial"/>
              <a:cs typeface="Arial"/>
            </a:endParaRPr>
          </a:p>
        </p:txBody>
      </p:sp>
      <p:sp>
        <p:nvSpPr>
          <p:cNvPr id="314" name="Эффективность клинически доказана"/>
          <p:cNvSpPr txBox="1"/>
          <p:nvPr/>
        </p:nvSpPr>
        <p:spPr>
          <a:xfrm>
            <a:off x="16888837" y="9890357"/>
            <a:ext cx="6600447" cy="1382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108000"/>
              </a:lnSpc>
              <a:defRPr sz="4000">
                <a:solidFill>
                  <a:srgbClr val="363F47"/>
                </a:solidFill>
                <a:latin typeface="Arial"/>
                <a:ea typeface="Arial"/>
                <a:cs typeface="Arial"/>
                <a:sym typeface="Arial"/>
              </a:defRPr>
            </a:lvl1pPr>
          </a:lstStyle>
          <a:p>
            <a:r>
              <a:rPr lang="es-ES" dirty="0"/>
              <a:t>Clínicamente probado para ser efecti</a:t>
            </a:r>
            <a:r>
              <a:rPr lang="en-US" dirty="0"/>
              <a:t>vo</a:t>
            </a:r>
            <a:endParaRPr dirty="0"/>
          </a:p>
        </p:txBody>
      </p:sp>
      <p:pic>
        <p:nvPicPr>
          <p:cNvPr id="315" name="image15.png" descr="image15.png"/>
          <p:cNvPicPr>
            <a:picLocks noChangeAspect="1"/>
          </p:cNvPicPr>
          <p:nvPr/>
        </p:nvPicPr>
        <p:blipFill>
          <a:blip r:embed="rId3"/>
          <a:stretch>
            <a:fillRect/>
          </a:stretch>
        </p:blipFill>
        <p:spPr>
          <a:xfrm>
            <a:off x="17014060" y="3783674"/>
            <a:ext cx="6350003" cy="6350003"/>
          </a:xfrm>
          <a:prstGeom prst="rect">
            <a:avLst/>
          </a:prstGeom>
          <a:ln w="12700">
            <a:miter lim="400000"/>
          </a:ln>
        </p:spPr>
      </p:pic>
      <p:pic>
        <p:nvPicPr>
          <p:cNvPr id="317" name="image17.png" descr="image17.png"/>
          <p:cNvPicPr>
            <a:picLocks noChangeAspect="1"/>
          </p:cNvPicPr>
          <p:nvPr/>
        </p:nvPicPr>
        <p:blipFill>
          <a:blip r:embed="rId4"/>
          <a:srcRect l="15807" t="17573" r="12724" b="11864"/>
          <a:stretch>
            <a:fillRect/>
          </a:stretch>
        </p:blipFill>
        <p:spPr>
          <a:xfrm>
            <a:off x="1800186" y="4618531"/>
            <a:ext cx="4536482" cy="4478937"/>
          </a:xfrm>
          <a:prstGeom prst="rect">
            <a:avLst/>
          </a:prstGeom>
          <a:ln w="12700">
            <a:miter lim="400000"/>
          </a:ln>
        </p:spPr>
      </p:pic>
      <p:pic>
        <p:nvPicPr>
          <p:cNvPr id="318" name="image18.png" descr="image18.png"/>
          <p:cNvPicPr>
            <a:picLocks noChangeAspect="1"/>
          </p:cNvPicPr>
          <p:nvPr/>
        </p:nvPicPr>
        <p:blipFill>
          <a:blip r:embed="rId5"/>
          <a:srcRect l="2958"/>
          <a:stretch>
            <a:fillRect/>
          </a:stretch>
        </p:blipFill>
        <p:spPr>
          <a:xfrm>
            <a:off x="9688663" y="4339894"/>
            <a:ext cx="4858500" cy="5177831"/>
          </a:xfrm>
          <a:prstGeom prst="rect">
            <a:avLst/>
          </a:prstGeom>
          <a:ln w="12700">
            <a:miter lim="400000"/>
          </a:ln>
        </p:spPr>
      </p:pic>
      <p:sp>
        <p:nvSpPr>
          <p:cNvPr id="319" name="Преимущества мелкодисперсного распыления витамина D"/>
          <p:cNvSpPr txBox="1"/>
          <p:nvPr/>
        </p:nvSpPr>
        <p:spPr>
          <a:xfrm>
            <a:off x="1417317" y="874477"/>
            <a:ext cx="21502646" cy="2606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defRPr sz="8000" b="1">
                <a:solidFill>
                  <a:srgbClr val="363F47"/>
                </a:solidFill>
                <a:latin typeface="Arial"/>
                <a:ea typeface="Arial"/>
                <a:cs typeface="Arial"/>
                <a:sym typeface="Arial"/>
              </a:defRPr>
            </a:pPr>
            <a:r>
              <a:rPr lang="es-ES" sz="8000" b="1" dirty="0">
                <a:sym typeface="Arial"/>
              </a:rPr>
              <a:t>Beneficios </a:t>
            </a:r>
            <a:r>
              <a:rPr lang="es-ES" sz="8000" b="1" dirty="0">
                <a:solidFill>
                  <a:schemeClr val="accent5"/>
                </a:solidFill>
                <a:latin typeface="Arial"/>
                <a:cs typeface="Arial"/>
                <a:sym typeface="Arial"/>
              </a:rPr>
              <a:t>del aerosol micrófono </a:t>
            </a:r>
            <a:r>
              <a:rPr lang="es-ES" sz="8000" b="1" dirty="0">
                <a:sym typeface="Arial"/>
              </a:rPr>
              <a:t>de vitamina D</a:t>
            </a:r>
            <a:r>
              <a:rPr lang="ru-RU" sz="8000" b="1" dirty="0">
                <a:sym typeface="Arial"/>
              </a:rPr>
              <a:t> </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age1.jpeg" descr="image1.jpeg"/>
          <p:cNvPicPr>
            <a:picLocks noChangeAspect="1"/>
          </p:cNvPicPr>
          <p:nvPr/>
        </p:nvPicPr>
        <p:blipFill>
          <a:blip r:embed="rId2"/>
          <a:stretch>
            <a:fillRect/>
          </a:stretch>
        </p:blipFill>
        <p:spPr>
          <a:xfrm rot="102834">
            <a:off x="-353619" y="-1962443"/>
            <a:ext cx="29237705" cy="16417707"/>
          </a:xfrm>
          <a:prstGeom prst="rect">
            <a:avLst/>
          </a:prstGeom>
          <a:ln w="12700">
            <a:miter lim="400000"/>
          </a:ln>
        </p:spPr>
      </p:pic>
      <p:pic>
        <p:nvPicPr>
          <p:cNvPr id="322" name="image7.png" descr="image7.png"/>
          <p:cNvPicPr>
            <a:picLocks noChangeAspect="1"/>
          </p:cNvPicPr>
          <p:nvPr/>
        </p:nvPicPr>
        <p:blipFill>
          <a:blip r:embed="rId3"/>
          <a:stretch>
            <a:fillRect/>
          </a:stretch>
        </p:blipFill>
        <p:spPr>
          <a:xfrm>
            <a:off x="1537560" y="12793680"/>
            <a:ext cx="1774802" cy="312126"/>
          </a:xfrm>
          <a:prstGeom prst="rect">
            <a:avLst/>
          </a:prstGeom>
          <a:ln w="12700">
            <a:miter lim="400000"/>
          </a:ln>
        </p:spPr>
      </p:pic>
      <p:sp>
        <p:nvSpPr>
          <p:cNvPr id="323"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2D2D2E"/>
                </a:solidFill>
                <a:latin typeface="Arial"/>
                <a:ea typeface="Arial"/>
                <a:cs typeface="Arial"/>
                <a:sym typeface="Arial"/>
              </a:defRPr>
            </a:lvl1pPr>
          </a:lstStyle>
          <a:p>
            <a:r>
              <a:t>D-Spray</a:t>
            </a:r>
          </a:p>
        </p:txBody>
      </p:sp>
      <p:sp>
        <p:nvSpPr>
          <p:cNvPr id="324" name="D-Spray"/>
          <p:cNvSpPr txBox="1"/>
          <p:nvPr/>
        </p:nvSpPr>
        <p:spPr>
          <a:xfrm>
            <a:off x="1609603" y="4901244"/>
            <a:ext cx="11912408" cy="1808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08000"/>
              </a:lnSpc>
              <a:defRPr sz="11700" b="1">
                <a:solidFill>
                  <a:schemeClr val="accent5"/>
                </a:solidFill>
                <a:latin typeface="Arial"/>
                <a:ea typeface="Arial"/>
                <a:cs typeface="Arial"/>
                <a:sym typeface="Arial"/>
              </a:defRPr>
            </a:lvl1pPr>
          </a:lstStyle>
          <a:p>
            <a:r>
              <a:t>D-Spray</a:t>
            </a:r>
          </a:p>
        </p:txBody>
      </p:sp>
      <p:sp>
        <p:nvSpPr>
          <p:cNvPr id="325" name="Здоровье у тебя в кармане"/>
          <p:cNvSpPr txBox="1"/>
          <p:nvPr/>
        </p:nvSpPr>
        <p:spPr>
          <a:xfrm>
            <a:off x="1796502" y="6746354"/>
            <a:ext cx="8236275" cy="2374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8000"/>
              </a:lnSpc>
              <a:defRPr sz="7100" b="1">
                <a:solidFill>
                  <a:srgbClr val="FFFFFF"/>
                </a:solidFill>
                <a:latin typeface="Arial"/>
                <a:ea typeface="Arial"/>
                <a:cs typeface="Arial"/>
                <a:sym typeface="Arial"/>
              </a:defRPr>
            </a:pPr>
            <a:r>
              <a:rPr lang="es-ES" sz="7100" b="1" dirty="0">
                <a:sym typeface="Arial"/>
              </a:rPr>
              <a:t>Salud </a:t>
            </a:r>
          </a:p>
          <a:p>
            <a:pPr>
              <a:lnSpc>
                <a:spcPct val="108000"/>
              </a:lnSpc>
              <a:defRPr sz="7100" b="1">
                <a:solidFill>
                  <a:srgbClr val="FFFFFF"/>
                </a:solidFill>
                <a:latin typeface="Arial"/>
                <a:ea typeface="Arial"/>
                <a:cs typeface="Arial"/>
                <a:sym typeface="Arial"/>
              </a:defRPr>
            </a:pPr>
            <a:r>
              <a:rPr lang="es-ES" sz="7100" b="1" dirty="0">
                <a:sym typeface="Arial"/>
              </a:rPr>
              <a:t>en tu bolsillo</a:t>
            </a:r>
            <a:r>
              <a:rPr lang="ru-RU" sz="7100" b="1" dirty="0">
                <a:sym typeface="Arial"/>
              </a:rPr>
              <a:t> </a:t>
            </a:r>
            <a:r>
              <a:rPr dirty="0"/>
              <a:t>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image7.png" descr="image7.png"/>
          <p:cNvPicPr>
            <a:picLocks noChangeAspect="1"/>
          </p:cNvPicPr>
          <p:nvPr/>
        </p:nvPicPr>
        <p:blipFill>
          <a:blip r:embed="rId3"/>
          <a:stretch>
            <a:fillRect/>
          </a:stretch>
        </p:blipFill>
        <p:spPr>
          <a:xfrm>
            <a:off x="1537560" y="12793680"/>
            <a:ext cx="1774802" cy="312126"/>
          </a:xfrm>
          <a:prstGeom prst="rect">
            <a:avLst/>
          </a:prstGeom>
          <a:ln w="12700">
            <a:miter lim="400000"/>
          </a:ln>
        </p:spPr>
      </p:pic>
      <p:sp>
        <p:nvSpPr>
          <p:cNvPr id="328"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33414E"/>
                </a:solidFill>
                <a:latin typeface="Arial"/>
                <a:ea typeface="Arial"/>
                <a:cs typeface="Arial"/>
                <a:sym typeface="Arial"/>
              </a:defRPr>
            </a:lvl1pPr>
          </a:lstStyle>
          <a:p>
            <a:r>
              <a:t>D-Spray</a:t>
            </a:r>
          </a:p>
        </p:txBody>
      </p:sp>
      <p:sp>
        <p:nvSpPr>
          <p:cNvPr id="329" name="Не нужно запивать"/>
          <p:cNvSpPr txBox="1"/>
          <p:nvPr/>
        </p:nvSpPr>
        <p:spPr>
          <a:xfrm>
            <a:off x="4176124" y="3829410"/>
            <a:ext cx="4051449" cy="123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20000"/>
              </a:lnSpc>
              <a:defRPr sz="3100">
                <a:solidFill>
                  <a:srgbClr val="FFFFFF"/>
                </a:solidFill>
                <a:latin typeface="Arial"/>
                <a:ea typeface="Arial"/>
                <a:cs typeface="Arial"/>
                <a:sym typeface="Arial"/>
              </a:defRPr>
            </a:lvl1pPr>
          </a:lstStyle>
          <a:p>
            <a:r>
              <a:rPr lang="es-ES" dirty="0"/>
              <a:t>No hay necesidad de tomar agua después </a:t>
            </a:r>
            <a:endParaRPr lang="ru-RU" dirty="0"/>
          </a:p>
        </p:txBody>
      </p:sp>
      <p:sp>
        <p:nvSpPr>
          <p:cNvPr id="330" name="1 нажатие дозатора — суточная доза потребления"/>
          <p:cNvSpPr txBox="1"/>
          <p:nvPr/>
        </p:nvSpPr>
        <p:spPr>
          <a:xfrm>
            <a:off x="4176124" y="6707230"/>
            <a:ext cx="5581535" cy="123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nSpc>
                <a:spcPct val="120000"/>
              </a:lnSpc>
              <a:defRPr sz="3100">
                <a:solidFill>
                  <a:srgbClr val="FFFFFF"/>
                </a:solidFill>
                <a:latin typeface="Arial"/>
                <a:ea typeface="Arial"/>
                <a:cs typeface="Arial"/>
                <a:sym typeface="Arial"/>
              </a:defRPr>
            </a:pPr>
            <a:r>
              <a:rPr lang="es-ES" sz="3100" dirty="0">
                <a:sym typeface="Arial"/>
              </a:rPr>
              <a:t>1 pulsación del dispensador - dosis diaria de consumo</a:t>
            </a:r>
            <a:r>
              <a:rPr lang="ru-RU" sz="3100" dirty="0">
                <a:sym typeface="Arial"/>
              </a:rPr>
              <a:t> </a:t>
            </a:r>
            <a:endParaRPr dirty="0"/>
          </a:p>
        </p:txBody>
      </p:sp>
      <p:sp>
        <p:nvSpPr>
          <p:cNvPr id="331" name="Упаковка 10 мл содержит 170 доз"/>
          <p:cNvSpPr txBox="1"/>
          <p:nvPr/>
        </p:nvSpPr>
        <p:spPr>
          <a:xfrm>
            <a:off x="4176124" y="9630430"/>
            <a:ext cx="4051449" cy="1136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08000"/>
              </a:lnSpc>
              <a:defRPr sz="3100">
                <a:solidFill>
                  <a:srgbClr val="FFFFFF"/>
                </a:solidFill>
                <a:latin typeface="Arial"/>
                <a:ea typeface="Arial"/>
                <a:cs typeface="Arial"/>
                <a:sym typeface="Arial"/>
              </a:defRPr>
            </a:lvl1pPr>
          </a:lstStyle>
          <a:p>
            <a:r>
              <a:rPr lang="es-ES" dirty="0"/>
              <a:t>El envase de 10 ml contiene 170 dosis</a:t>
            </a:r>
            <a:r>
              <a:rPr lang="ru-RU" dirty="0"/>
              <a:t> </a:t>
            </a:r>
            <a:endParaRPr dirty="0"/>
          </a:p>
        </p:txBody>
      </p:sp>
      <p:sp>
        <p:nvSpPr>
          <p:cNvPr id="332" name="D-Spray — Витамин D3 в форме спрея"/>
          <p:cNvSpPr txBox="1"/>
          <p:nvPr/>
        </p:nvSpPr>
        <p:spPr>
          <a:xfrm>
            <a:off x="2054514" y="571788"/>
            <a:ext cx="18522699"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b="1">
                <a:solidFill>
                  <a:srgbClr val="FFFFFF"/>
                </a:solidFill>
                <a:latin typeface="Arial"/>
                <a:ea typeface="Arial"/>
                <a:cs typeface="Arial"/>
                <a:sym typeface="Arial"/>
              </a:defRPr>
            </a:pPr>
            <a:r>
              <a:rPr dirty="0"/>
              <a:t>D-Spray — </a:t>
            </a:r>
            <a:r>
              <a:rPr lang="es-ES" sz="8000" b="1" dirty="0">
                <a:sym typeface="Arial"/>
              </a:rPr>
              <a:t>La vitamina D3 </a:t>
            </a:r>
            <a:r>
              <a:rPr lang="es-ES" sz="8000" b="1" dirty="0">
                <a:solidFill>
                  <a:srgbClr val="FDF198"/>
                </a:solidFill>
                <a:latin typeface="Arial"/>
                <a:cs typeface="Arial"/>
                <a:sym typeface="Arial"/>
              </a:rPr>
              <a:t>en espray</a:t>
            </a:r>
            <a:r>
              <a:rPr lang="ru-RU" sz="8000" b="1" dirty="0">
                <a:solidFill>
                  <a:srgbClr val="FDF198"/>
                </a:solidFill>
                <a:latin typeface="Arial"/>
                <a:cs typeface="Arial"/>
                <a:sym typeface="Arial"/>
              </a:rPr>
              <a:t> </a:t>
            </a:r>
            <a:r>
              <a:rPr dirty="0">
                <a:solidFill>
                  <a:srgbClr val="FDF098"/>
                </a:solidFill>
              </a:rPr>
              <a:t> </a:t>
            </a:r>
          </a:p>
        </p:txBody>
      </p:sp>
      <p:sp>
        <p:nvSpPr>
          <p:cNvPr id="333" name="Удобно носить с собой, чтобы принимать без пропусков"/>
          <p:cNvSpPr txBox="1"/>
          <p:nvPr/>
        </p:nvSpPr>
        <p:spPr>
          <a:xfrm>
            <a:off x="17301249" y="3898502"/>
            <a:ext cx="6325336" cy="10980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279" tIns="71279" rIns="71279" bIns="71279" anchor="ctr">
            <a:spAutoFit/>
          </a:bodyPr>
          <a:lstStyle/>
          <a:p>
            <a:r>
              <a:rPr lang="es-ES" sz="3100" dirty="0">
                <a:solidFill>
                  <a:srgbClr val="FFFFFF"/>
                </a:solidFill>
                <a:latin typeface="Arial"/>
                <a:cs typeface="Arial"/>
              </a:rPr>
              <a:t>Cómodo de </a:t>
            </a:r>
            <a:r>
              <a:rPr lang="es-ES" sz="3100" dirty="0">
                <a:solidFill>
                  <a:srgbClr val="FFFFFF"/>
                </a:solidFill>
                <a:latin typeface="Arial"/>
                <a:cs typeface="Arial"/>
                <a:sym typeface="Arial"/>
              </a:rPr>
              <a:t>llevar para </a:t>
            </a:r>
          </a:p>
          <a:p>
            <a:r>
              <a:rPr lang="es-ES" sz="3100" dirty="0">
                <a:solidFill>
                  <a:srgbClr val="FFFFFF"/>
                </a:solidFill>
                <a:latin typeface="Arial"/>
                <a:cs typeface="Arial"/>
                <a:sym typeface="Arial"/>
              </a:rPr>
              <a:t>tomar sin saltarse</a:t>
            </a:r>
            <a:endParaRPr lang="ru-RU" sz="3100" dirty="0">
              <a:solidFill>
                <a:srgbClr val="FFFFFF"/>
              </a:solidFill>
              <a:latin typeface="Arial"/>
              <a:cs typeface="Arial"/>
              <a:sym typeface="Arial"/>
            </a:endParaRPr>
          </a:p>
        </p:txBody>
      </p:sp>
      <p:sp>
        <p:nvSpPr>
          <p:cNvPr id="334" name="Точная дозировка, невозможно ошибиться"/>
          <p:cNvSpPr txBox="1"/>
          <p:nvPr/>
        </p:nvSpPr>
        <p:spPr>
          <a:xfrm>
            <a:off x="17394701" y="6776319"/>
            <a:ext cx="5581534" cy="10980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r>
              <a:rPr lang="es-ES" sz="3100" dirty="0">
                <a:solidFill>
                  <a:srgbClr val="FFFFFF"/>
                </a:solidFill>
                <a:latin typeface="Arial"/>
                <a:cs typeface="Arial"/>
              </a:rPr>
              <a:t>Dosificación</a:t>
            </a:r>
            <a:r>
              <a:rPr lang="es-ES" dirty="0"/>
              <a:t> </a:t>
            </a:r>
            <a:r>
              <a:rPr lang="es-ES" sz="3100" dirty="0">
                <a:solidFill>
                  <a:srgbClr val="FFFFFF"/>
                </a:solidFill>
                <a:latin typeface="Arial"/>
                <a:cs typeface="Arial"/>
              </a:rPr>
              <a:t>precisa, </a:t>
            </a:r>
          </a:p>
          <a:p>
            <a:r>
              <a:rPr lang="es-ES" sz="3100" dirty="0">
                <a:solidFill>
                  <a:srgbClr val="FFFFFF"/>
                </a:solidFill>
                <a:latin typeface="Arial"/>
                <a:cs typeface="Arial"/>
              </a:rPr>
              <a:t>imposible equivocarse</a:t>
            </a:r>
            <a:endParaRPr lang="ru-RU" sz="3100" dirty="0">
              <a:solidFill>
                <a:srgbClr val="FFFFFF"/>
              </a:solidFill>
              <a:latin typeface="Arial"/>
              <a:cs typeface="Arial"/>
            </a:endParaRPr>
          </a:p>
        </p:txBody>
      </p:sp>
      <p:sp>
        <p:nvSpPr>
          <p:cNvPr id="335" name="Флакон из темного стекла экологичен, сохраняет свежесть продукта"/>
          <p:cNvSpPr txBox="1"/>
          <p:nvPr/>
        </p:nvSpPr>
        <p:spPr>
          <a:xfrm>
            <a:off x="17301249" y="9372829"/>
            <a:ext cx="5825563" cy="1651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08000"/>
              </a:lnSpc>
              <a:defRPr sz="3100">
                <a:solidFill>
                  <a:srgbClr val="FFFFFF"/>
                </a:solidFill>
                <a:latin typeface="Arial"/>
                <a:ea typeface="Arial"/>
                <a:cs typeface="Arial"/>
                <a:sym typeface="Arial"/>
              </a:defRPr>
            </a:lvl1pPr>
          </a:lstStyle>
          <a:p>
            <a:r>
              <a:rPr lang="es-ES" dirty="0"/>
              <a:t>La botella de vidrio oscuro es ecológica, conserva la frescura del producto</a:t>
            </a:r>
            <a:r>
              <a:rPr lang="ru-RU" dirty="0"/>
              <a:t> </a:t>
            </a:r>
            <a:endParaRPr dirty="0"/>
          </a:p>
        </p:txBody>
      </p:sp>
      <p:pic>
        <p:nvPicPr>
          <p:cNvPr id="336" name="image19.png" descr="image19.png"/>
          <p:cNvPicPr>
            <a:picLocks noChangeAspect="1"/>
          </p:cNvPicPr>
          <p:nvPr/>
        </p:nvPicPr>
        <p:blipFill>
          <a:blip r:embed="rId4"/>
          <a:stretch>
            <a:fillRect/>
          </a:stretch>
        </p:blipFill>
        <p:spPr>
          <a:xfrm>
            <a:off x="9949091" y="2567216"/>
            <a:ext cx="4127521" cy="10241032"/>
          </a:xfrm>
          <a:prstGeom prst="rect">
            <a:avLst/>
          </a:prstGeom>
          <a:ln w="12700">
            <a:miter lim="400000"/>
          </a:ln>
        </p:spPr>
      </p:pic>
      <p:sp>
        <p:nvSpPr>
          <p:cNvPr id="337" name="Кружок"/>
          <p:cNvSpPr/>
          <p:nvPr/>
        </p:nvSpPr>
        <p:spPr>
          <a:xfrm>
            <a:off x="15296294" y="3669965"/>
            <a:ext cx="1555133" cy="1555135"/>
          </a:xfrm>
          <a:prstGeom prst="ellipse">
            <a:avLst/>
          </a:prstGeom>
          <a:ln w="38100">
            <a:solidFill>
              <a:srgbClr val="FFFFFF"/>
            </a:solidFill>
          </a:ln>
        </p:spPr>
        <p:txBody>
          <a:bodyPr lIns="45718" tIns="45718" rIns="45718" bIns="45718" anchor="ctr"/>
          <a:lstStyle/>
          <a:p>
            <a:pPr>
              <a:defRPr>
                <a:solidFill>
                  <a:srgbClr val="FFFFFF"/>
                </a:solidFill>
              </a:defRPr>
            </a:pPr>
            <a:endParaRPr/>
          </a:p>
        </p:txBody>
      </p:sp>
      <p:sp>
        <p:nvSpPr>
          <p:cNvPr id="338" name="Кружок"/>
          <p:cNvSpPr/>
          <p:nvPr/>
        </p:nvSpPr>
        <p:spPr>
          <a:xfrm>
            <a:off x="15296292" y="6547784"/>
            <a:ext cx="1555135" cy="1555135"/>
          </a:xfrm>
          <a:prstGeom prst="ellipse">
            <a:avLst/>
          </a:prstGeom>
          <a:ln w="38100">
            <a:solidFill>
              <a:srgbClr val="FFFFFF"/>
            </a:solidFill>
          </a:ln>
        </p:spPr>
        <p:txBody>
          <a:bodyPr lIns="45718" tIns="45718" rIns="45718" bIns="45718" anchor="ctr"/>
          <a:lstStyle/>
          <a:p>
            <a:pPr>
              <a:defRPr>
                <a:solidFill>
                  <a:srgbClr val="FFFFFF"/>
                </a:solidFill>
              </a:defRPr>
            </a:pPr>
            <a:endParaRPr/>
          </a:p>
        </p:txBody>
      </p:sp>
      <p:sp>
        <p:nvSpPr>
          <p:cNvPr id="339" name="Кружок"/>
          <p:cNvSpPr/>
          <p:nvPr/>
        </p:nvSpPr>
        <p:spPr>
          <a:xfrm>
            <a:off x="15296294" y="9420906"/>
            <a:ext cx="1555133" cy="1555135"/>
          </a:xfrm>
          <a:prstGeom prst="ellipse">
            <a:avLst/>
          </a:prstGeom>
          <a:ln w="38100">
            <a:solidFill>
              <a:srgbClr val="FFFFFF"/>
            </a:solidFill>
          </a:ln>
        </p:spPr>
        <p:txBody>
          <a:bodyPr lIns="45718" tIns="45718" rIns="45718" bIns="45718" anchor="ctr"/>
          <a:lstStyle/>
          <a:p>
            <a:pPr>
              <a:defRPr>
                <a:solidFill>
                  <a:srgbClr val="FFFFFF"/>
                </a:solidFill>
              </a:defRPr>
            </a:pPr>
            <a:endParaRPr/>
          </a:p>
        </p:txBody>
      </p:sp>
      <p:grpSp>
        <p:nvGrpSpPr>
          <p:cNvPr id="342" name="Сгруппировать"/>
          <p:cNvGrpSpPr/>
          <p:nvPr/>
        </p:nvGrpSpPr>
        <p:grpSpPr>
          <a:xfrm>
            <a:off x="2154457" y="6547782"/>
            <a:ext cx="1555139" cy="1555139"/>
            <a:chOff x="-1" y="-1"/>
            <a:chExt cx="1555138" cy="1555138"/>
          </a:xfrm>
        </p:grpSpPr>
        <p:sp>
          <p:nvSpPr>
            <p:cNvPr id="340" name="Кружок"/>
            <p:cNvSpPr/>
            <p:nvPr/>
          </p:nvSpPr>
          <p:spPr>
            <a:xfrm>
              <a:off x="-2" y="-2"/>
              <a:ext cx="1555139" cy="1555139"/>
            </a:xfrm>
            <a:prstGeom prst="ellipse">
              <a:avLst/>
            </a:prstGeom>
            <a:noFill/>
            <a:ln w="38100" cap="flat">
              <a:solidFill>
                <a:srgbClr val="FFFFFF"/>
              </a:solidFill>
              <a:prstDash val="solid"/>
              <a:round/>
            </a:ln>
            <a:effectLst/>
          </p:spPr>
          <p:txBody>
            <a:bodyPr wrap="square" lIns="45718" tIns="45718" rIns="45718" bIns="45718" numCol="1" anchor="ctr">
              <a:noAutofit/>
            </a:bodyPr>
            <a:lstStyle/>
            <a:p>
              <a:pPr>
                <a:defRPr>
                  <a:solidFill>
                    <a:srgbClr val="FFFFFF"/>
                  </a:solidFill>
                </a:defRPr>
              </a:pPr>
              <a:endParaRPr/>
            </a:p>
          </p:txBody>
        </p:sp>
        <p:pic>
          <p:nvPicPr>
            <p:cNvPr id="341" name="image20.png" descr="image20.png"/>
            <p:cNvPicPr>
              <a:picLocks noChangeAspect="1"/>
            </p:cNvPicPr>
            <p:nvPr/>
          </p:nvPicPr>
          <p:blipFill>
            <a:blip r:embed="rId5"/>
            <a:stretch>
              <a:fillRect/>
            </a:stretch>
          </p:blipFill>
          <p:spPr>
            <a:xfrm>
              <a:off x="112998" y="109425"/>
              <a:ext cx="1329139" cy="1336284"/>
            </a:xfrm>
            <a:prstGeom prst="rect">
              <a:avLst/>
            </a:prstGeom>
            <a:ln w="12700" cap="flat">
              <a:noFill/>
              <a:miter lim="400000"/>
            </a:ln>
            <a:effectLst/>
          </p:spPr>
        </p:pic>
      </p:grpSp>
      <p:grpSp>
        <p:nvGrpSpPr>
          <p:cNvPr id="346" name="Сгруппировать"/>
          <p:cNvGrpSpPr/>
          <p:nvPr/>
        </p:nvGrpSpPr>
        <p:grpSpPr>
          <a:xfrm>
            <a:off x="2181935" y="3669962"/>
            <a:ext cx="1555139" cy="1555139"/>
            <a:chOff x="-1" y="-1"/>
            <a:chExt cx="1555138" cy="1555138"/>
          </a:xfrm>
        </p:grpSpPr>
        <p:sp>
          <p:nvSpPr>
            <p:cNvPr id="343" name="Кружок"/>
            <p:cNvSpPr/>
            <p:nvPr/>
          </p:nvSpPr>
          <p:spPr>
            <a:xfrm>
              <a:off x="-2" y="-2"/>
              <a:ext cx="1555139" cy="1555139"/>
            </a:xfrm>
            <a:prstGeom prst="ellipse">
              <a:avLst/>
            </a:prstGeom>
            <a:noFill/>
            <a:ln w="38100" cap="flat">
              <a:solidFill>
                <a:srgbClr val="FFFFFF"/>
              </a:solidFill>
              <a:prstDash val="solid"/>
              <a:round/>
            </a:ln>
            <a:effectLst/>
          </p:spPr>
          <p:txBody>
            <a:bodyPr wrap="square" lIns="45718" tIns="45718" rIns="45718" bIns="45718" numCol="1" anchor="ctr">
              <a:noAutofit/>
            </a:bodyPr>
            <a:lstStyle/>
            <a:p>
              <a:pPr>
                <a:defRPr>
                  <a:solidFill>
                    <a:srgbClr val="FFFFFF"/>
                  </a:solidFill>
                </a:defRPr>
              </a:pPr>
              <a:endParaRPr/>
            </a:p>
          </p:txBody>
        </p:sp>
        <p:pic>
          <p:nvPicPr>
            <p:cNvPr id="344" name="image21.png" descr="image21.png"/>
            <p:cNvPicPr>
              <a:picLocks noChangeAspect="1"/>
            </p:cNvPicPr>
            <p:nvPr/>
          </p:nvPicPr>
          <p:blipFill>
            <a:blip r:embed="rId6"/>
            <a:stretch>
              <a:fillRect/>
            </a:stretch>
          </p:blipFill>
          <p:spPr>
            <a:xfrm>
              <a:off x="313092" y="213384"/>
              <a:ext cx="903551" cy="1077567"/>
            </a:xfrm>
            <a:prstGeom prst="rect">
              <a:avLst/>
            </a:prstGeom>
            <a:ln w="12700" cap="flat">
              <a:noFill/>
              <a:miter lim="400000"/>
            </a:ln>
            <a:effectLst/>
          </p:spPr>
        </p:pic>
        <p:sp>
          <p:nvSpPr>
            <p:cNvPr id="345" name="Линия"/>
            <p:cNvSpPr/>
            <p:nvPr/>
          </p:nvSpPr>
          <p:spPr>
            <a:xfrm flipV="1">
              <a:off x="159498" y="296148"/>
              <a:ext cx="1236139" cy="987506"/>
            </a:xfrm>
            <a:prstGeom prst="line">
              <a:avLst/>
            </a:prstGeom>
            <a:noFill/>
            <a:ln w="50800" cap="flat">
              <a:solidFill>
                <a:srgbClr val="FFFFFF"/>
              </a:solidFill>
              <a:prstDash val="solid"/>
              <a:round/>
            </a:ln>
            <a:effectLst/>
          </p:spPr>
          <p:txBody>
            <a:bodyPr wrap="square" lIns="45718" tIns="45718" rIns="45718" bIns="45718" numCol="1" anchor="t">
              <a:noAutofit/>
            </a:bodyPr>
            <a:lstStyle/>
            <a:p>
              <a:endParaRPr/>
            </a:p>
          </p:txBody>
        </p:sp>
      </p:grpSp>
      <p:pic>
        <p:nvPicPr>
          <p:cNvPr id="347" name="image22.png" descr="image22.png"/>
          <p:cNvPicPr>
            <a:picLocks noChangeAspect="1"/>
          </p:cNvPicPr>
          <p:nvPr/>
        </p:nvPicPr>
        <p:blipFill>
          <a:blip r:embed="rId7"/>
          <a:stretch>
            <a:fillRect/>
          </a:stretch>
        </p:blipFill>
        <p:spPr>
          <a:xfrm>
            <a:off x="15439262" y="3935086"/>
            <a:ext cx="1269194" cy="1024890"/>
          </a:xfrm>
          <a:prstGeom prst="rect">
            <a:avLst/>
          </a:prstGeom>
          <a:ln w="12700">
            <a:miter lim="400000"/>
          </a:ln>
        </p:spPr>
      </p:pic>
      <p:pic>
        <p:nvPicPr>
          <p:cNvPr id="348" name="image23.png" descr="image23.png"/>
          <p:cNvPicPr>
            <a:picLocks noChangeAspect="1"/>
          </p:cNvPicPr>
          <p:nvPr/>
        </p:nvPicPr>
        <p:blipFill>
          <a:blip r:embed="rId8"/>
          <a:stretch>
            <a:fillRect/>
          </a:stretch>
        </p:blipFill>
        <p:spPr>
          <a:xfrm>
            <a:off x="15515687" y="6702107"/>
            <a:ext cx="1065543" cy="1246484"/>
          </a:xfrm>
          <a:prstGeom prst="rect">
            <a:avLst/>
          </a:prstGeom>
          <a:ln w="12700">
            <a:miter lim="400000"/>
          </a:ln>
        </p:spPr>
      </p:pic>
      <p:pic>
        <p:nvPicPr>
          <p:cNvPr id="349" name="image24.png" descr="image24.png"/>
          <p:cNvPicPr>
            <a:picLocks noChangeAspect="1"/>
          </p:cNvPicPr>
          <p:nvPr/>
        </p:nvPicPr>
        <p:blipFill>
          <a:blip r:embed="rId9"/>
          <a:stretch>
            <a:fillRect/>
          </a:stretch>
        </p:blipFill>
        <p:spPr>
          <a:xfrm>
            <a:off x="15753779" y="9513572"/>
            <a:ext cx="640161" cy="1369801"/>
          </a:xfrm>
          <a:prstGeom prst="rect">
            <a:avLst/>
          </a:prstGeom>
          <a:ln w="12700">
            <a:miter lim="400000"/>
          </a:ln>
        </p:spPr>
      </p:pic>
      <p:grpSp>
        <p:nvGrpSpPr>
          <p:cNvPr id="357" name="Сгруппировать"/>
          <p:cNvGrpSpPr/>
          <p:nvPr/>
        </p:nvGrpSpPr>
        <p:grpSpPr>
          <a:xfrm>
            <a:off x="2139730" y="9420906"/>
            <a:ext cx="1569864" cy="1555135"/>
            <a:chOff x="0" y="0"/>
            <a:chExt cx="1569863" cy="1555134"/>
          </a:xfrm>
        </p:grpSpPr>
        <p:sp>
          <p:nvSpPr>
            <p:cNvPr id="350" name="Кружок"/>
            <p:cNvSpPr/>
            <p:nvPr/>
          </p:nvSpPr>
          <p:spPr>
            <a:xfrm>
              <a:off x="14728" y="-1"/>
              <a:ext cx="1555136" cy="1555135"/>
            </a:xfrm>
            <a:prstGeom prst="ellipse">
              <a:avLst/>
            </a:prstGeom>
            <a:noFill/>
            <a:ln w="38100" cap="flat">
              <a:solidFill>
                <a:srgbClr val="FFFFFF"/>
              </a:solidFill>
              <a:prstDash val="solid"/>
              <a:round/>
            </a:ln>
            <a:effectLst/>
          </p:spPr>
          <p:txBody>
            <a:bodyPr wrap="square" lIns="45718" tIns="45718" rIns="45718" bIns="45718" numCol="1" anchor="ctr">
              <a:noAutofit/>
            </a:bodyPr>
            <a:lstStyle/>
            <a:p>
              <a:pPr>
                <a:defRPr>
                  <a:solidFill>
                    <a:srgbClr val="FFFFFF"/>
                  </a:solidFill>
                </a:defRPr>
              </a:pPr>
              <a:endParaRPr/>
            </a:p>
          </p:txBody>
        </p:sp>
        <p:pic>
          <p:nvPicPr>
            <p:cNvPr id="351" name="image23.png" descr="image23.png"/>
            <p:cNvPicPr>
              <a:picLocks noChangeAspect="1"/>
            </p:cNvPicPr>
            <p:nvPr/>
          </p:nvPicPr>
          <p:blipFill>
            <a:blip r:embed="rId8"/>
            <a:srcRect l="60897" t="76685"/>
            <a:stretch>
              <a:fillRect/>
            </a:stretch>
          </p:blipFill>
          <p:spPr>
            <a:xfrm>
              <a:off x="359140" y="251041"/>
              <a:ext cx="805652" cy="561932"/>
            </a:xfrm>
            <a:prstGeom prst="rect">
              <a:avLst/>
            </a:prstGeom>
            <a:ln w="12700" cap="flat">
              <a:noFill/>
              <a:miter lim="400000"/>
            </a:ln>
            <a:effectLst/>
          </p:spPr>
        </p:pic>
        <p:pic>
          <p:nvPicPr>
            <p:cNvPr id="352" name="image23.png" descr="image23.png"/>
            <p:cNvPicPr>
              <a:picLocks noChangeAspect="1"/>
            </p:cNvPicPr>
            <p:nvPr/>
          </p:nvPicPr>
          <p:blipFill>
            <a:blip r:embed="rId8"/>
            <a:srcRect l="60897" t="76685"/>
            <a:stretch>
              <a:fillRect/>
            </a:stretch>
          </p:blipFill>
          <p:spPr>
            <a:xfrm>
              <a:off x="359140" y="742108"/>
              <a:ext cx="805652" cy="561932"/>
            </a:xfrm>
            <a:prstGeom prst="rect">
              <a:avLst/>
            </a:prstGeom>
            <a:ln w="12700" cap="flat">
              <a:noFill/>
              <a:miter lim="400000"/>
            </a:ln>
            <a:effectLst/>
          </p:spPr>
        </p:pic>
        <p:pic>
          <p:nvPicPr>
            <p:cNvPr id="353" name="image23.png" descr="image23.png"/>
            <p:cNvPicPr>
              <a:picLocks noChangeAspect="1"/>
            </p:cNvPicPr>
            <p:nvPr/>
          </p:nvPicPr>
          <p:blipFill>
            <a:blip r:embed="rId8"/>
            <a:srcRect l="60897" t="76685"/>
            <a:stretch>
              <a:fillRect/>
            </a:stretch>
          </p:blipFill>
          <p:spPr>
            <a:xfrm>
              <a:off x="745066" y="251041"/>
              <a:ext cx="805652" cy="561932"/>
            </a:xfrm>
            <a:prstGeom prst="rect">
              <a:avLst/>
            </a:prstGeom>
            <a:ln w="12700" cap="flat">
              <a:noFill/>
              <a:miter lim="400000"/>
            </a:ln>
            <a:effectLst/>
          </p:spPr>
        </p:pic>
        <p:pic>
          <p:nvPicPr>
            <p:cNvPr id="354" name="image23.png" descr="image23.png"/>
            <p:cNvPicPr>
              <a:picLocks noChangeAspect="1"/>
            </p:cNvPicPr>
            <p:nvPr/>
          </p:nvPicPr>
          <p:blipFill>
            <a:blip r:embed="rId8"/>
            <a:srcRect l="60897" t="76685"/>
            <a:stretch>
              <a:fillRect/>
            </a:stretch>
          </p:blipFill>
          <p:spPr>
            <a:xfrm>
              <a:off x="745066" y="742108"/>
              <a:ext cx="805652" cy="561932"/>
            </a:xfrm>
            <a:prstGeom prst="rect">
              <a:avLst/>
            </a:prstGeom>
            <a:ln w="12700" cap="flat">
              <a:noFill/>
              <a:miter lim="400000"/>
            </a:ln>
            <a:effectLst/>
          </p:spPr>
        </p:pic>
        <p:pic>
          <p:nvPicPr>
            <p:cNvPr id="355" name="image23.png" descr="image23.png"/>
            <p:cNvPicPr>
              <a:picLocks noChangeAspect="1"/>
            </p:cNvPicPr>
            <p:nvPr/>
          </p:nvPicPr>
          <p:blipFill>
            <a:blip r:embed="rId8"/>
            <a:srcRect l="60897" t="76685"/>
            <a:stretch>
              <a:fillRect/>
            </a:stretch>
          </p:blipFill>
          <p:spPr>
            <a:xfrm>
              <a:off x="0" y="251041"/>
              <a:ext cx="805651" cy="561932"/>
            </a:xfrm>
            <a:prstGeom prst="rect">
              <a:avLst/>
            </a:prstGeom>
            <a:ln w="12700" cap="flat">
              <a:noFill/>
              <a:miter lim="400000"/>
            </a:ln>
            <a:effectLst/>
          </p:spPr>
        </p:pic>
        <p:pic>
          <p:nvPicPr>
            <p:cNvPr id="356" name="image23.png" descr="image23.png"/>
            <p:cNvPicPr>
              <a:picLocks noChangeAspect="1"/>
            </p:cNvPicPr>
            <p:nvPr/>
          </p:nvPicPr>
          <p:blipFill>
            <a:blip r:embed="rId8"/>
            <a:srcRect l="60897" t="76685"/>
            <a:stretch>
              <a:fillRect/>
            </a:stretch>
          </p:blipFill>
          <p:spPr>
            <a:xfrm>
              <a:off x="0" y="742108"/>
              <a:ext cx="805651" cy="561932"/>
            </a:xfrm>
            <a:prstGeom prst="rect">
              <a:avLst/>
            </a:prstGeom>
            <a:ln w="12700" cap="flat">
              <a:noFill/>
              <a:miter lim="400000"/>
            </a:ln>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image25.png" descr="image25.png"/>
          <p:cNvPicPr>
            <a:picLocks noChangeAspect="1"/>
          </p:cNvPicPr>
          <p:nvPr/>
        </p:nvPicPr>
        <p:blipFill>
          <a:blip r:embed="rId2"/>
          <a:srcRect l="7723" r="7722"/>
          <a:stretch>
            <a:fillRect/>
          </a:stretch>
        </p:blipFill>
        <p:spPr>
          <a:xfrm>
            <a:off x="-628227" y="-2547126"/>
            <a:ext cx="25413566" cy="16942378"/>
          </a:xfrm>
          <a:prstGeom prst="rect">
            <a:avLst/>
          </a:prstGeom>
          <a:ln w="12700">
            <a:miter lim="400000"/>
          </a:ln>
        </p:spPr>
      </p:pic>
      <p:pic>
        <p:nvPicPr>
          <p:cNvPr id="362" name="image7.png" descr="image7.png"/>
          <p:cNvPicPr>
            <a:picLocks noChangeAspect="1"/>
          </p:cNvPicPr>
          <p:nvPr/>
        </p:nvPicPr>
        <p:blipFill>
          <a:blip r:embed="rId3"/>
          <a:stretch>
            <a:fillRect/>
          </a:stretch>
        </p:blipFill>
        <p:spPr>
          <a:xfrm>
            <a:off x="1537560" y="12793680"/>
            <a:ext cx="1774802" cy="312126"/>
          </a:xfrm>
          <a:prstGeom prst="rect">
            <a:avLst/>
          </a:prstGeom>
          <a:ln w="12700">
            <a:miter lim="400000"/>
          </a:ln>
        </p:spPr>
      </p:pic>
      <p:sp>
        <p:nvSpPr>
          <p:cNvPr id="363" name="D-Spray"/>
          <p:cNvSpPr txBox="1"/>
          <p:nvPr/>
        </p:nvSpPr>
        <p:spPr>
          <a:xfrm>
            <a:off x="22412072" y="12782824"/>
            <a:ext cx="1128326" cy="4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279" tIns="71279" rIns="71279" bIns="71279" anchor="ctr">
            <a:spAutoFit/>
          </a:bodyPr>
          <a:lstStyle>
            <a:lvl1pPr algn="r">
              <a:lnSpc>
                <a:spcPct val="90000"/>
              </a:lnSpc>
              <a:defRPr sz="2000" b="1" spc="-1">
                <a:solidFill>
                  <a:srgbClr val="363F47"/>
                </a:solidFill>
                <a:latin typeface="Arial"/>
                <a:ea typeface="Arial"/>
                <a:cs typeface="Arial"/>
                <a:sym typeface="Arial"/>
              </a:defRPr>
            </a:lvl1pPr>
          </a:lstStyle>
          <a:p>
            <a:r>
              <a:t>D-Spray</a:t>
            </a:r>
          </a:p>
        </p:txBody>
      </p:sp>
      <p:pic>
        <p:nvPicPr>
          <p:cNvPr id="364" name="image26.png" descr="image26.png"/>
          <p:cNvPicPr>
            <a:picLocks noChangeAspect="1"/>
          </p:cNvPicPr>
          <p:nvPr/>
        </p:nvPicPr>
        <p:blipFill>
          <a:blip r:embed="rId4"/>
          <a:stretch>
            <a:fillRect/>
          </a:stretch>
        </p:blipFill>
        <p:spPr>
          <a:xfrm>
            <a:off x="19325023" y="2747980"/>
            <a:ext cx="4597024" cy="3800742"/>
          </a:xfrm>
          <a:prstGeom prst="rect">
            <a:avLst/>
          </a:prstGeom>
          <a:ln w="12700">
            <a:miter lim="400000"/>
          </a:ln>
        </p:spPr>
      </p:pic>
      <p:sp>
        <p:nvSpPr>
          <p:cNvPr id="365" name="Подходит детям от 3-х лет и подросткам"/>
          <p:cNvSpPr txBox="1"/>
          <p:nvPr/>
        </p:nvSpPr>
        <p:spPr>
          <a:xfrm>
            <a:off x="2874657" y="3185257"/>
            <a:ext cx="4597023" cy="123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nSpc>
                <a:spcPct val="120000"/>
              </a:lnSpc>
              <a:defRPr sz="3100" spc="-96">
                <a:solidFill>
                  <a:srgbClr val="FFFFFF"/>
                </a:solidFill>
                <a:latin typeface="Arial"/>
                <a:ea typeface="Arial"/>
                <a:cs typeface="Arial"/>
                <a:sym typeface="Arial"/>
              </a:defRPr>
            </a:pPr>
            <a:r>
              <a:rPr lang="es-ES" sz="3100" dirty="0">
                <a:sym typeface="Arial"/>
              </a:rPr>
              <a:t>Apto para niños a partir de 3 años y adolescentes</a:t>
            </a:r>
            <a:r>
              <a:rPr lang="ru-RU" sz="3100" dirty="0">
                <a:sym typeface="Arial"/>
              </a:rPr>
              <a:t> </a:t>
            </a:r>
            <a:endParaRPr dirty="0"/>
          </a:p>
        </p:txBody>
      </p:sp>
      <p:sp>
        <p:nvSpPr>
          <p:cNvPr id="366" name="Разрешен беременным и кормящим"/>
          <p:cNvSpPr txBox="1"/>
          <p:nvPr/>
        </p:nvSpPr>
        <p:spPr>
          <a:xfrm>
            <a:off x="2772322" y="5098420"/>
            <a:ext cx="4597025" cy="1651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nSpc>
                <a:spcPct val="108000"/>
              </a:lnSpc>
              <a:defRPr sz="3100" spc="-96">
                <a:solidFill>
                  <a:srgbClr val="FFFFFF"/>
                </a:solidFill>
                <a:latin typeface="Arial"/>
                <a:ea typeface="Arial"/>
                <a:cs typeface="Arial"/>
                <a:sym typeface="Arial"/>
              </a:defRPr>
            </a:pPr>
            <a:r>
              <a:rPr lang="es-ES" sz="3100" dirty="0">
                <a:sym typeface="Arial"/>
              </a:rPr>
              <a:t>Permitido para embarazadas y madres lactantes</a:t>
            </a:r>
            <a:r>
              <a:rPr lang="ru-RU" sz="3100" dirty="0">
                <a:sym typeface="Arial"/>
              </a:rPr>
              <a:t> </a:t>
            </a:r>
            <a:endParaRPr dirty="0"/>
          </a:p>
        </p:txBody>
      </p:sp>
      <p:sp>
        <p:nvSpPr>
          <p:cNvPr id="367" name="D-Spray — витамин для всей семьи"/>
          <p:cNvSpPr txBox="1"/>
          <p:nvPr/>
        </p:nvSpPr>
        <p:spPr>
          <a:xfrm>
            <a:off x="1417316" y="844077"/>
            <a:ext cx="21426983"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8000" b="1">
                <a:solidFill>
                  <a:srgbClr val="FFFFFF"/>
                </a:solidFill>
                <a:latin typeface="Arial"/>
                <a:ea typeface="Arial"/>
                <a:cs typeface="Arial"/>
                <a:sym typeface="Arial"/>
              </a:defRPr>
            </a:pPr>
            <a:r>
              <a:rPr lang="es-ES" sz="8000" b="1" dirty="0">
                <a:sym typeface="Arial"/>
              </a:rPr>
              <a:t>D-Spray: una vitamina </a:t>
            </a:r>
            <a:r>
              <a:rPr lang="es-ES" sz="8000" b="1" dirty="0">
                <a:solidFill>
                  <a:srgbClr val="FDF198"/>
                </a:solidFill>
                <a:latin typeface="Arial"/>
                <a:cs typeface="Arial"/>
                <a:sym typeface="Arial"/>
              </a:rPr>
              <a:t>para toda la familia</a:t>
            </a:r>
            <a:endParaRPr dirty="0">
              <a:solidFill>
                <a:srgbClr val="FDF098"/>
              </a:solidFill>
            </a:endParaRPr>
          </a:p>
        </p:txBody>
      </p:sp>
      <p:sp>
        <p:nvSpPr>
          <p:cNvPr id="368" name="Экономно расходуется  — хватит на всех"/>
          <p:cNvSpPr txBox="1"/>
          <p:nvPr/>
        </p:nvSpPr>
        <p:spPr>
          <a:xfrm>
            <a:off x="2777078" y="7422435"/>
            <a:ext cx="4853070" cy="123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20000"/>
              </a:lnSpc>
              <a:defRPr sz="3100" spc="-96">
                <a:solidFill>
                  <a:srgbClr val="FFFFFF"/>
                </a:solidFill>
                <a:latin typeface="Arial"/>
                <a:ea typeface="Arial"/>
                <a:cs typeface="Arial"/>
                <a:sym typeface="Arial"/>
              </a:defRPr>
            </a:lvl1pPr>
          </a:lstStyle>
          <a:p>
            <a:r>
              <a:rPr lang="es-ES" dirty="0"/>
              <a:t>Gastado con moderación - suficiente para todos</a:t>
            </a:r>
            <a:r>
              <a:rPr lang="ru-RU" dirty="0"/>
              <a:t> </a:t>
            </a:r>
            <a:endParaRPr dirty="0"/>
          </a:p>
        </p:txBody>
      </p:sp>
      <p:sp>
        <p:nvSpPr>
          <p:cNvPr id="369" name="Мягкий нейтральный вкус понравится всем — в основе кокосовое масло"/>
          <p:cNvSpPr txBox="1"/>
          <p:nvPr/>
        </p:nvSpPr>
        <p:spPr>
          <a:xfrm>
            <a:off x="10091497" y="3185255"/>
            <a:ext cx="7167821" cy="123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20000"/>
              </a:lnSpc>
              <a:defRPr sz="3100" spc="-96">
                <a:solidFill>
                  <a:srgbClr val="FFFFFF"/>
                </a:solidFill>
                <a:latin typeface="Arial"/>
                <a:ea typeface="Arial"/>
                <a:cs typeface="Arial"/>
                <a:sym typeface="Arial"/>
              </a:defRPr>
            </a:lvl1pPr>
          </a:lstStyle>
          <a:p>
            <a:r>
              <a:rPr lang="es-ES" dirty="0"/>
              <a:t>El sabor neutro suave atraerá a todos - basado en aceite de coco</a:t>
            </a:r>
            <a:r>
              <a:rPr lang="ru-RU" dirty="0"/>
              <a:t> </a:t>
            </a:r>
            <a:endParaRPr dirty="0"/>
          </a:p>
        </p:txBody>
      </p:sp>
      <p:sp>
        <p:nvSpPr>
          <p:cNvPr id="370" name="Не нужно убирать в темное место"/>
          <p:cNvSpPr txBox="1"/>
          <p:nvPr/>
        </p:nvSpPr>
        <p:spPr>
          <a:xfrm>
            <a:off x="10091497" y="5356023"/>
            <a:ext cx="6696087" cy="1136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lvl1pPr>
              <a:lnSpc>
                <a:spcPct val="108000"/>
              </a:lnSpc>
              <a:defRPr sz="3100" spc="-96">
                <a:solidFill>
                  <a:srgbClr val="FFFFFF"/>
                </a:solidFill>
                <a:latin typeface="Arial"/>
                <a:ea typeface="Arial"/>
                <a:cs typeface="Arial"/>
                <a:sym typeface="Arial"/>
              </a:defRPr>
            </a:lvl1pPr>
          </a:lstStyle>
          <a:p>
            <a:r>
              <a:rPr lang="es-ES" dirty="0"/>
              <a:t>No es necesario guardar </a:t>
            </a:r>
          </a:p>
          <a:p>
            <a:r>
              <a:rPr lang="es-ES" dirty="0"/>
              <a:t>en un lugar oscuro</a:t>
            </a:r>
            <a:endParaRPr lang="ru-RU" dirty="0"/>
          </a:p>
        </p:txBody>
      </p:sp>
      <p:sp>
        <p:nvSpPr>
          <p:cNvPr id="371" name="Необходим пожилым людям"/>
          <p:cNvSpPr txBox="1"/>
          <p:nvPr/>
        </p:nvSpPr>
        <p:spPr>
          <a:xfrm>
            <a:off x="10091497" y="9609426"/>
            <a:ext cx="3625801" cy="1136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279" tIns="71279" rIns="71279" bIns="71279" anchor="ctr">
            <a:spAutoFit/>
          </a:bodyPr>
          <a:lstStyle>
            <a:lvl1pPr>
              <a:lnSpc>
                <a:spcPct val="108000"/>
              </a:lnSpc>
              <a:defRPr sz="3100" spc="-96">
                <a:solidFill>
                  <a:srgbClr val="FFFFFF"/>
                </a:solidFill>
                <a:latin typeface="Arial"/>
                <a:ea typeface="Arial"/>
                <a:cs typeface="Arial"/>
                <a:sym typeface="Arial"/>
              </a:defRPr>
            </a:lvl1pPr>
          </a:lstStyle>
          <a:p>
            <a:r>
              <a:rPr lang="es-ES" dirty="0"/>
              <a:t>Es necesario para los ancianos</a:t>
            </a:r>
            <a:r>
              <a:rPr lang="ru-RU" dirty="0"/>
              <a:t> </a:t>
            </a:r>
            <a:endParaRPr dirty="0"/>
          </a:p>
        </p:txBody>
      </p:sp>
      <p:sp>
        <p:nvSpPr>
          <p:cNvPr id="372" name="Не требует хранения в холодильнике"/>
          <p:cNvSpPr txBox="1"/>
          <p:nvPr/>
        </p:nvSpPr>
        <p:spPr>
          <a:xfrm>
            <a:off x="10091497" y="7491526"/>
            <a:ext cx="4107739" cy="10980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r>
              <a:rPr lang="es-ES" sz="3100" spc="-96" dirty="0">
                <a:solidFill>
                  <a:srgbClr val="FFFFFF"/>
                </a:solidFill>
                <a:latin typeface="Arial"/>
                <a:cs typeface="Arial"/>
              </a:rPr>
              <a:t>No </a:t>
            </a:r>
            <a:r>
              <a:rPr lang="es-ES" sz="3100" spc="-96" dirty="0">
                <a:solidFill>
                  <a:srgbClr val="FFFFFF"/>
                </a:solidFill>
                <a:latin typeface="Arial"/>
                <a:cs typeface="Arial"/>
                <a:sym typeface="Arial"/>
              </a:rPr>
              <a:t>requiere refrigeración</a:t>
            </a:r>
            <a:endParaRPr lang="ru-RU" sz="3100" spc="-96" dirty="0">
              <a:solidFill>
                <a:srgbClr val="FFFFFF"/>
              </a:solidFill>
              <a:latin typeface="Arial"/>
              <a:cs typeface="Arial"/>
              <a:sym typeface="Arial"/>
            </a:endParaRPr>
          </a:p>
        </p:txBody>
      </p:sp>
      <p:pic>
        <p:nvPicPr>
          <p:cNvPr id="373" name="image27.png" descr="image27.png"/>
          <p:cNvPicPr>
            <a:picLocks noChangeAspect="1"/>
          </p:cNvPicPr>
          <p:nvPr/>
        </p:nvPicPr>
        <p:blipFill>
          <a:blip r:embed="rId5"/>
          <a:stretch>
            <a:fillRect/>
          </a:stretch>
        </p:blipFill>
        <p:spPr>
          <a:xfrm>
            <a:off x="8486992" y="7352769"/>
            <a:ext cx="1384012" cy="1375573"/>
          </a:xfrm>
          <a:prstGeom prst="rect">
            <a:avLst/>
          </a:prstGeom>
          <a:ln w="12700">
            <a:miter lim="400000"/>
          </a:ln>
        </p:spPr>
      </p:pic>
      <p:pic>
        <p:nvPicPr>
          <p:cNvPr id="374" name="image28.png" descr="image28.png"/>
          <p:cNvPicPr>
            <a:picLocks noChangeAspect="1"/>
          </p:cNvPicPr>
          <p:nvPr/>
        </p:nvPicPr>
        <p:blipFill>
          <a:blip r:embed="rId6"/>
          <a:stretch>
            <a:fillRect/>
          </a:stretch>
        </p:blipFill>
        <p:spPr>
          <a:xfrm>
            <a:off x="1572653" y="3320741"/>
            <a:ext cx="667527" cy="965271"/>
          </a:xfrm>
          <a:prstGeom prst="rect">
            <a:avLst/>
          </a:prstGeom>
          <a:ln w="12700">
            <a:miter lim="400000"/>
          </a:ln>
        </p:spPr>
      </p:pic>
      <p:pic>
        <p:nvPicPr>
          <p:cNvPr id="375" name="image29.png" descr="image29.png"/>
          <p:cNvPicPr>
            <a:picLocks noChangeAspect="1"/>
          </p:cNvPicPr>
          <p:nvPr/>
        </p:nvPicPr>
        <p:blipFill>
          <a:blip r:embed="rId7"/>
          <a:stretch>
            <a:fillRect/>
          </a:stretch>
        </p:blipFill>
        <p:spPr>
          <a:xfrm>
            <a:off x="1537510" y="5537513"/>
            <a:ext cx="632907" cy="773106"/>
          </a:xfrm>
          <a:prstGeom prst="rect">
            <a:avLst/>
          </a:prstGeom>
          <a:ln w="12700">
            <a:miter lim="400000"/>
          </a:ln>
        </p:spPr>
      </p:pic>
      <p:pic>
        <p:nvPicPr>
          <p:cNvPr id="376" name="image30.png" descr="image30.png"/>
          <p:cNvPicPr>
            <a:picLocks noChangeAspect="1"/>
          </p:cNvPicPr>
          <p:nvPr/>
        </p:nvPicPr>
        <p:blipFill>
          <a:blip r:embed="rId8"/>
          <a:stretch>
            <a:fillRect/>
          </a:stretch>
        </p:blipFill>
        <p:spPr>
          <a:xfrm>
            <a:off x="8775155" y="3361587"/>
            <a:ext cx="807687" cy="883575"/>
          </a:xfrm>
          <a:prstGeom prst="rect">
            <a:avLst/>
          </a:prstGeom>
          <a:ln w="12700">
            <a:miter lim="400000"/>
          </a:ln>
        </p:spPr>
      </p:pic>
      <p:pic>
        <p:nvPicPr>
          <p:cNvPr id="377" name="image32.png" descr="image32.png"/>
          <p:cNvPicPr>
            <a:picLocks noChangeAspect="1"/>
          </p:cNvPicPr>
          <p:nvPr/>
        </p:nvPicPr>
        <p:blipFill>
          <a:blip r:embed="rId9"/>
          <a:stretch>
            <a:fillRect/>
          </a:stretch>
        </p:blipFill>
        <p:spPr>
          <a:xfrm>
            <a:off x="8863903" y="9740082"/>
            <a:ext cx="630757" cy="874772"/>
          </a:xfrm>
          <a:prstGeom prst="rect">
            <a:avLst/>
          </a:prstGeom>
          <a:ln w="12700">
            <a:miter lim="400000"/>
          </a:ln>
        </p:spPr>
      </p:pic>
      <p:sp>
        <p:nvSpPr>
          <p:cNvPr id="378" name="Кружок"/>
          <p:cNvSpPr/>
          <p:nvPr/>
        </p:nvSpPr>
        <p:spPr>
          <a:xfrm>
            <a:off x="1330680" y="3227640"/>
            <a:ext cx="1151471" cy="1151473"/>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379" name="Кружок"/>
          <p:cNvSpPr/>
          <p:nvPr/>
        </p:nvSpPr>
        <p:spPr>
          <a:xfrm>
            <a:off x="8603263" y="3227640"/>
            <a:ext cx="1151473" cy="1151473"/>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380" name="Кружок"/>
          <p:cNvSpPr/>
          <p:nvPr/>
        </p:nvSpPr>
        <p:spPr>
          <a:xfrm>
            <a:off x="8603260" y="5348330"/>
            <a:ext cx="1151473" cy="1151473"/>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381" name="Кружок"/>
          <p:cNvSpPr/>
          <p:nvPr/>
        </p:nvSpPr>
        <p:spPr>
          <a:xfrm>
            <a:off x="1278227" y="5348330"/>
            <a:ext cx="1151474" cy="1151473"/>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382" name="Кружок"/>
          <p:cNvSpPr/>
          <p:nvPr/>
        </p:nvSpPr>
        <p:spPr>
          <a:xfrm>
            <a:off x="8603546" y="9601731"/>
            <a:ext cx="1151473" cy="1151473"/>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sp>
        <p:nvSpPr>
          <p:cNvPr id="383" name="Кружок"/>
          <p:cNvSpPr/>
          <p:nvPr/>
        </p:nvSpPr>
        <p:spPr>
          <a:xfrm>
            <a:off x="1295684" y="7464818"/>
            <a:ext cx="1151474" cy="1151473"/>
          </a:xfrm>
          <a:prstGeom prst="ellipse">
            <a:avLst/>
          </a:prstGeom>
          <a:ln w="38100">
            <a:solidFill>
              <a:srgbClr val="F9F1A3"/>
            </a:solidFill>
          </a:ln>
        </p:spPr>
        <p:txBody>
          <a:bodyPr lIns="45718" tIns="45718" rIns="45718" bIns="45718" anchor="ctr"/>
          <a:lstStyle/>
          <a:p>
            <a:pPr>
              <a:defRPr>
                <a:solidFill>
                  <a:srgbClr val="FFFFFF"/>
                </a:solidFill>
              </a:defRPr>
            </a:pPr>
            <a:endParaRPr/>
          </a:p>
        </p:txBody>
      </p:sp>
      <p:pic>
        <p:nvPicPr>
          <p:cNvPr id="384" name="image33.png" descr="image33.png"/>
          <p:cNvPicPr>
            <a:picLocks noChangeAspect="1"/>
          </p:cNvPicPr>
          <p:nvPr/>
        </p:nvPicPr>
        <p:blipFill>
          <a:blip r:embed="rId10"/>
          <a:srcRect l="8" r="7"/>
          <a:stretch>
            <a:fillRect/>
          </a:stretch>
        </p:blipFill>
        <p:spPr>
          <a:xfrm>
            <a:off x="8769972" y="5537510"/>
            <a:ext cx="818053" cy="773106"/>
          </a:xfrm>
          <a:prstGeom prst="rect">
            <a:avLst/>
          </a:prstGeom>
          <a:ln w="12700">
            <a:miter lim="400000"/>
          </a:ln>
        </p:spPr>
      </p:pic>
      <p:pic>
        <p:nvPicPr>
          <p:cNvPr id="385" name="image34.png" descr="image34.png"/>
          <p:cNvPicPr>
            <a:picLocks noChangeAspect="1"/>
          </p:cNvPicPr>
          <p:nvPr/>
        </p:nvPicPr>
        <p:blipFill>
          <a:blip r:embed="rId11"/>
          <a:stretch>
            <a:fillRect/>
          </a:stretch>
        </p:blipFill>
        <p:spPr>
          <a:xfrm>
            <a:off x="1309987" y="7603108"/>
            <a:ext cx="1184473" cy="874894"/>
          </a:xfrm>
          <a:prstGeom prst="rect">
            <a:avLst/>
          </a:prstGeom>
          <a:ln w="12700">
            <a:miter lim="400000"/>
          </a:ln>
        </p:spPr>
      </p:pic>
      <p:sp>
        <p:nvSpPr>
          <p:cNvPr id="386" name="Поможет повысить иммунитет всех…"/>
          <p:cNvSpPr txBox="1"/>
          <p:nvPr/>
        </p:nvSpPr>
        <p:spPr>
          <a:xfrm>
            <a:off x="2777078" y="9794298"/>
            <a:ext cx="5152802" cy="1651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279" tIns="71279" rIns="71279" bIns="71279" anchor="ctr">
            <a:spAutoFit/>
          </a:bodyPr>
          <a:lstStyle/>
          <a:p>
            <a:pPr>
              <a:lnSpc>
                <a:spcPct val="108000"/>
              </a:lnSpc>
              <a:defRPr sz="3100" spc="-96">
                <a:solidFill>
                  <a:srgbClr val="FFFFFF"/>
                </a:solidFill>
                <a:latin typeface="Arial"/>
                <a:ea typeface="Arial"/>
                <a:cs typeface="Arial"/>
                <a:sym typeface="Arial"/>
              </a:defRPr>
            </a:pPr>
            <a:r>
              <a:rPr lang="es-ES" sz="3100" dirty="0">
                <a:sym typeface="Arial"/>
              </a:rPr>
              <a:t>Ayuda a reforzar la inmunidad de todos los miembros de la familia</a:t>
            </a:r>
            <a:r>
              <a:rPr lang="ru-RU" sz="3100" dirty="0">
                <a:sym typeface="Arial"/>
              </a:rPr>
              <a:t> </a:t>
            </a:r>
            <a:endParaRPr dirty="0"/>
          </a:p>
        </p:txBody>
      </p:sp>
      <p:pic>
        <p:nvPicPr>
          <p:cNvPr id="387" name="Монтажная область 45-8.png" descr="Монтажная область 45-8.png"/>
          <p:cNvPicPr>
            <a:picLocks noChangeAspect="1"/>
          </p:cNvPicPr>
          <p:nvPr/>
        </p:nvPicPr>
        <p:blipFill>
          <a:blip r:embed="rId12"/>
          <a:stretch>
            <a:fillRect/>
          </a:stretch>
        </p:blipFill>
        <p:spPr>
          <a:xfrm>
            <a:off x="1488348" y="9562120"/>
            <a:ext cx="836134" cy="193040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291</TotalTime>
  <Words>1943</Words>
  <Application>Microsoft Macintosh PowerPoint</Application>
  <PresentationFormat>Произвольный</PresentationFormat>
  <Paragraphs>123</Paragraphs>
  <Slides>14</Slides>
  <Notes>5</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Helvetica Light</vt:lpstr>
      <vt:lpstr>Helvetica Neue</vt:lpstr>
      <vt:lpstr>Lucida Grande</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Kristina Petrova</dc:creator>
  <cp:lastModifiedBy>Microsoft Office User</cp:lastModifiedBy>
  <cp:revision>23</cp:revision>
  <dcterms:modified xsi:type="dcterms:W3CDTF">2021-11-26T13:29:37Z</dcterms:modified>
</cp:coreProperties>
</file>